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2"/>
  </p:notesMasterIdLst>
  <p:handoutMasterIdLst>
    <p:handoutMasterId r:id="rId93"/>
  </p:handoutMasterIdLst>
  <p:sldIdLst>
    <p:sldId id="257" r:id="rId2"/>
    <p:sldId id="269" r:id="rId3"/>
    <p:sldId id="292" r:id="rId4"/>
    <p:sldId id="270" r:id="rId5"/>
    <p:sldId id="279" r:id="rId6"/>
    <p:sldId id="376" r:id="rId7"/>
    <p:sldId id="280" r:id="rId8"/>
    <p:sldId id="268" r:id="rId9"/>
    <p:sldId id="293" r:id="rId10"/>
    <p:sldId id="281" r:id="rId11"/>
    <p:sldId id="282" r:id="rId12"/>
    <p:sldId id="366" r:id="rId13"/>
    <p:sldId id="375" r:id="rId14"/>
    <p:sldId id="377" r:id="rId15"/>
    <p:sldId id="378" r:id="rId16"/>
    <p:sldId id="285" r:id="rId17"/>
    <p:sldId id="272" r:id="rId18"/>
    <p:sldId id="273" r:id="rId19"/>
    <p:sldId id="274" r:id="rId20"/>
    <p:sldId id="368" r:id="rId21"/>
    <p:sldId id="275" r:id="rId22"/>
    <p:sldId id="276" r:id="rId23"/>
    <p:sldId id="369" r:id="rId24"/>
    <p:sldId id="356" r:id="rId25"/>
    <p:sldId id="277" r:id="rId26"/>
    <p:sldId id="370" r:id="rId27"/>
    <p:sldId id="371" r:id="rId28"/>
    <p:sldId id="286" r:id="rId29"/>
    <p:sldId id="287" r:id="rId30"/>
    <p:sldId id="291" r:id="rId31"/>
    <p:sldId id="372" r:id="rId32"/>
    <p:sldId id="290" r:id="rId33"/>
    <p:sldId id="289" r:id="rId34"/>
    <p:sldId id="294" r:id="rId35"/>
    <p:sldId id="379" r:id="rId36"/>
    <p:sldId id="380" r:id="rId37"/>
    <p:sldId id="259" r:id="rId38"/>
    <p:sldId id="260" r:id="rId39"/>
    <p:sldId id="264" r:id="rId40"/>
    <p:sldId id="265" r:id="rId41"/>
    <p:sldId id="261" r:id="rId42"/>
    <p:sldId id="299" r:id="rId43"/>
    <p:sldId id="373" r:id="rId44"/>
    <p:sldId id="297" r:id="rId45"/>
    <p:sldId id="300" r:id="rId46"/>
    <p:sldId id="296" r:id="rId47"/>
    <p:sldId id="302" r:id="rId48"/>
    <p:sldId id="301" r:id="rId49"/>
    <p:sldId id="303" r:id="rId50"/>
    <p:sldId id="305" r:id="rId51"/>
    <p:sldId id="304" r:id="rId52"/>
    <p:sldId id="330" r:id="rId53"/>
    <p:sldId id="323" r:id="rId54"/>
    <p:sldId id="324" r:id="rId55"/>
    <p:sldId id="335" r:id="rId56"/>
    <p:sldId id="336" r:id="rId57"/>
    <p:sldId id="334" r:id="rId58"/>
    <p:sldId id="331" r:id="rId59"/>
    <p:sldId id="333" r:id="rId60"/>
    <p:sldId id="327" r:id="rId61"/>
    <p:sldId id="325" r:id="rId62"/>
    <p:sldId id="322" r:id="rId63"/>
    <p:sldId id="329" r:id="rId64"/>
    <p:sldId id="382" r:id="rId65"/>
    <p:sldId id="381" r:id="rId66"/>
    <p:sldId id="347" r:id="rId67"/>
    <p:sldId id="358" r:id="rId68"/>
    <p:sldId id="351" r:id="rId69"/>
    <p:sldId id="352" r:id="rId70"/>
    <p:sldId id="353" r:id="rId71"/>
    <p:sldId id="337" r:id="rId72"/>
    <p:sldId id="357" r:id="rId73"/>
    <p:sldId id="341" r:id="rId74"/>
    <p:sldId id="295" r:id="rId75"/>
    <p:sldId id="342" r:id="rId76"/>
    <p:sldId id="344" r:id="rId77"/>
    <p:sldId id="361" r:id="rId78"/>
    <p:sldId id="359" r:id="rId79"/>
    <p:sldId id="349" r:id="rId80"/>
    <p:sldId id="362" r:id="rId81"/>
    <p:sldId id="354" r:id="rId82"/>
    <p:sldId id="363" r:id="rId83"/>
    <p:sldId id="364" r:id="rId84"/>
    <p:sldId id="309" r:id="rId85"/>
    <p:sldId id="310" r:id="rId86"/>
    <p:sldId id="311" r:id="rId87"/>
    <p:sldId id="360" r:id="rId88"/>
    <p:sldId id="314" r:id="rId89"/>
    <p:sldId id="365" r:id="rId90"/>
    <p:sldId id="355"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79"/>
    <p:restoredTop sz="55632"/>
  </p:normalViewPr>
  <p:slideViewPr>
    <p:cSldViewPr snapToGrid="0" snapToObjects="1">
      <p:cViewPr varScale="1">
        <p:scale>
          <a:sx n="67" d="100"/>
          <a:sy n="67" d="100"/>
        </p:scale>
        <p:origin x="211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720E934-6A48-944F-B2A2-21AE539FBDA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3C165F4-F6EB-8041-A37F-4D81D885F54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93C393-0BB0-0542-9EFA-65425CF1CC4F}" type="datetimeFigureOut">
              <a:rPr lang="en-US" smtClean="0"/>
              <a:t>12/2/19</a:t>
            </a:fld>
            <a:endParaRPr lang="en-US"/>
          </a:p>
        </p:txBody>
      </p:sp>
      <p:sp>
        <p:nvSpPr>
          <p:cNvPr id="4" name="Footer Placeholder 3">
            <a:extLst>
              <a:ext uri="{FF2B5EF4-FFF2-40B4-BE49-F238E27FC236}">
                <a16:creationId xmlns:a16="http://schemas.microsoft.com/office/drawing/2014/main" id="{93218B80-5608-0542-9DF5-0E1AA8FCA3F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A6EB581-B58D-4245-99C3-C16F428B507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D7B701-BEC7-BA4A-AE0D-7D2B1D43CE98}" type="slidenum">
              <a:rPr lang="en-US" smtClean="0"/>
              <a:t>‹#›</a:t>
            </a:fld>
            <a:endParaRPr lang="en-US"/>
          </a:p>
        </p:txBody>
      </p:sp>
    </p:spTree>
    <p:extLst>
      <p:ext uri="{BB962C8B-B14F-4D97-AF65-F5344CB8AC3E}">
        <p14:creationId xmlns:p14="http://schemas.microsoft.com/office/powerpoint/2010/main" val="6315062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642605-325A-A649-8601-06C21E92BA83}" type="datetimeFigureOut">
              <a:rPr lang="en-US" smtClean="0"/>
              <a:t>12/1/19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C7D1A5-8FDF-8C43-A25E-1D98936A55BB}" type="slidenum">
              <a:rPr lang="en-US" smtClean="0"/>
              <a:t>‹#›</a:t>
            </a:fld>
            <a:endParaRPr lang="en-US"/>
          </a:p>
        </p:txBody>
      </p:sp>
    </p:spTree>
    <p:extLst>
      <p:ext uri="{BB962C8B-B14F-4D97-AF65-F5344CB8AC3E}">
        <p14:creationId xmlns:p14="http://schemas.microsoft.com/office/powerpoint/2010/main" val="3550430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broadinstitute.github.io/picard/explain-flags.html"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
        <p:cNvGrpSpPr/>
        <p:nvPr/>
      </p:nvGrpSpPr>
      <p:grpSpPr>
        <a:xfrm>
          <a:off x="0" y="0"/>
          <a:ext cx="0" cy="0"/>
          <a:chOff x="0" y="0"/>
          <a:chExt cx="0" cy="0"/>
        </a:xfrm>
      </p:grpSpPr>
      <p:sp>
        <p:nvSpPr>
          <p:cNvPr id="17" name="Google Shape;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 name="Google Shape;18;p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Introduction and title</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63118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7" name="Google Shape;317;p2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 will SKETCH three alignment methods now.</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first SMITH-WATERMAN is the easiest to demonstrate, because we can all watch it go.</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It is an algorithm for generating the optimal pairwise alignment between two sequences.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by OPTIMAL we mean the alignment which optimises a score, which reflects the most correspondences and the least differences.</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It’s easy to demonstrate, BUT it’s very slow to carry out for every read, so in practice, these days,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it’s only carried out for a subset of reads, when the aligner at the end is trying to finesse its results.</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76705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7" name="Google Shape;317;p2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We start by holding up two sequences: </a:t>
            </a:r>
            <a:r>
              <a:rPr lang="en-GB" sz="1100" b="0" i="0" u="none" strike="noStrike" cap="none" dirty="0" err="1">
                <a:solidFill>
                  <a:schemeClr val="dk1"/>
                </a:solidFill>
                <a:latin typeface="Arial"/>
                <a:ea typeface="Arial"/>
                <a:cs typeface="Arial"/>
                <a:sym typeface="Arial"/>
              </a:rPr>
              <a:t>ATGand</a:t>
            </a:r>
            <a:r>
              <a:rPr lang="en-GB" sz="1100" b="0" i="0" u="none" strike="noStrike" cap="none" dirty="0">
                <a:solidFill>
                  <a:schemeClr val="dk1"/>
                </a:solidFill>
                <a:latin typeface="Arial"/>
                <a:ea typeface="Arial"/>
                <a:cs typeface="Arial"/>
                <a:sym typeface="Arial"/>
              </a:rPr>
              <a:t> ATCG.</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One possible alignment of these two sequences would be as follows.</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OR we could have these two.</a:t>
            </a:r>
            <a:br>
              <a:rPr lang="en-GB" sz="1100" b="0" i="0" u="none" strike="noStrike" cap="none" dirty="0">
                <a:solidFill>
                  <a:schemeClr val="dk1"/>
                </a:solidFill>
                <a:latin typeface="Arial"/>
                <a:ea typeface="Arial"/>
                <a:cs typeface="Arial"/>
                <a:sym typeface="Arial"/>
              </a:rPr>
            </a:br>
            <a:r>
              <a:rPr lang="en-GB" sz="1100" b="0" i="0" u="none" strike="noStrike" cap="none" dirty="0">
                <a:solidFill>
                  <a:schemeClr val="dk1"/>
                </a:solidFill>
                <a:latin typeface="Arial"/>
                <a:ea typeface="Arial"/>
                <a:cs typeface="Arial"/>
                <a:sym typeface="Arial"/>
              </a:rPr>
              <a:t>Then they would align with a mismatch.</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1806606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7" name="Google Shape;317;p2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first thing to do is to see these two alignments as traversals of this grid.</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Each time we move diagonally, we are matching or mismatching</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When we move horizontally or vertically we are opening a GAP </a:t>
            </a:r>
          </a:p>
          <a:p>
            <a:pPr marL="0" marR="0" lvl="0" indent="0" algn="l" rtl="0">
              <a:lnSpc>
                <a:spcPct val="100000"/>
              </a:lnSpc>
              <a:spcBef>
                <a:spcPts val="0"/>
              </a:spcBef>
              <a:spcAft>
                <a:spcPts val="0"/>
              </a:spcAft>
              <a:buClr>
                <a:schemeClr val="dk1"/>
              </a:buClr>
              <a:buSzPts val="275"/>
              <a:buFont typeface="Arial"/>
              <a:buNone/>
            </a:pPr>
            <a:br>
              <a:rPr lang="en-GB" sz="1100" b="0" i="0" u="none" strike="noStrike" cap="none" dirty="0">
                <a:solidFill>
                  <a:schemeClr val="dk1"/>
                </a:solidFill>
                <a:latin typeface="Arial"/>
                <a:ea typeface="Arial"/>
                <a:cs typeface="Arial"/>
                <a:sym typeface="Arial"/>
              </a:rPr>
            </a:br>
            <a:r>
              <a:rPr lang="en-GB" sz="1100" b="0" i="0" u="none" strike="noStrike" cap="none" dirty="0">
                <a:solidFill>
                  <a:schemeClr val="dk1"/>
                </a:solidFill>
                <a:latin typeface="Arial"/>
                <a:ea typeface="Arial"/>
                <a:cs typeface="Arial"/>
                <a:sym typeface="Arial"/>
              </a:rPr>
              <a:t>The question is, how do we find that path in the grid?</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37232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7" name="Google Shape;317;p2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So this is how you do the scoring.</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Either enter from left</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Enter from top</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Or Enter diagonally.</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IF you enter from left or top, you are </a:t>
            </a:r>
            <a:r>
              <a:rPr lang="en-GB" sz="1100" b="0" i="0" u="none" strike="noStrike" cap="none" dirty="0" err="1">
                <a:solidFill>
                  <a:schemeClr val="dk1"/>
                </a:solidFill>
                <a:latin typeface="Arial"/>
                <a:ea typeface="Arial"/>
                <a:cs typeface="Arial"/>
                <a:sym typeface="Arial"/>
              </a:rPr>
              <a:t>opeining</a:t>
            </a:r>
            <a:r>
              <a:rPr lang="en-GB" sz="1100" b="0" i="0" u="none" strike="noStrike" cap="none" dirty="0">
                <a:solidFill>
                  <a:schemeClr val="dk1"/>
                </a:solidFill>
                <a:latin typeface="Arial"/>
                <a:ea typeface="Arial"/>
                <a:cs typeface="Arial"/>
                <a:sym typeface="Arial"/>
              </a:rPr>
              <a:t> a GAP in the alignment =&gt; add -1 to the previous cell score.</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IF you enter diagonally, then you either add +1 for a match or -1 for a mismatch.</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CHOOSE the score + path which is biggest, and convert any negative final score =&gt; 0</a:t>
            </a:r>
          </a:p>
          <a:p>
            <a:pPr marL="0" marR="0" lvl="0" indent="0" algn="l" rtl="0">
              <a:lnSpc>
                <a:spcPct val="100000"/>
              </a:lnSpc>
              <a:spcBef>
                <a:spcPts val="0"/>
              </a:spcBef>
              <a:spcAft>
                <a:spcPts val="0"/>
              </a:spcAft>
              <a:buClr>
                <a:schemeClr val="dk1"/>
              </a:buClr>
              <a:buSzPts val="275"/>
              <a:buFont typeface="Arial"/>
              <a:buNone/>
            </a:pPr>
            <a:br>
              <a:rPr lang="en-GB" sz="1100" b="0" i="0" u="none" strike="noStrike" cap="none" dirty="0">
                <a:solidFill>
                  <a:schemeClr val="dk1"/>
                </a:solidFill>
                <a:latin typeface="Arial"/>
                <a:ea typeface="Arial"/>
                <a:cs typeface="Arial"/>
                <a:sym typeface="Arial"/>
              </a:rPr>
            </a:br>
            <a:r>
              <a:rPr lang="en-GB" sz="1100" b="0" i="0" u="none" strike="noStrike" cap="none" dirty="0">
                <a:solidFill>
                  <a:schemeClr val="dk1"/>
                </a:solidFill>
                <a:latin typeface="Arial"/>
                <a:ea typeface="Arial"/>
                <a:cs typeface="Arial"/>
                <a:sym typeface="Arial"/>
              </a:rPr>
              <a:t>So here’s an example: I could enter the AA cell from left (0-1=-1) from top (0-1=-1) or from the </a:t>
            </a:r>
            <a:r>
              <a:rPr lang="en-GB" sz="1100" b="0" i="0" u="none" strike="noStrike" cap="none" dirty="0" err="1">
                <a:solidFill>
                  <a:schemeClr val="dk1"/>
                </a:solidFill>
                <a:latin typeface="Arial"/>
                <a:ea typeface="Arial"/>
                <a:cs typeface="Arial"/>
                <a:sym typeface="Arial"/>
              </a:rPr>
              <a:t>diag</a:t>
            </a:r>
            <a:r>
              <a:rPr lang="en-GB" sz="1100" b="0" i="0" u="none" strike="noStrike" cap="none" dirty="0">
                <a:solidFill>
                  <a:schemeClr val="dk1"/>
                </a:solidFill>
                <a:latin typeface="Arial"/>
                <a:ea typeface="Arial"/>
                <a:cs typeface="Arial"/>
                <a:sym typeface="Arial"/>
              </a:rPr>
              <a:t> (0+1=1)</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There are three possible scores for the cell. The answer = +1</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That +1 is what you use to score every other cell which could now be entered.</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For instance, we can now score the AC cell: entry from left: 1-1=0, entry from top: 0-1=-1, entry </a:t>
            </a:r>
            <a:r>
              <a:rPr lang="en-GB" sz="1100" b="0" i="0" u="none" strike="noStrike" cap="none" dirty="0" err="1">
                <a:solidFill>
                  <a:schemeClr val="dk1"/>
                </a:solidFill>
                <a:latin typeface="Arial"/>
                <a:ea typeface="Arial"/>
                <a:cs typeface="Arial"/>
                <a:sym typeface="Arial"/>
              </a:rPr>
              <a:t>diag</a:t>
            </a:r>
            <a:r>
              <a:rPr lang="en-GB" sz="1100" b="0" i="0" u="none" strike="noStrike" cap="none" dirty="0">
                <a:solidFill>
                  <a:schemeClr val="dk1"/>
                </a:solidFill>
                <a:latin typeface="Arial"/>
                <a:ea typeface="Arial"/>
                <a:cs typeface="Arial"/>
                <a:sym typeface="Arial"/>
              </a:rPr>
              <a:t>: 0-1=-1. We choose 0!</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Continue until ALL cells are scored.</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FIND THE CELL WITH THE HIGHEST SCORE!</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7559201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7" name="Google Shape;317;p2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So this is how you do the scoring.</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Either enter from left</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Enter from top</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Or Enter diagonally.</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IF you enter from left or top, you are </a:t>
            </a:r>
            <a:r>
              <a:rPr lang="en-GB" sz="1100" b="0" i="0" u="none" strike="noStrike" cap="none" dirty="0" err="1">
                <a:solidFill>
                  <a:schemeClr val="dk1"/>
                </a:solidFill>
                <a:latin typeface="Arial"/>
                <a:ea typeface="Arial"/>
                <a:cs typeface="Arial"/>
                <a:sym typeface="Arial"/>
              </a:rPr>
              <a:t>opeining</a:t>
            </a:r>
            <a:r>
              <a:rPr lang="en-GB" sz="1100" b="0" i="0" u="none" strike="noStrike" cap="none" dirty="0">
                <a:solidFill>
                  <a:schemeClr val="dk1"/>
                </a:solidFill>
                <a:latin typeface="Arial"/>
                <a:ea typeface="Arial"/>
                <a:cs typeface="Arial"/>
                <a:sym typeface="Arial"/>
              </a:rPr>
              <a:t> a GAP in the alignment =&gt; add -1 to the previous cell score.</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IF you enter diagonally, then you either add +1 for a match or -1 for a mismatch.</a:t>
            </a:r>
          </a:p>
          <a:p>
            <a:pPr marL="0" marR="0" lvl="0" indent="0" algn="l" rtl="0">
              <a:lnSpc>
                <a:spcPct val="100000"/>
              </a:lnSpc>
              <a:spcBef>
                <a:spcPts val="0"/>
              </a:spcBef>
              <a:spcAft>
                <a:spcPts val="0"/>
              </a:spcAft>
              <a:buClr>
                <a:schemeClr val="dk1"/>
              </a:buClr>
              <a:buSzPts val="275"/>
              <a:buFont typeface="Arial"/>
              <a:buNone/>
            </a:pPr>
            <a:br>
              <a:rPr lang="en-GB" sz="1100" b="0" i="0" u="none" strike="noStrike" cap="none" dirty="0">
                <a:solidFill>
                  <a:schemeClr val="dk1"/>
                </a:solidFill>
                <a:latin typeface="Arial"/>
                <a:ea typeface="Arial"/>
                <a:cs typeface="Arial"/>
                <a:sym typeface="Arial"/>
              </a:rPr>
            </a:br>
            <a:r>
              <a:rPr lang="en-GB" sz="1100" b="0" i="0" u="none" strike="noStrike" cap="none" dirty="0">
                <a:solidFill>
                  <a:schemeClr val="dk1"/>
                </a:solidFill>
                <a:latin typeface="Arial"/>
                <a:ea typeface="Arial"/>
                <a:cs typeface="Arial"/>
                <a:sym typeface="Arial"/>
              </a:rPr>
              <a:t>So here’s an example: I could enter the AA cell from left (0-1=-1) from top (0-1=-1) or from the </a:t>
            </a:r>
            <a:r>
              <a:rPr lang="en-GB" sz="1100" b="0" i="0" u="none" strike="noStrike" cap="none" dirty="0" err="1">
                <a:solidFill>
                  <a:schemeClr val="dk1"/>
                </a:solidFill>
                <a:latin typeface="Arial"/>
                <a:ea typeface="Arial"/>
                <a:cs typeface="Arial"/>
                <a:sym typeface="Arial"/>
              </a:rPr>
              <a:t>diag</a:t>
            </a:r>
            <a:r>
              <a:rPr lang="en-GB" sz="1100" b="0" i="0" u="none" strike="noStrike" cap="none" dirty="0">
                <a:solidFill>
                  <a:schemeClr val="dk1"/>
                </a:solidFill>
                <a:latin typeface="Arial"/>
                <a:ea typeface="Arial"/>
                <a:cs typeface="Arial"/>
                <a:sym typeface="Arial"/>
              </a:rPr>
              <a:t> (0+1=1)</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There are three possible scores for the cell. The answer = +1</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That +1 is what you use to score every other cell which could now be entered.</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For instance, we can now score the AC cell: entry from left: 1-1=0, entry from top: 0-1=-1, entry </a:t>
            </a:r>
            <a:r>
              <a:rPr lang="en-GB" sz="1100" b="0" i="0" u="none" strike="noStrike" cap="none" dirty="0" err="1">
                <a:solidFill>
                  <a:schemeClr val="dk1"/>
                </a:solidFill>
                <a:latin typeface="Arial"/>
                <a:ea typeface="Arial"/>
                <a:cs typeface="Arial"/>
                <a:sym typeface="Arial"/>
              </a:rPr>
              <a:t>diag</a:t>
            </a:r>
            <a:r>
              <a:rPr lang="en-GB" sz="1100" b="0" i="0" u="none" strike="noStrike" cap="none" dirty="0">
                <a:solidFill>
                  <a:schemeClr val="dk1"/>
                </a:solidFill>
                <a:latin typeface="Arial"/>
                <a:ea typeface="Arial"/>
                <a:cs typeface="Arial"/>
                <a:sym typeface="Arial"/>
              </a:rPr>
              <a:t>: 0-1=-1. We choose 0!</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Continue until ALL cells are scored.</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FIND THE CELL WITH THE HIGHEST SCORE!</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93557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7" name="Google Shape;317;p2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now you trace back from this highest-scoring cell along the recorded paths that got you to the cell:</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you write out the alignment:</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Write out the reference sequence:</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IF you got to the cell diagonally – write out a match or mismatch.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Otherwise a horizontal =&gt; gap in reference</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Vertical =&gt; gap in read.</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69124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7" name="Google Shape;317;p2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So you can see there’s a METHOD which does this.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It’s worth mentioning that this method generates LOCAL alignments, that is, any one segment of this sequence can be aligned to any one segment of the other.</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There is a very similar method for generating GLOBAL alignments, in which two complete </a:t>
            </a:r>
            <a:r>
              <a:rPr lang="en-GB" sz="1100" b="0" i="0" u="none" strike="noStrike" cap="none" dirty="0" err="1">
                <a:solidFill>
                  <a:schemeClr val="dk1"/>
                </a:solidFill>
                <a:latin typeface="Arial"/>
                <a:ea typeface="Arial"/>
                <a:cs typeface="Arial"/>
                <a:sym typeface="Arial"/>
              </a:rPr>
              <a:t>seqs</a:t>
            </a:r>
            <a:r>
              <a:rPr lang="en-GB" sz="1100" b="0" i="0" u="none" strike="noStrike" cap="none" dirty="0">
                <a:solidFill>
                  <a:schemeClr val="dk1"/>
                </a:solidFill>
                <a:latin typeface="Arial"/>
                <a:ea typeface="Arial"/>
                <a:cs typeface="Arial"/>
                <a:sym typeface="Arial"/>
              </a:rPr>
              <a:t> are aligned. If they are very </a:t>
            </a:r>
            <a:r>
              <a:rPr lang="en-GB" sz="1100" b="0" i="0" u="none" strike="noStrike" cap="none" dirty="0" err="1">
                <a:solidFill>
                  <a:schemeClr val="dk1"/>
                </a:solidFill>
                <a:latin typeface="Arial"/>
                <a:ea typeface="Arial"/>
                <a:cs typeface="Arial"/>
                <a:sym typeface="Arial"/>
              </a:rPr>
              <a:t>disimmilar</a:t>
            </a:r>
            <a:r>
              <a:rPr lang="en-GB" sz="1100" b="0" i="0" u="none" strike="noStrike" cap="none" dirty="0">
                <a:solidFill>
                  <a:schemeClr val="dk1"/>
                </a:solidFill>
                <a:latin typeface="Arial"/>
                <a:ea typeface="Arial"/>
                <a:cs typeface="Arial"/>
                <a:sym typeface="Arial"/>
              </a:rPr>
              <a:t> , there will be lots of gaps.</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02333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 name="Google Shape;224;p1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This method is way too slow for processing realistic </a:t>
            </a:r>
            <a:r>
              <a:rPr lang="en-GB" sz="1100" b="0" i="0" u="none" strike="noStrike" cap="none" dirty="0" err="1">
                <a:solidFill>
                  <a:schemeClr val="dk1"/>
                </a:solidFill>
                <a:latin typeface="Arial"/>
                <a:ea typeface="Arial"/>
                <a:cs typeface="Arial"/>
                <a:sym typeface="Arial"/>
              </a:rPr>
              <a:t>nmbers</a:t>
            </a:r>
            <a:r>
              <a:rPr lang="en-GB" sz="1100" b="0" i="0" u="none" strike="noStrike" cap="none" dirty="0">
                <a:solidFill>
                  <a:schemeClr val="dk1"/>
                </a:solidFill>
                <a:latin typeface="Arial"/>
                <a:ea typeface="Arial"/>
                <a:cs typeface="Arial"/>
                <a:sym typeface="Arial"/>
              </a:rPr>
              <a:t> of NGS reads.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We will now sketch a couple of methods that speed things up. </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861183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 name="Google Shape;232;p20: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first fast method is a hash-table. This is a sketch of how it works.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 typical algorithm will SCAN the REFERNCE GENOME base by base,</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record the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of length n starting at that base (e.g. 7mers)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It will PUT that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into a dictionary, along with a reference of where that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was found.</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This is an example of the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-recording for 7-mers in this “genome”</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Typical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hash for a mammalian genome is several Gb</a:t>
            </a:r>
          </a:p>
          <a:p>
            <a:pPr marL="0" marR="0" lvl="0" indent="0" algn="l" rtl="0">
              <a:lnSpc>
                <a:spcPct val="100000"/>
              </a:lnSpc>
              <a:spcBef>
                <a:spcPts val="0"/>
              </a:spcBef>
              <a:spcAft>
                <a:spcPts val="0"/>
              </a:spcAft>
              <a:buClr>
                <a:schemeClr val="dk1"/>
              </a:buClr>
              <a:buSzPts val="275"/>
              <a:buFont typeface="Arial"/>
              <a:buNone/>
            </a:pPr>
            <a:br>
              <a:rPr lang="en-GB" sz="1100" b="0" i="0" u="none" strike="noStrike" cap="none" dirty="0">
                <a:solidFill>
                  <a:schemeClr val="dk1"/>
                </a:solidFill>
                <a:latin typeface="Arial"/>
                <a:ea typeface="Arial"/>
                <a:cs typeface="Arial"/>
                <a:sym typeface="Arial"/>
              </a:rPr>
            </a:br>
            <a:r>
              <a:rPr lang="en-GB" sz="1100" b="0" i="0" u="none" strike="noStrike" cap="none" dirty="0">
                <a:solidFill>
                  <a:schemeClr val="dk1"/>
                </a:solidFill>
                <a:latin typeface="Arial"/>
                <a:ea typeface="Arial"/>
                <a:cs typeface="Arial"/>
                <a:sym typeface="Arial"/>
              </a:rPr>
              <a:t>THEN for each query sequence read, the algorithm will find the </a:t>
            </a:r>
            <a:r>
              <a:rPr lang="en-GB" sz="1100" b="0" i="0" u="none" strike="noStrike" cap="none" dirty="0" err="1">
                <a:solidFill>
                  <a:schemeClr val="dk1"/>
                </a:solidFill>
                <a:latin typeface="Arial"/>
                <a:ea typeface="Arial"/>
                <a:cs typeface="Arial"/>
                <a:sym typeface="Arial"/>
              </a:rPr>
              <a:t>kmers</a:t>
            </a:r>
            <a:r>
              <a:rPr lang="en-GB" sz="1100" b="0" i="0" u="none" strike="noStrike" cap="none" dirty="0">
                <a:solidFill>
                  <a:schemeClr val="dk1"/>
                </a:solidFill>
                <a:latin typeface="Arial"/>
                <a:ea typeface="Arial"/>
                <a:cs typeface="Arial"/>
                <a:sym typeface="Arial"/>
              </a:rPr>
              <a:t> in the read, look up the hash to work out where those </a:t>
            </a:r>
            <a:r>
              <a:rPr lang="en-GB" sz="1100" b="0" i="0" u="none" strike="noStrike" cap="none" dirty="0" err="1">
                <a:solidFill>
                  <a:schemeClr val="dk1"/>
                </a:solidFill>
                <a:latin typeface="Arial"/>
                <a:ea typeface="Arial"/>
                <a:cs typeface="Arial"/>
                <a:sym typeface="Arial"/>
              </a:rPr>
              <a:t>kmers</a:t>
            </a:r>
            <a:r>
              <a:rPr lang="en-GB" sz="1100" b="0" i="0" u="none" strike="noStrike" cap="none" dirty="0">
                <a:solidFill>
                  <a:schemeClr val="dk1"/>
                </a:solidFill>
                <a:latin typeface="Arial"/>
                <a:ea typeface="Arial"/>
                <a:cs typeface="Arial"/>
                <a:sym typeface="Arial"/>
              </a:rPr>
              <a:t> are in the gnome, and get an approximate best location of the read.</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THEN it will do a careful Smith-waterman of the read in that approximate region to get the full alignment.</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It turns out you can hash the genome and do the lookup with the reads (very large mem, but constant cost), or the other way around (lower mem, but variable cost)</a:t>
            </a:r>
          </a:p>
        </p:txBody>
      </p:sp>
    </p:spTree>
    <p:extLst>
      <p:ext uri="{BB962C8B-B14F-4D97-AF65-F5344CB8AC3E}">
        <p14:creationId xmlns:p14="http://schemas.microsoft.com/office/powerpoint/2010/main" val="13471819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p2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Here is another way of saying the same thing:</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On the right is the reference genome.</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You scan through it building up a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-hash</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hash you build has an entry for every distinct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AND points back at the locations the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was found</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IT CAN BE HUGE IN SIZE</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1" i="0" u="none" strike="noStrike" cap="none" dirty="0">
                <a:solidFill>
                  <a:schemeClr val="dk1"/>
                </a:solidFill>
                <a:latin typeface="Arial"/>
                <a:ea typeface="Arial"/>
                <a:cs typeface="Arial"/>
                <a:sym typeface="Arial"/>
              </a:rPr>
              <a:t>Key point</a:t>
            </a:r>
            <a:r>
              <a:rPr lang="en-GB" sz="1100" b="0" i="0" u="none" strike="noStrike" cap="none" dirty="0">
                <a:solidFill>
                  <a:schemeClr val="dk1"/>
                </a:solidFill>
                <a:latin typeface="Arial"/>
                <a:ea typeface="Arial"/>
                <a:cs typeface="Arial"/>
                <a:sym typeface="Arial"/>
              </a:rPr>
              <a:t>: it’s a way of packaging up the reference genome and bringing the information to the query sequences</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45401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Let’s open with an expansive quote from two ABSOLUTE GIANTS in the field.</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Just for reference, this is what Sequence alignment is. It’s the process of  determining the most likely source of the observed DNA </a:t>
            </a:r>
            <a:r>
              <a:rPr lang="en-GB" sz="1100" b="0" i="0" u="none" strike="noStrike" cap="none" dirty="0" err="1">
                <a:solidFill>
                  <a:schemeClr val="dk1"/>
                </a:solidFill>
                <a:latin typeface="Arial"/>
                <a:ea typeface="Arial"/>
                <a:cs typeface="Arial"/>
                <a:sym typeface="Arial"/>
              </a:rPr>
              <a:t>Seq</a:t>
            </a:r>
            <a:r>
              <a:rPr lang="en-GB" sz="1100" b="0" i="0" u="none" strike="noStrike" cap="none" dirty="0">
                <a:solidFill>
                  <a:schemeClr val="dk1"/>
                </a:solidFill>
                <a:latin typeface="Arial"/>
                <a:ea typeface="Arial"/>
                <a:cs typeface="Arial"/>
                <a:sym typeface="Arial"/>
              </a:rPr>
              <a:t> read …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NOTE that I’m already speaking a bias in the way I view the work, in that I’m tethered to A reference,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you don’t have to have the bias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But you DO have to listen to the talk.</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Principles approaches haven’t changed.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Actually that’s bollocks: the methods (approaches) have changed </a:t>
            </a:r>
            <a:r>
              <a:rPr lang="en-GB" sz="1100" b="1" i="0" u="none" strike="noStrike" cap="none" dirty="0">
                <a:solidFill>
                  <a:schemeClr val="dk1"/>
                </a:solidFill>
                <a:latin typeface="Arial"/>
                <a:ea typeface="Arial"/>
                <a:cs typeface="Arial"/>
                <a:sym typeface="Arial"/>
              </a:rPr>
              <a:t>a lot</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66659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 name="Google Shape;232;p20: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first fast method is a hash-table. This is a sketch of how it works.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 typical algorithm will SCAN the REFERNCE GENOME base by base,</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record the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of length n starting at that base (e.g. 7mers)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It will PUT that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into a dictionary, along with a reference of where that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was found.</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This is an example of the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-recording for 7-mers in this “genome”</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Typical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hash for a mammalian genome is several Gb</a:t>
            </a:r>
          </a:p>
          <a:p>
            <a:pPr marL="0" marR="0" lvl="0" indent="0" algn="l" rtl="0">
              <a:lnSpc>
                <a:spcPct val="100000"/>
              </a:lnSpc>
              <a:spcBef>
                <a:spcPts val="0"/>
              </a:spcBef>
              <a:spcAft>
                <a:spcPts val="0"/>
              </a:spcAft>
              <a:buClr>
                <a:schemeClr val="dk1"/>
              </a:buClr>
              <a:buSzPts val="275"/>
              <a:buFont typeface="Arial"/>
              <a:buNone/>
            </a:pPr>
            <a:br>
              <a:rPr lang="en-GB" sz="1100" b="0" i="0" u="none" strike="noStrike" cap="none" dirty="0">
                <a:solidFill>
                  <a:schemeClr val="dk1"/>
                </a:solidFill>
                <a:latin typeface="Arial"/>
                <a:ea typeface="Arial"/>
                <a:cs typeface="Arial"/>
                <a:sym typeface="Arial"/>
              </a:rPr>
            </a:br>
            <a:r>
              <a:rPr lang="en-GB" sz="1100" b="0" i="0" u="none" strike="noStrike" cap="none" dirty="0">
                <a:solidFill>
                  <a:schemeClr val="dk1"/>
                </a:solidFill>
                <a:latin typeface="Arial"/>
                <a:ea typeface="Arial"/>
                <a:cs typeface="Arial"/>
                <a:sym typeface="Arial"/>
              </a:rPr>
              <a:t>THEN for each query sequence read, the algorithm will find the </a:t>
            </a:r>
            <a:r>
              <a:rPr lang="en-GB" sz="1100" b="0" i="0" u="none" strike="noStrike" cap="none" dirty="0" err="1">
                <a:solidFill>
                  <a:schemeClr val="dk1"/>
                </a:solidFill>
                <a:latin typeface="Arial"/>
                <a:ea typeface="Arial"/>
                <a:cs typeface="Arial"/>
                <a:sym typeface="Arial"/>
              </a:rPr>
              <a:t>kmers</a:t>
            </a:r>
            <a:r>
              <a:rPr lang="en-GB" sz="1100" b="0" i="0" u="none" strike="noStrike" cap="none" dirty="0">
                <a:solidFill>
                  <a:schemeClr val="dk1"/>
                </a:solidFill>
                <a:latin typeface="Arial"/>
                <a:ea typeface="Arial"/>
                <a:cs typeface="Arial"/>
                <a:sym typeface="Arial"/>
              </a:rPr>
              <a:t> in the read, look up the hash to work out where those </a:t>
            </a:r>
            <a:r>
              <a:rPr lang="en-GB" sz="1100" b="0" i="0" u="none" strike="noStrike" cap="none" dirty="0" err="1">
                <a:solidFill>
                  <a:schemeClr val="dk1"/>
                </a:solidFill>
                <a:latin typeface="Arial"/>
                <a:ea typeface="Arial"/>
                <a:cs typeface="Arial"/>
                <a:sym typeface="Arial"/>
              </a:rPr>
              <a:t>kmers</a:t>
            </a:r>
            <a:r>
              <a:rPr lang="en-GB" sz="1100" b="0" i="0" u="none" strike="noStrike" cap="none" dirty="0">
                <a:solidFill>
                  <a:schemeClr val="dk1"/>
                </a:solidFill>
                <a:latin typeface="Arial"/>
                <a:ea typeface="Arial"/>
                <a:cs typeface="Arial"/>
                <a:sym typeface="Arial"/>
              </a:rPr>
              <a:t> are in the gnome, and get an approximate best location of the read.</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THEN it will do a careful Smith-waterman of the read in that approximate region to get the full alignment.</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It turns out you can hash the genome and do the lookup with the reads (very large mem, but constant cost), or the other way around (lower mem, but variable cost)</a:t>
            </a:r>
          </a:p>
        </p:txBody>
      </p:sp>
    </p:spTree>
    <p:extLst>
      <p:ext uri="{BB962C8B-B14F-4D97-AF65-F5344CB8AC3E}">
        <p14:creationId xmlns:p14="http://schemas.microsoft.com/office/powerpoint/2010/main" val="36122245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p2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err="1">
                <a:solidFill>
                  <a:schemeClr val="dk1"/>
                </a:solidFill>
                <a:latin typeface="Arial"/>
                <a:ea typeface="Arial"/>
                <a:cs typeface="Arial"/>
                <a:sym typeface="Arial"/>
              </a:rPr>
              <a:t>Similarily</a:t>
            </a:r>
            <a:r>
              <a:rPr lang="en-GB" sz="1100" b="0" i="0" u="none" strike="noStrike" cap="none" dirty="0">
                <a:solidFill>
                  <a:schemeClr val="dk1"/>
                </a:solidFill>
                <a:latin typeface="Arial"/>
                <a:ea typeface="Arial"/>
                <a:cs typeface="Arial"/>
                <a:sym typeface="Arial"/>
              </a:rPr>
              <a:t>, we can find those </a:t>
            </a:r>
            <a:r>
              <a:rPr lang="en-GB" sz="1100" b="0" i="0" u="none" strike="noStrike" cap="none" dirty="0" err="1">
                <a:solidFill>
                  <a:schemeClr val="dk1"/>
                </a:solidFill>
                <a:latin typeface="Arial"/>
                <a:ea typeface="Arial"/>
                <a:cs typeface="Arial"/>
                <a:sym typeface="Arial"/>
              </a:rPr>
              <a:t>kmers</a:t>
            </a:r>
            <a:r>
              <a:rPr lang="en-GB" sz="1100" b="0" i="0" u="none" strike="noStrike" cap="none" dirty="0">
                <a:solidFill>
                  <a:schemeClr val="dk1"/>
                </a:solidFill>
                <a:latin typeface="Arial"/>
                <a:ea typeface="Arial"/>
                <a:cs typeface="Arial"/>
                <a:sym typeface="Arial"/>
              </a:rPr>
              <a:t> in the reads and consequently, we can begin to map these reads to locations on the genome.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Note how with 2 </a:t>
            </a:r>
            <a:r>
              <a:rPr lang="en-GB" sz="1100" b="0" i="0" u="none" strike="noStrike" cap="none" dirty="0" err="1">
                <a:solidFill>
                  <a:schemeClr val="dk1"/>
                </a:solidFill>
                <a:latin typeface="Arial"/>
                <a:ea typeface="Arial"/>
                <a:cs typeface="Arial"/>
                <a:sym typeface="Arial"/>
              </a:rPr>
              <a:t>kmers</a:t>
            </a:r>
            <a:r>
              <a:rPr lang="en-GB" sz="1100" b="0" i="0" u="none" strike="noStrike" cap="none" dirty="0">
                <a:solidFill>
                  <a:schemeClr val="dk1"/>
                </a:solidFill>
                <a:latin typeface="Arial"/>
                <a:ea typeface="Arial"/>
                <a:cs typeface="Arial"/>
                <a:sym typeface="Arial"/>
              </a:rPr>
              <a:t> (or generally more) from the same read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we can try and identify where these two </a:t>
            </a:r>
            <a:r>
              <a:rPr lang="en-GB" sz="1100" b="0" i="0" u="none" strike="noStrike" cap="none" dirty="0" err="1">
                <a:solidFill>
                  <a:schemeClr val="dk1"/>
                </a:solidFill>
                <a:latin typeface="Arial"/>
                <a:ea typeface="Arial"/>
                <a:cs typeface="Arial"/>
                <a:sym typeface="Arial"/>
              </a:rPr>
              <a:t>kmers</a:t>
            </a:r>
            <a:r>
              <a:rPr lang="en-GB" sz="1100" b="0" i="0" u="none" strike="noStrike" cap="none" dirty="0">
                <a:solidFill>
                  <a:schemeClr val="dk1"/>
                </a:solidFill>
                <a:latin typeface="Arial"/>
                <a:ea typeface="Arial"/>
                <a:cs typeface="Arial"/>
                <a:sym typeface="Arial"/>
              </a:rPr>
              <a:t> cluster (to same </a:t>
            </a:r>
            <a:r>
              <a:rPr lang="en-GB" sz="1100" b="0" i="0" u="none" strike="noStrike" cap="none" dirty="0" err="1">
                <a:solidFill>
                  <a:schemeClr val="dk1"/>
                </a:solidFill>
                <a:latin typeface="Arial"/>
                <a:ea typeface="Arial"/>
                <a:cs typeface="Arial"/>
                <a:sym typeface="Arial"/>
              </a:rPr>
              <a:t>approx</a:t>
            </a:r>
            <a:r>
              <a:rPr lang="en-GB" sz="1100" b="0" i="0" u="none" strike="noStrike" cap="none" dirty="0">
                <a:solidFill>
                  <a:schemeClr val="dk1"/>
                </a:solidFill>
                <a:latin typeface="Arial"/>
                <a:ea typeface="Arial"/>
                <a:cs typeface="Arial"/>
                <a:sym typeface="Arial"/>
              </a:rPr>
              <a:t> location) in the genome</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Of the many possibilities, find a best approximation</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4863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 name="Google Shape;286;p2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We can then carefully align the original read and the best approximation (the “extend” bit) using SW to get an optimal alignment</a:t>
            </a:r>
          </a:p>
        </p:txBody>
      </p:sp>
    </p:spTree>
    <p:extLst>
      <p:ext uri="{BB962C8B-B14F-4D97-AF65-F5344CB8AC3E}">
        <p14:creationId xmlns:p14="http://schemas.microsoft.com/office/powerpoint/2010/main" val="5215597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 name="Google Shape;232;p20: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first fast method is a hash-table. This is a sketch of how it works.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 typical algorithm will SCAN the REFERNCE GENOME base by base,</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record the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of length n starting at that base (e.g. 7mers)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It will PUT that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into a dictionary, along with a reference of where that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was found.</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This is an example of the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-recording for 7-mers in this “genome”</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Typical </a:t>
            </a:r>
            <a:r>
              <a:rPr lang="en-GB" sz="1100" b="0" i="0" u="none" strike="noStrike" cap="none" dirty="0" err="1">
                <a:solidFill>
                  <a:schemeClr val="dk1"/>
                </a:solidFill>
                <a:latin typeface="Arial"/>
                <a:ea typeface="Arial"/>
                <a:cs typeface="Arial"/>
                <a:sym typeface="Arial"/>
              </a:rPr>
              <a:t>kmer</a:t>
            </a:r>
            <a:r>
              <a:rPr lang="en-GB" sz="1100" b="0" i="0" u="none" strike="noStrike" cap="none" dirty="0">
                <a:solidFill>
                  <a:schemeClr val="dk1"/>
                </a:solidFill>
                <a:latin typeface="Arial"/>
                <a:ea typeface="Arial"/>
                <a:cs typeface="Arial"/>
                <a:sym typeface="Arial"/>
              </a:rPr>
              <a:t> hash for a mammalian genome is several Gb</a:t>
            </a:r>
          </a:p>
          <a:p>
            <a:pPr marL="0" marR="0" lvl="0" indent="0" algn="l" rtl="0">
              <a:lnSpc>
                <a:spcPct val="100000"/>
              </a:lnSpc>
              <a:spcBef>
                <a:spcPts val="0"/>
              </a:spcBef>
              <a:spcAft>
                <a:spcPts val="0"/>
              </a:spcAft>
              <a:buClr>
                <a:schemeClr val="dk1"/>
              </a:buClr>
              <a:buSzPts val="275"/>
              <a:buFont typeface="Arial"/>
              <a:buNone/>
            </a:pPr>
            <a:br>
              <a:rPr lang="en-GB" sz="1100" b="0" i="0" u="none" strike="noStrike" cap="none" dirty="0">
                <a:solidFill>
                  <a:schemeClr val="dk1"/>
                </a:solidFill>
                <a:latin typeface="Arial"/>
                <a:ea typeface="Arial"/>
                <a:cs typeface="Arial"/>
                <a:sym typeface="Arial"/>
              </a:rPr>
            </a:br>
            <a:r>
              <a:rPr lang="en-GB" sz="1100" b="0" i="0" u="none" strike="noStrike" cap="none" dirty="0">
                <a:solidFill>
                  <a:schemeClr val="dk1"/>
                </a:solidFill>
                <a:latin typeface="Arial"/>
                <a:ea typeface="Arial"/>
                <a:cs typeface="Arial"/>
                <a:sym typeface="Arial"/>
              </a:rPr>
              <a:t>THEN for each query sequence read, the algorithm will find the </a:t>
            </a:r>
            <a:r>
              <a:rPr lang="en-GB" sz="1100" b="0" i="0" u="none" strike="noStrike" cap="none" dirty="0" err="1">
                <a:solidFill>
                  <a:schemeClr val="dk1"/>
                </a:solidFill>
                <a:latin typeface="Arial"/>
                <a:ea typeface="Arial"/>
                <a:cs typeface="Arial"/>
                <a:sym typeface="Arial"/>
              </a:rPr>
              <a:t>kmers</a:t>
            </a:r>
            <a:r>
              <a:rPr lang="en-GB" sz="1100" b="0" i="0" u="none" strike="noStrike" cap="none" dirty="0">
                <a:solidFill>
                  <a:schemeClr val="dk1"/>
                </a:solidFill>
                <a:latin typeface="Arial"/>
                <a:ea typeface="Arial"/>
                <a:cs typeface="Arial"/>
                <a:sym typeface="Arial"/>
              </a:rPr>
              <a:t> in the read, look up the hash to work out where those </a:t>
            </a:r>
            <a:r>
              <a:rPr lang="en-GB" sz="1100" b="0" i="0" u="none" strike="noStrike" cap="none" dirty="0" err="1">
                <a:solidFill>
                  <a:schemeClr val="dk1"/>
                </a:solidFill>
                <a:latin typeface="Arial"/>
                <a:ea typeface="Arial"/>
                <a:cs typeface="Arial"/>
                <a:sym typeface="Arial"/>
              </a:rPr>
              <a:t>kmers</a:t>
            </a:r>
            <a:r>
              <a:rPr lang="en-GB" sz="1100" b="0" i="0" u="none" strike="noStrike" cap="none" dirty="0">
                <a:solidFill>
                  <a:schemeClr val="dk1"/>
                </a:solidFill>
                <a:latin typeface="Arial"/>
                <a:ea typeface="Arial"/>
                <a:cs typeface="Arial"/>
                <a:sym typeface="Arial"/>
              </a:rPr>
              <a:t> are in the gnome, and get an approximate best location of the read.</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THEN it will do a careful Smith-waterman of the read in that approximate region to get the full alignment.</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It turns out you can hash the genome and do the lookup with the reads (very large mem, but constant cost), or the other way around (lower mem, but variable cost)</a:t>
            </a:r>
          </a:p>
        </p:txBody>
      </p:sp>
    </p:spTree>
    <p:extLst>
      <p:ext uri="{BB962C8B-B14F-4D97-AF65-F5344CB8AC3E}">
        <p14:creationId xmlns:p14="http://schemas.microsoft.com/office/powerpoint/2010/main" val="1892130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p2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So we have seen one method of summarising the genome and bringing it to the reads, and seen how it facilitates rapid lookup / alignment, at the cost of lots </a:t>
            </a:r>
            <a:r>
              <a:rPr lang="en-GB" sz="1100" b="0" i="0" u="none" strike="noStrike" cap="none" dirty="0" err="1">
                <a:solidFill>
                  <a:schemeClr val="dk1"/>
                </a:solidFill>
                <a:latin typeface="Arial"/>
                <a:ea typeface="Arial"/>
                <a:cs typeface="Arial"/>
                <a:sym typeface="Arial"/>
              </a:rPr>
              <a:t>fo</a:t>
            </a:r>
            <a:r>
              <a:rPr lang="en-GB" sz="1100" b="0" i="0" u="none" strike="noStrike" cap="none" dirty="0">
                <a:solidFill>
                  <a:schemeClr val="dk1"/>
                </a:solidFill>
                <a:latin typeface="Arial"/>
                <a:ea typeface="Arial"/>
                <a:cs typeface="Arial"/>
                <a:sym typeface="Arial"/>
              </a:rPr>
              <a:t> extra data structures.</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second main aligner method is the suffix tree method: it is another way of summarising the genome so that you can do rapid lookups for reads (followed by careful local alignments)</a:t>
            </a:r>
          </a:p>
          <a:p>
            <a:pPr marL="0" marR="0" lvl="0" indent="0" algn="l" rtl="0">
              <a:lnSpc>
                <a:spcPct val="100000"/>
              </a:lnSpc>
              <a:spcBef>
                <a:spcPts val="0"/>
              </a:spcBef>
              <a:spcAft>
                <a:spcPts val="0"/>
              </a:spcAft>
              <a:buClr>
                <a:schemeClr val="dk1"/>
              </a:buClr>
              <a:buSzPts val="275"/>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483571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p2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275"/>
              <a:buFont typeface="Arial"/>
              <a:buNone/>
              <a:tabLst/>
              <a:defRPr/>
            </a:pPr>
            <a:r>
              <a:rPr lang="en-GB" sz="1100" b="0" i="0" u="none" strike="noStrike" cap="none" dirty="0">
                <a:solidFill>
                  <a:schemeClr val="dk1"/>
                </a:solidFill>
                <a:latin typeface="Arial"/>
                <a:ea typeface="Arial"/>
                <a:cs typeface="Arial"/>
                <a:sym typeface="Arial"/>
              </a:rPr>
              <a:t>Suffix </a:t>
            </a:r>
            <a:r>
              <a:rPr lang="en-GB" sz="1100" b="0" i="0" u="none" strike="noStrike" cap="none" dirty="0" err="1">
                <a:solidFill>
                  <a:schemeClr val="dk1"/>
                </a:solidFill>
                <a:latin typeface="Arial"/>
                <a:ea typeface="Arial"/>
                <a:cs typeface="Arial"/>
                <a:sym typeface="Arial"/>
              </a:rPr>
              <a:t>trie</a:t>
            </a:r>
            <a:r>
              <a:rPr lang="en-GB" sz="1100" b="0" i="0" u="none" strike="noStrike" cap="none" dirty="0">
                <a:solidFill>
                  <a:schemeClr val="dk1"/>
                </a:solidFill>
                <a:latin typeface="Arial"/>
                <a:ea typeface="Arial"/>
                <a:cs typeface="Arial"/>
                <a:sym typeface="Arial"/>
              </a:rPr>
              <a:t> (pronounced “try”) is a data structure which allows the whole genome to be indexed: this is a different way of bringing the wrapped-up genome to your query sequences.</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Here are a couple of examples of suffix tries – the first one is for a sequence of two characters, the first last letter (T) and then the next suffice CT, and build a second branch.</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Similarly, if your whole genome consisted of “GAACCG…T” then you’d first build a path from the last letter (T), and then CT, the CCT etc. The number in the square is the start position of the suffix.</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resulting structure is a compact way of storing a wrapped up genome, along with locations where the </a:t>
            </a:r>
            <a:r>
              <a:rPr lang="en-GB" sz="1100" b="0" i="0" u="none" strike="noStrike" cap="none" dirty="0" err="1">
                <a:solidFill>
                  <a:schemeClr val="dk1"/>
                </a:solidFill>
                <a:latin typeface="Arial"/>
                <a:ea typeface="Arial"/>
                <a:cs typeface="Arial"/>
                <a:sym typeface="Arial"/>
              </a:rPr>
              <a:t>subsequences</a:t>
            </a:r>
            <a:r>
              <a:rPr lang="en-GB" sz="1100" b="0" i="0" u="none" strike="noStrike" cap="none" dirty="0">
                <a:solidFill>
                  <a:schemeClr val="dk1"/>
                </a:solidFill>
                <a:latin typeface="Arial"/>
                <a:ea typeface="Arial"/>
                <a:cs typeface="Arial"/>
                <a:sym typeface="Arial"/>
              </a:rPr>
              <a:t> were drawn from.</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SO you can walk up to this structure with a read (a short pattern), and chase down the paths that match your pattern, and read off the matching substrings and their positions, since the tree LEAVES store the ending positions of the suffixes. SO you recover where there was a match + position of the match. This can be shown to be QUICKER than other methods.</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storage cost of the tree is enormous, so the GENOME is first subject to a BW transform / FM index to make it compact: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THEN the </a:t>
            </a:r>
            <a:r>
              <a:rPr lang="en-GB" sz="1100" b="0" i="0" u="none" strike="noStrike" cap="none" dirty="0" err="1">
                <a:solidFill>
                  <a:schemeClr val="dk1"/>
                </a:solidFill>
                <a:latin typeface="Arial"/>
                <a:ea typeface="Arial"/>
                <a:cs typeface="Arial"/>
                <a:sym typeface="Arial"/>
              </a:rPr>
              <a:t>trie</a:t>
            </a:r>
            <a:r>
              <a:rPr lang="en-GB" sz="1100" b="0" i="0" u="none" strike="noStrike" cap="none" dirty="0">
                <a:solidFill>
                  <a:schemeClr val="dk1"/>
                </a:solidFill>
                <a:latin typeface="Arial"/>
                <a:ea typeface="Arial"/>
                <a:cs typeface="Arial"/>
                <a:sym typeface="Arial"/>
              </a:rPr>
              <a:t> is built.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the transition from the original </a:t>
            </a:r>
            <a:r>
              <a:rPr lang="en-GB" sz="1100" b="0" i="0" u="none" strike="noStrike" cap="none" dirty="0" err="1">
                <a:solidFill>
                  <a:schemeClr val="dk1"/>
                </a:solidFill>
                <a:latin typeface="Arial"/>
                <a:ea typeface="Arial"/>
                <a:cs typeface="Arial"/>
                <a:sym typeface="Arial"/>
              </a:rPr>
              <a:t>trie</a:t>
            </a:r>
            <a:r>
              <a:rPr lang="en-GB" sz="1100" b="0" i="0" u="none" strike="noStrike" cap="none" dirty="0">
                <a:solidFill>
                  <a:schemeClr val="dk1"/>
                </a:solidFill>
                <a:latin typeface="Arial"/>
                <a:ea typeface="Arial"/>
                <a:cs typeface="Arial"/>
                <a:sym typeface="Arial"/>
              </a:rPr>
              <a:t> to the BW-transformed suffix array is beyond the scope of this talk.</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EXAMPLES of aligners which use suffix trees and BW indices include the big two (BWA and BOWTIE2)</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728009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p2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a:solidFill>
                  <a:schemeClr val="dk1"/>
                </a:solidFill>
                <a:latin typeface="Arial"/>
                <a:ea typeface="Arial"/>
                <a:cs typeface="Arial"/>
                <a:sym typeface="Arial"/>
              </a:rPr>
              <a:t>Walkthrough points above. </a:t>
            </a: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588554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p3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There are LOADS of aligners out there:</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for fun, here is “MOORES LAW” for aligners when run on simulations: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you can see that in log space the like-for-like index + align time for 1m reads is falling linearly by the year.</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Note the graphs: NW = </a:t>
            </a:r>
            <a:r>
              <a:rPr lang="en-GB" sz="1100" b="0" i="0" u="none" strike="noStrike" cap="none" dirty="0" err="1">
                <a:solidFill>
                  <a:schemeClr val="dk1"/>
                </a:solidFill>
                <a:latin typeface="Arial"/>
                <a:ea typeface="Arial"/>
                <a:cs typeface="Arial"/>
                <a:sym typeface="Arial"/>
              </a:rPr>
              <a:t>Needlman</a:t>
            </a:r>
            <a:r>
              <a:rPr lang="en-GB" sz="1100" b="0" i="0" u="none" strike="noStrike" cap="none" dirty="0">
                <a:solidFill>
                  <a:schemeClr val="dk1"/>
                </a:solidFill>
                <a:latin typeface="Arial"/>
                <a:ea typeface="Arial"/>
                <a:cs typeface="Arial"/>
                <a:sym typeface="Arial"/>
              </a:rPr>
              <a:t> Wunsch, SW  = smith waterman.</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Top graph = Human, Bottom graph = yeast. The times  for human are (not surprisingly) slower by 100 = 2 on log scale</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Look at the human cluster: everything seems to align 1m reads in about 10^4 seconds = 10,000 seconds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So there’s not  much actual difference in the align times   by aligner. </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WHEN WE DO THE PRACTICAL: keep this number in mind and see if you can compare?</a:t>
            </a:r>
          </a:p>
          <a:p>
            <a:pPr marL="0" marR="0" lvl="0" indent="0" algn="l" defTabSz="914400" rtl="0" eaLnBrk="1" fontAlgn="auto" latinLnBrk="0" hangingPunct="1">
              <a:lnSpc>
                <a:spcPct val="100000"/>
              </a:lnSpc>
              <a:spcBef>
                <a:spcPts val="0"/>
              </a:spcBef>
              <a:spcAft>
                <a:spcPts val="0"/>
              </a:spcAft>
              <a:buClr>
                <a:schemeClr val="dk1"/>
              </a:buClr>
              <a:buSzPts val="275"/>
              <a:buFont typeface="Arial"/>
              <a:buNone/>
              <a:tabLst/>
              <a:defRPr/>
            </a:pPr>
            <a:r>
              <a:rPr lang="en-GB" sz="1100" b="0" i="0" u="none" strike="noStrike" cap="none" dirty="0">
                <a:solidFill>
                  <a:schemeClr val="dk1"/>
                </a:solidFill>
                <a:latin typeface="Arial"/>
                <a:ea typeface="Arial"/>
                <a:cs typeface="Arial"/>
                <a:sym typeface="Arial"/>
              </a:rPr>
              <a:t>Number: 1m reads = 10,000 seconds = 2.7 hours.</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When we do the practical we will align 300,000 reads in about 5 minutes.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So we’d expect to process 1m reads in about 15 minutes = 1000 seconds.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So the graphs are off by a factor of 10. Note: some time for indexing included.</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740328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p3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There are LOADS of aligners out there, and if / when you are choosing one, you should ask the following questions –</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Quite generally you should read the manual / user guide – the default may not be appropriate for you!</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649459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5" name="Google Shape;385;p3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GB" sz="1200" b="0" i="0" u="none" strike="noStrike" cap="none" dirty="0">
                <a:solidFill>
                  <a:schemeClr val="dk1"/>
                </a:solidFill>
                <a:latin typeface="Arial"/>
                <a:ea typeface="Arial"/>
                <a:cs typeface="Arial"/>
                <a:sym typeface="Arial"/>
              </a:rPr>
              <a:t>Here I’ve written two current aligners and two splice-aware aligners.</a:t>
            </a:r>
          </a:p>
          <a:p>
            <a:pPr marL="0" marR="0" lvl="0" indent="0" algn="l" rtl="0">
              <a:lnSpc>
                <a:spcPct val="100000"/>
              </a:lnSpc>
              <a:spcBef>
                <a:spcPts val="0"/>
              </a:spcBef>
              <a:spcAft>
                <a:spcPts val="0"/>
              </a:spcAft>
              <a:buClr>
                <a:schemeClr val="dk1"/>
              </a:buClr>
              <a:buSzPts val="1200"/>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r>
              <a:rPr lang="en-GB" sz="1200" b="0" i="0" u="none" strike="noStrike" cap="none" dirty="0">
                <a:solidFill>
                  <a:schemeClr val="dk1"/>
                </a:solidFill>
                <a:latin typeface="Arial"/>
                <a:ea typeface="Arial"/>
                <a:cs typeface="Arial"/>
                <a:sym typeface="Arial"/>
              </a:rPr>
              <a:t>Moral – this table actually looks remarkably uniform, once  you account for specific function: </a:t>
            </a:r>
          </a:p>
          <a:p>
            <a:pPr marL="0" marR="0" lvl="0" indent="0" algn="l" rtl="0">
              <a:lnSpc>
                <a:spcPct val="100000"/>
              </a:lnSpc>
              <a:spcBef>
                <a:spcPts val="0"/>
              </a:spcBef>
              <a:spcAft>
                <a:spcPts val="0"/>
              </a:spcAft>
              <a:buClr>
                <a:schemeClr val="dk1"/>
              </a:buClr>
              <a:buSzPts val="1200"/>
              <a:buFont typeface="Arial"/>
              <a:buNone/>
            </a:pPr>
            <a:endParaRPr lang="en-GB"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r>
              <a:rPr lang="en-GB" sz="1200" b="0" i="0" u="none" strike="noStrike" cap="none" dirty="0">
                <a:solidFill>
                  <a:schemeClr val="dk1"/>
                </a:solidFill>
                <a:latin typeface="Arial"/>
                <a:ea typeface="Arial"/>
                <a:cs typeface="Arial"/>
                <a:sym typeface="Arial"/>
              </a:rPr>
              <a:t>It’s possible that your team / institute etc will make choices based on FUNCTION. Do you need spliced alignment?</a:t>
            </a:r>
          </a:p>
        </p:txBody>
      </p:sp>
      <p:sp>
        <p:nvSpPr>
          <p:cNvPr id="386" name="Google Shape;386;p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29</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46864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275"/>
              <a:buFont typeface="Arial"/>
              <a:buNone/>
              <a:tabLst/>
              <a:defRPr/>
            </a:pPr>
            <a:r>
              <a:rPr lang="en-GB" sz="1100" b="0" i="0" u="none" strike="noStrike" cap="none" dirty="0">
                <a:solidFill>
                  <a:schemeClr val="dk1"/>
                </a:solidFill>
                <a:latin typeface="Arial"/>
                <a:ea typeface="Arial"/>
                <a:cs typeface="Arial"/>
                <a:sym typeface="Arial"/>
              </a:rPr>
              <a:t>The talk is long, but we’ll take breaks.</a:t>
            </a:r>
          </a:p>
          <a:p>
            <a:pPr marL="0" marR="0" lvl="0" indent="0" algn="l" defTabSz="914400" rtl="0" eaLnBrk="1" fontAlgn="auto" latinLnBrk="0" hangingPunct="1">
              <a:lnSpc>
                <a:spcPct val="100000"/>
              </a:lnSpc>
              <a:spcBef>
                <a:spcPts val="0"/>
              </a:spcBef>
              <a:spcAft>
                <a:spcPts val="0"/>
              </a:spcAft>
              <a:buClr>
                <a:schemeClr val="dk1"/>
              </a:buClr>
              <a:buSzPts val="275"/>
              <a:buFont typeface="Arial"/>
              <a:buNone/>
              <a:tabLst/>
              <a:defRPr/>
            </a:pPr>
            <a:r>
              <a:rPr lang="en-GB" sz="1100" b="0" i="0" u="none" strike="noStrike" cap="none" dirty="0">
                <a:solidFill>
                  <a:schemeClr val="dk1"/>
                </a:solidFill>
                <a:latin typeface="Arial"/>
                <a:ea typeface="Arial"/>
                <a:cs typeface="Arial"/>
                <a:sym typeface="Arial"/>
              </a:rPr>
              <a:t>Long because it touches on a few quite distinct bits that all stitch together:</a:t>
            </a:r>
          </a:p>
          <a:p>
            <a:pPr marL="0" marR="0" lvl="0" indent="0" algn="l" defTabSz="914400" rtl="0" eaLnBrk="1" fontAlgn="auto" latinLnBrk="0" hangingPunct="1">
              <a:lnSpc>
                <a:spcPct val="100000"/>
              </a:lnSpc>
              <a:spcBef>
                <a:spcPts val="0"/>
              </a:spcBef>
              <a:spcAft>
                <a:spcPts val="0"/>
              </a:spcAft>
              <a:buClr>
                <a:schemeClr val="dk1"/>
              </a:buClr>
              <a:buSzPts val="275"/>
              <a:buFont typeface="Arial"/>
              <a:buNone/>
              <a:tabLst/>
              <a:defRPr/>
            </a:pPr>
            <a:r>
              <a:rPr lang="en-GB" sz="1100" b="1" i="0" u="none" strike="noStrike" cap="none" dirty="0">
                <a:solidFill>
                  <a:schemeClr val="dk1"/>
                </a:solidFill>
                <a:latin typeface="Arial"/>
                <a:ea typeface="Arial"/>
                <a:cs typeface="Arial"/>
                <a:sym typeface="Arial"/>
              </a:rPr>
              <a:t>How it’s done, </a:t>
            </a:r>
          </a:p>
          <a:p>
            <a:pPr marL="0" marR="0" lvl="0" indent="0" algn="l" defTabSz="914400" rtl="0" eaLnBrk="1" fontAlgn="auto" latinLnBrk="0" hangingPunct="1">
              <a:lnSpc>
                <a:spcPct val="100000"/>
              </a:lnSpc>
              <a:spcBef>
                <a:spcPts val="0"/>
              </a:spcBef>
              <a:spcAft>
                <a:spcPts val="0"/>
              </a:spcAft>
              <a:buClr>
                <a:schemeClr val="dk1"/>
              </a:buClr>
              <a:buSzPts val="275"/>
              <a:buFont typeface="Arial"/>
              <a:buNone/>
              <a:tabLst/>
              <a:defRPr/>
            </a:pPr>
            <a:r>
              <a:rPr lang="en-GB" sz="1100" b="1" i="0" u="none" strike="noStrike" cap="none" dirty="0">
                <a:solidFill>
                  <a:schemeClr val="dk1"/>
                </a:solidFill>
                <a:latin typeface="Arial"/>
                <a:ea typeface="Arial"/>
                <a:cs typeface="Arial"/>
                <a:sym typeface="Arial"/>
              </a:rPr>
              <a:t>How to watch the outputs (raw alignments or from a viewer)</a:t>
            </a:r>
          </a:p>
          <a:p>
            <a:pPr marL="0" marR="0" lvl="0" indent="0" algn="l" defTabSz="914400" rtl="0" eaLnBrk="1" fontAlgn="auto" latinLnBrk="0" hangingPunct="1">
              <a:lnSpc>
                <a:spcPct val="100000"/>
              </a:lnSpc>
              <a:spcBef>
                <a:spcPts val="0"/>
              </a:spcBef>
              <a:spcAft>
                <a:spcPts val="0"/>
              </a:spcAft>
              <a:buClr>
                <a:schemeClr val="dk1"/>
              </a:buClr>
              <a:buSzPts val="275"/>
              <a:buFont typeface="Arial"/>
              <a:buNone/>
              <a:tabLst/>
              <a:defRPr/>
            </a:pPr>
            <a:r>
              <a:rPr lang="en-GB" sz="1100" b="1" i="0" u="none" strike="noStrike" cap="none" dirty="0">
                <a:solidFill>
                  <a:schemeClr val="dk1"/>
                </a:solidFill>
                <a:latin typeface="Arial"/>
                <a:ea typeface="Arial"/>
                <a:cs typeface="Arial"/>
                <a:sym typeface="Arial"/>
              </a:rPr>
              <a:t>How NGS data is prepared before analysis: alignment is only one step.</a:t>
            </a:r>
          </a:p>
          <a:p>
            <a:pPr marL="0" marR="0" lvl="0" indent="0" algn="l" rtl="0">
              <a:lnSpc>
                <a:spcPct val="100000"/>
              </a:lnSpc>
              <a:spcBef>
                <a:spcPts val="0"/>
              </a:spcBef>
              <a:spcAft>
                <a:spcPts val="0"/>
              </a:spcAft>
              <a:buClr>
                <a:schemeClr val="dk1"/>
              </a:buClr>
              <a:buSzPts val="275"/>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71626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p3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 </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213221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p3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 </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599205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p3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You know that the most common sequence format prior to alignment is FASTQ.</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So, naively, if we had 150Gbp of </a:t>
            </a:r>
            <a:r>
              <a:rPr lang="en-GB" sz="1100" b="0" i="0" u="none" strike="noStrike" cap="none" dirty="0" err="1">
                <a:solidFill>
                  <a:schemeClr val="dk1"/>
                </a:solidFill>
                <a:latin typeface="Arial"/>
                <a:ea typeface="Arial"/>
                <a:cs typeface="Arial"/>
                <a:sym typeface="Arial"/>
              </a:rPr>
              <a:t>fastq</a:t>
            </a:r>
            <a:r>
              <a:rPr lang="en-GB" sz="1100" b="0" i="0" u="none" strike="noStrike" cap="none" dirty="0">
                <a:solidFill>
                  <a:schemeClr val="dk1"/>
                </a:solidFill>
                <a:latin typeface="Arial"/>
                <a:ea typeface="Arial"/>
                <a:cs typeface="Arial"/>
                <a:sym typeface="Arial"/>
              </a:rPr>
              <a:t>, we could throw it at a single computer and wait for 10 days.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Instead, we ALWAYS do the following:</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Chop the problem into small pieces by chopping up the </a:t>
            </a:r>
            <a:r>
              <a:rPr lang="en-GB" sz="1100" b="0" i="0" u="none" strike="noStrike" cap="none" dirty="0" err="1">
                <a:solidFill>
                  <a:schemeClr val="dk1"/>
                </a:solidFill>
                <a:latin typeface="Arial"/>
                <a:ea typeface="Arial"/>
                <a:cs typeface="Arial"/>
                <a:sym typeface="Arial"/>
              </a:rPr>
              <a:t>fastq</a:t>
            </a: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Align each piece on a separate computer</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Stitch the pieces together afterwards.</a:t>
            </a:r>
          </a:p>
          <a:p>
            <a:pPr marL="0" marR="0" lvl="0" indent="0" algn="l" rtl="0">
              <a:lnSpc>
                <a:spcPct val="100000"/>
              </a:lnSpc>
              <a:spcBef>
                <a:spcPts val="0"/>
              </a:spcBef>
              <a:spcAft>
                <a:spcPts val="0"/>
              </a:spcAft>
              <a:buClr>
                <a:schemeClr val="dk1"/>
              </a:buClr>
              <a:buSzPts val="275"/>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613233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p3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 </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102912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We want to start viewing alignments!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But first we will have a brief review of alignment formats</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598127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We want to start viewing alignments!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But first we will have a brief review of alignment formats</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1533114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 name="Google Shape;63;p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When a sequencer runs, we will be handed FASTQ.</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You’ve seen this already, so call out the lines!</a:t>
            </a:r>
          </a:p>
          <a:p>
            <a:pPr marL="0" marR="0" lvl="0" indent="0" algn="l" rtl="0">
              <a:lnSpc>
                <a:spcPct val="100000"/>
              </a:lnSpc>
              <a:spcBef>
                <a:spcPts val="0"/>
              </a:spcBef>
              <a:spcAft>
                <a:spcPts val="0"/>
              </a:spcAft>
              <a:buClr>
                <a:schemeClr val="dk1"/>
              </a:buClr>
              <a:buSzPts val="275"/>
              <a:buFont typeface="Arial"/>
              <a:buNone/>
            </a:pPr>
            <a:br>
              <a:rPr lang="en-GB" sz="1100" b="0" i="0" u="none" strike="noStrike" cap="none" dirty="0">
                <a:solidFill>
                  <a:schemeClr val="dk1"/>
                </a:solidFill>
                <a:latin typeface="Arial"/>
                <a:ea typeface="Arial"/>
                <a:cs typeface="Arial"/>
                <a:sym typeface="Arial"/>
              </a:rPr>
            </a:br>
            <a:r>
              <a:rPr lang="en-GB" sz="1100" b="0" i="0" u="none" strike="noStrike" cap="none" dirty="0">
                <a:solidFill>
                  <a:schemeClr val="dk1"/>
                </a:solidFill>
                <a:latin typeface="Arial"/>
                <a:ea typeface="Arial"/>
                <a:cs typeface="Arial"/>
                <a:sym typeface="Arial"/>
              </a:rPr>
              <a:t>How many lines per </a:t>
            </a:r>
            <a:r>
              <a:rPr lang="en-GB" sz="1100" b="0" i="0" u="none" strike="noStrike" cap="none" dirty="0" err="1">
                <a:solidFill>
                  <a:schemeClr val="dk1"/>
                </a:solidFill>
                <a:latin typeface="Arial"/>
                <a:ea typeface="Arial"/>
                <a:cs typeface="Arial"/>
                <a:sym typeface="Arial"/>
              </a:rPr>
              <a:t>seq</a:t>
            </a:r>
            <a:r>
              <a:rPr lang="en-GB" sz="1100" b="0" i="0" u="none" strike="noStrike" cap="none" dirty="0">
                <a:solidFill>
                  <a:schemeClr val="dk1"/>
                </a:solidFill>
                <a:latin typeface="Arial"/>
                <a:ea typeface="Arial"/>
                <a:cs typeface="Arial"/>
                <a:sym typeface="Arial"/>
              </a:rPr>
              <a:t> read?</a:t>
            </a:r>
          </a:p>
          <a:p>
            <a:pPr marL="0" marR="0" lvl="0" indent="0" algn="l" rtl="0">
              <a:lnSpc>
                <a:spcPct val="100000"/>
              </a:lnSpc>
              <a:spcBef>
                <a:spcPts val="0"/>
              </a:spcBef>
              <a:spcAft>
                <a:spcPts val="0"/>
              </a:spcAft>
              <a:buClr>
                <a:schemeClr val="dk1"/>
              </a:buClr>
              <a:buSzPts val="275"/>
              <a:buFont typeface="Arial"/>
              <a:buNone/>
            </a:pPr>
            <a:br>
              <a:rPr lang="en-GB" sz="1100" b="0" i="0" u="none" strike="noStrike" cap="none" dirty="0">
                <a:solidFill>
                  <a:schemeClr val="dk1"/>
                </a:solidFill>
                <a:latin typeface="Arial"/>
                <a:ea typeface="Arial"/>
                <a:cs typeface="Arial"/>
                <a:sym typeface="Arial"/>
              </a:rPr>
            </a:br>
            <a:r>
              <a:rPr lang="en-GB" sz="1100" b="0" i="0" u="none" strike="noStrike" cap="none" dirty="0">
                <a:solidFill>
                  <a:schemeClr val="dk1"/>
                </a:solidFill>
                <a:latin typeface="Arial"/>
                <a:ea typeface="Arial"/>
                <a:cs typeface="Arial"/>
                <a:sym typeface="Arial"/>
              </a:rPr>
              <a:t>What do they represent?</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How is paired-end sequencing represented? With TWO files, with the two reads in each pair occurring in the SAME order in each file.</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YOU’VE ALREADY COME ACROSS FASTQ today.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This is the standard pre-alignment file format, with 4 lines per </a:t>
            </a:r>
            <a:r>
              <a:rPr lang="en-GB" sz="1100" b="0" i="0" u="none" strike="noStrike" cap="none" dirty="0" err="1">
                <a:solidFill>
                  <a:schemeClr val="dk1"/>
                </a:solidFill>
                <a:latin typeface="Arial"/>
                <a:ea typeface="Arial"/>
                <a:cs typeface="Arial"/>
                <a:sym typeface="Arial"/>
              </a:rPr>
              <a:t>seq</a:t>
            </a:r>
            <a:r>
              <a:rPr lang="en-GB" sz="1100" b="0" i="0" u="none" strike="noStrike" cap="none" dirty="0">
                <a:solidFill>
                  <a:schemeClr val="dk1"/>
                </a:solidFill>
                <a:latin typeface="Arial"/>
                <a:ea typeface="Arial"/>
                <a:cs typeface="Arial"/>
                <a:sym typeface="Arial"/>
              </a:rPr>
              <a:t>: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err="1">
                <a:solidFill>
                  <a:schemeClr val="dk1"/>
                </a:solidFill>
                <a:latin typeface="Arial"/>
                <a:ea typeface="Arial"/>
                <a:cs typeface="Arial"/>
                <a:sym typeface="Arial"/>
              </a:rPr>
              <a:t>Seq</a:t>
            </a:r>
            <a:r>
              <a:rPr lang="en-GB" sz="1100" b="0" i="0" u="none" strike="noStrike" cap="none" dirty="0">
                <a:solidFill>
                  <a:schemeClr val="dk1"/>
                </a:solidFill>
                <a:latin typeface="Arial"/>
                <a:ea typeface="Arial"/>
                <a:cs typeface="Arial"/>
                <a:sym typeface="Arial"/>
              </a:rPr>
              <a:t> name</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Sequence</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 and optional </a:t>
            </a:r>
            <a:r>
              <a:rPr lang="en-GB" sz="1100" b="0" i="0" u="none" strike="noStrike" cap="none" dirty="0" err="1">
                <a:solidFill>
                  <a:schemeClr val="dk1"/>
                </a:solidFill>
                <a:latin typeface="Arial"/>
                <a:ea typeface="Arial"/>
                <a:cs typeface="Arial"/>
                <a:sym typeface="Arial"/>
              </a:rPr>
              <a:t>seq</a:t>
            </a:r>
            <a:r>
              <a:rPr lang="en-GB" sz="1100" b="0" i="0" u="none" strike="noStrike" cap="none" dirty="0">
                <a:solidFill>
                  <a:schemeClr val="dk1"/>
                </a:solidFill>
                <a:latin typeface="Arial"/>
                <a:ea typeface="Arial"/>
                <a:cs typeface="Arial"/>
                <a:sym typeface="Arial"/>
              </a:rPr>
              <a:t> name</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Coded quality.</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You will see that for paired-end, there are two files, with the second file containing mate-pairs, in the same order as the original file. </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439814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p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Once reads have been aligned, they are almost always stored as BAM, which is a compressed (binary) equivalent of SAM. </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SAM – was created by the 1000genomes group</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BAM – efficient method of storing the same format.</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Basically universal format, and it’s key features:</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654485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p1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1" i="0" u="none" strike="noStrike" cap="none" dirty="0">
                <a:solidFill>
                  <a:schemeClr val="dk1"/>
                </a:solidFill>
                <a:latin typeface="Arial"/>
                <a:ea typeface="Arial"/>
                <a:cs typeface="Arial"/>
                <a:sym typeface="Arial"/>
              </a:rPr>
              <a:t>BUT we’re not done yet: </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1" i="0" u="none" strike="noStrike" cap="none" dirty="0">
                <a:solidFill>
                  <a:schemeClr val="dk1"/>
                </a:solidFill>
                <a:latin typeface="Arial"/>
                <a:ea typeface="Arial"/>
                <a:cs typeface="Arial"/>
                <a:sym typeface="Arial"/>
              </a:rPr>
              <a:t>It turns out </a:t>
            </a:r>
            <a:r>
              <a:rPr lang="en-GB" sz="1100" b="0" i="0" u="none" strike="noStrike" cap="none" dirty="0">
                <a:solidFill>
                  <a:schemeClr val="dk1"/>
                </a:solidFill>
                <a:latin typeface="Arial"/>
                <a:ea typeface="Arial"/>
                <a:cs typeface="Arial"/>
                <a:sym typeface="Arial"/>
              </a:rPr>
              <a:t>that most of the read will be redundant, because it is the same as the reference sequence. </a:t>
            </a:r>
          </a:p>
          <a:p>
            <a:pPr marL="0" marR="0" lvl="0" indent="0" algn="l" rtl="0">
              <a:lnSpc>
                <a:spcPct val="100000"/>
              </a:lnSpc>
              <a:spcBef>
                <a:spcPts val="0"/>
              </a:spcBef>
              <a:spcAft>
                <a:spcPts val="0"/>
              </a:spcAft>
              <a:buClr>
                <a:schemeClr val="dk1"/>
              </a:buClr>
              <a:buSzPts val="275"/>
              <a:buFont typeface="Arial"/>
              <a:buNone/>
            </a:pPr>
            <a:r>
              <a:rPr lang="en-GB" sz="1100" b="1" i="0" u="none" strike="noStrike" cap="none" dirty="0">
                <a:solidFill>
                  <a:schemeClr val="dk1"/>
                </a:solidFill>
                <a:latin typeface="Arial"/>
                <a:ea typeface="Arial"/>
                <a:cs typeface="Arial"/>
                <a:sym typeface="Arial"/>
              </a:rPr>
              <a:t>In that case,</a:t>
            </a:r>
            <a:r>
              <a:rPr lang="en-GB" sz="1100" b="0" i="0" u="none" strike="noStrike" cap="none" dirty="0">
                <a:solidFill>
                  <a:schemeClr val="dk1"/>
                </a:solidFill>
                <a:latin typeface="Arial"/>
                <a:ea typeface="Arial"/>
                <a:cs typeface="Arial"/>
                <a:sym typeface="Arial"/>
              </a:rPr>
              <a:t> you can achieve better compression, by referring to the reference instead of storing this redundant information. </a:t>
            </a:r>
          </a:p>
          <a:p>
            <a:pPr marL="0" marR="0" lvl="0" indent="0" algn="l" rtl="0">
              <a:lnSpc>
                <a:spcPct val="100000"/>
              </a:lnSpc>
              <a:spcBef>
                <a:spcPts val="0"/>
              </a:spcBef>
              <a:spcAft>
                <a:spcPts val="0"/>
              </a:spcAft>
              <a:buClr>
                <a:schemeClr val="dk1"/>
              </a:buClr>
              <a:buSzPts val="275"/>
              <a:buFont typeface="Arial"/>
              <a:buNone/>
            </a:pPr>
            <a:r>
              <a:rPr lang="en-GB" sz="1100" b="1" i="0" u="none" strike="noStrike" cap="none" dirty="0">
                <a:solidFill>
                  <a:schemeClr val="dk1"/>
                </a:solidFill>
                <a:latin typeface="Arial"/>
                <a:ea typeface="Arial"/>
                <a:cs typeface="Arial"/>
                <a:sym typeface="Arial"/>
              </a:rPr>
              <a:t>And, if you are prepared to lose some fine-grained quality info</a:t>
            </a:r>
            <a:r>
              <a:rPr lang="en-GB" sz="1100" b="0" i="0" u="none" strike="noStrike" cap="none" dirty="0">
                <a:solidFill>
                  <a:schemeClr val="dk1"/>
                </a:solidFill>
                <a:latin typeface="Arial"/>
                <a:ea typeface="Arial"/>
                <a:cs typeface="Arial"/>
                <a:sym typeface="Arial"/>
              </a:rPr>
              <a:t>, you can save more space, and that’s the purpose of cram.</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660477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p1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1" i="0" u="none" strike="noStrike" cap="none" dirty="0">
                <a:solidFill>
                  <a:schemeClr val="dk1"/>
                </a:solidFill>
                <a:latin typeface="Arial"/>
                <a:ea typeface="Arial"/>
                <a:cs typeface="Arial"/>
                <a:sym typeface="Arial"/>
              </a:rPr>
              <a:t>There is a POINT to doing this compression – data volume has gotten too large to ignore even modest reductions in file size</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This shows the relative sizes of SAM vs BAM vs CRAM (though the red arrow shows current CRAM efficiency)</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it also shows what we _could_ achieve if we were prepared to lose exact quality scores on each base.</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1" i="0" u="none" strike="noStrike" cap="none" dirty="0">
                <a:solidFill>
                  <a:schemeClr val="dk1"/>
                </a:solidFill>
                <a:latin typeface="Arial"/>
                <a:ea typeface="Arial"/>
                <a:cs typeface="Arial"/>
                <a:sym typeface="Arial"/>
              </a:rPr>
              <a:t>NOTE: Sanger stores everything in its archives as lossless CRAM! </a:t>
            </a:r>
          </a:p>
        </p:txBody>
      </p:sp>
    </p:spTree>
    <p:extLst>
      <p:ext uri="{BB962C8B-B14F-4D97-AF65-F5344CB8AC3E}">
        <p14:creationId xmlns:p14="http://schemas.microsoft.com/office/powerpoint/2010/main" val="3937716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FOR ME, this is alignment:</a:t>
            </a:r>
          </a:p>
          <a:p>
            <a:pPr marL="0" marR="0" lvl="0" indent="0" algn="l" rtl="0">
              <a:lnSpc>
                <a:spcPct val="100000"/>
              </a:lnSpc>
              <a:spcBef>
                <a:spcPts val="0"/>
              </a:spcBef>
              <a:spcAft>
                <a:spcPts val="0"/>
              </a:spcAft>
              <a:buClr>
                <a:schemeClr val="dk1"/>
              </a:buClr>
              <a:buSzPts val="275"/>
              <a:buFont typeface="Arial"/>
              <a:buNone/>
            </a:pPr>
            <a:r>
              <a:rPr lang="en-GB" sz="1100" b="1" i="0" u="none" strike="noStrike" cap="none" dirty="0">
                <a:solidFill>
                  <a:schemeClr val="dk1"/>
                </a:solidFill>
                <a:latin typeface="Arial"/>
                <a:ea typeface="Arial"/>
                <a:cs typeface="Arial"/>
                <a:sym typeface="Arial"/>
              </a:rPr>
              <a:t>The reference is key</a:t>
            </a:r>
            <a:r>
              <a:rPr lang="en-GB" sz="1100" b="0" i="0" u="none" strike="noStrike" cap="none" dirty="0">
                <a:solidFill>
                  <a:schemeClr val="dk1"/>
                </a:solidFill>
                <a:latin typeface="Arial"/>
                <a:ea typeface="Arial"/>
                <a:cs typeface="Arial"/>
                <a:sym typeface="Arial"/>
              </a:rPr>
              <a:t>.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We are deeply biased here, in that we always operate in the context of a reference.</a:t>
            </a:r>
          </a:p>
        </p:txBody>
      </p:sp>
    </p:spTree>
    <p:extLst>
      <p:ext uri="{BB962C8B-B14F-4D97-AF65-F5344CB8AC3E}">
        <p14:creationId xmlns:p14="http://schemas.microsoft.com/office/powerpoint/2010/main" val="13437333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p8: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IN PRACTICE, this is what we see when we stare at a bam file.</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key point is the RNAME, POS field.</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We will be staring a lot at SAM in a moment, but for reference, here are the actual fields from the spec.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meat of the alignment is the sequence name (QNAME), chromosome (RNAME) and position (POS).</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CIGAR:</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How well did the read actually match the </a:t>
            </a:r>
            <a:r>
              <a:rPr lang="en-GB" sz="1100" b="0" i="0" u="none" strike="noStrike" cap="none" dirty="0" err="1">
                <a:solidFill>
                  <a:schemeClr val="dk1"/>
                </a:solidFill>
                <a:latin typeface="Arial"/>
                <a:ea typeface="Arial"/>
                <a:cs typeface="Arial"/>
                <a:sym typeface="Arial"/>
              </a:rPr>
              <a:t>refernce</a:t>
            </a:r>
            <a:r>
              <a:rPr lang="en-GB" sz="1100" b="0" i="0" u="none" strike="noStrike" cap="none" dirty="0">
                <a:solidFill>
                  <a:schemeClr val="dk1"/>
                </a:solidFill>
                <a:latin typeface="Arial"/>
                <a:ea typeface="Arial"/>
                <a:cs typeface="Arial"/>
                <a:sym typeface="Arial"/>
              </a:rPr>
              <a:t> at the position ? That’s the content of the CIGAR string:</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It will describe an operation: M, I, D etc which you apply to the read to get it to match the reference.</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Here is an example:</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FLAG: The read itself has a lot of properties arise from the alignment: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Is its mate-pair mapped sensibly?</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Did it get split up during alignment, and is the ‘smaller part?’</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Is it READ1 or READ2?</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 This kind of info is stored up in the FLAG field, and you can query for what particular FLAG values mean using “</a:t>
            </a:r>
            <a:r>
              <a:rPr lang="en-GB" sz="1100" b="0" i="0" u="none" strike="noStrike" cap="none" dirty="0" err="1">
                <a:solidFill>
                  <a:schemeClr val="dk1"/>
                </a:solidFill>
                <a:latin typeface="Arial"/>
                <a:ea typeface="Arial"/>
                <a:cs typeface="Arial"/>
                <a:sym typeface="Arial"/>
              </a:rPr>
              <a:t>samtools</a:t>
            </a:r>
            <a:r>
              <a:rPr lang="en-GB" sz="1100" b="0" i="0" u="none" strike="noStrike" cap="none" dirty="0">
                <a:solidFill>
                  <a:schemeClr val="dk1"/>
                </a:solidFill>
                <a:latin typeface="Arial"/>
                <a:ea typeface="Arial"/>
                <a:cs typeface="Arial"/>
                <a:sym typeface="Arial"/>
              </a:rPr>
              <a:t> flag “ command</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562889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p1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a:solidFill>
                  <a:schemeClr val="dk1"/>
                </a:solidFill>
                <a:latin typeface="Arial"/>
                <a:ea typeface="Arial"/>
                <a:cs typeface="Arial"/>
                <a:sym typeface="Arial"/>
              </a:rPr>
              <a:t>The effect of compression on a SAM (not compressed) using BAM, lossless CRAM and lossy CRAM.</a:t>
            </a: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a:solidFill>
                  <a:schemeClr val="dk1"/>
                </a:solidFill>
                <a:latin typeface="Arial"/>
                <a:ea typeface="Arial"/>
                <a:cs typeface="Arial"/>
                <a:sym typeface="Arial"/>
              </a:rPr>
              <a:t>Format of the future. Many NGS pipelines now adopting CRAM for long term storage (less storage required).</a:t>
            </a: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a:solidFill>
                  <a:schemeClr val="dk1"/>
                </a:solidFill>
                <a:latin typeface="Arial"/>
                <a:ea typeface="Arial"/>
                <a:cs typeface="Arial"/>
                <a:sym typeface="Arial"/>
              </a:rPr>
              <a:t>CRAM lossless is better now than shown here</a:t>
            </a: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190096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4" name="Shape 504"/>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Much of WGS and WES is paired-end sequencing, meaning that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genome is sheared into fragments,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sequencing adapters added to the end of each fragment,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then TWO sequencing reads are created, reading in from the adaptors.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That straight away gives you these parameters that you can read off once the alignment is done:</a:t>
            </a:r>
          </a:p>
          <a:p>
            <a:pPr marL="0" marR="0" lvl="0" indent="0" algn="l" rtl="0">
              <a:spcBef>
                <a:spcPts val="0"/>
              </a:spcBef>
              <a:spcAft>
                <a:spcPts val="0"/>
              </a:spcAft>
              <a:buClr>
                <a:schemeClr val="dk1"/>
              </a:buClr>
              <a:buSzPts val="275"/>
              <a:buFont typeface="Arial"/>
              <a:buNone/>
            </a:pPr>
            <a:r>
              <a:rPr lang="en-GB" sz="1100" b="1" i="0" u="none" strike="noStrike" cap="none" dirty="0">
                <a:solidFill>
                  <a:schemeClr val="dk1"/>
                </a:solidFill>
                <a:latin typeface="Arial"/>
                <a:ea typeface="Arial"/>
                <a:cs typeface="Arial"/>
                <a:sym typeface="Arial"/>
              </a:rPr>
              <a:t>Insert size</a:t>
            </a:r>
          </a:p>
          <a:p>
            <a:pPr marL="0" marR="0" lvl="0" indent="0" algn="l" rtl="0">
              <a:spcBef>
                <a:spcPts val="0"/>
              </a:spcBef>
              <a:spcAft>
                <a:spcPts val="0"/>
              </a:spcAft>
              <a:buClr>
                <a:schemeClr val="dk1"/>
              </a:buClr>
              <a:buSzPts val="275"/>
              <a:buFont typeface="Arial"/>
              <a:buNone/>
            </a:pPr>
            <a:r>
              <a:rPr lang="en-GB" sz="1100" b="1" i="0" u="none" strike="noStrike" cap="none" dirty="0">
                <a:solidFill>
                  <a:schemeClr val="dk1"/>
                </a:solidFill>
                <a:latin typeface="Arial"/>
                <a:ea typeface="Arial"/>
                <a:cs typeface="Arial"/>
                <a:sym typeface="Arial"/>
              </a:rPr>
              <a:t>Inner distance</a:t>
            </a:r>
          </a:p>
          <a:p>
            <a:pPr marL="0" marR="0" lvl="0" indent="0" algn="l" rtl="0">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Note – I’ve put up three possible situations that could occur, depending on how large the fragment is compared to the read length:</a:t>
            </a:r>
          </a:p>
          <a:p>
            <a:pPr marL="228600" marR="0" lvl="0" indent="-228600" algn="l" rtl="0">
              <a:spcBef>
                <a:spcPts val="0"/>
              </a:spcBef>
              <a:spcAft>
                <a:spcPts val="0"/>
              </a:spcAft>
              <a:buClr>
                <a:schemeClr val="dk1"/>
              </a:buClr>
              <a:buSzPts val="275"/>
              <a:buFont typeface="Arial"/>
              <a:buAutoNum type="arabicParenR"/>
            </a:pPr>
            <a:r>
              <a:rPr lang="en-GB" sz="1100" b="0" i="0" u="none" strike="noStrike" cap="none" dirty="0">
                <a:solidFill>
                  <a:schemeClr val="dk1"/>
                </a:solidFill>
                <a:latin typeface="Arial"/>
                <a:ea typeface="Arial"/>
                <a:cs typeface="Arial"/>
                <a:sym typeface="Arial"/>
              </a:rPr>
              <a:t>ALL is well, and the insert size is larger than combined read-length</a:t>
            </a:r>
          </a:p>
          <a:p>
            <a:pPr marL="228600" marR="0" lvl="0" indent="-228600" algn="l" rtl="0">
              <a:spcBef>
                <a:spcPts val="0"/>
              </a:spcBef>
              <a:spcAft>
                <a:spcPts val="0"/>
              </a:spcAft>
              <a:buClr>
                <a:schemeClr val="dk1"/>
              </a:buClr>
              <a:buSzPts val="275"/>
              <a:buFont typeface="Arial"/>
              <a:buAutoNum type="arabicParenR"/>
            </a:pPr>
            <a:r>
              <a:rPr lang="en-GB" sz="1100" b="0" i="0" u="none" strike="noStrike" cap="none" dirty="0">
                <a:solidFill>
                  <a:schemeClr val="dk1"/>
                </a:solidFill>
                <a:latin typeface="Arial"/>
                <a:ea typeface="Arial"/>
                <a:cs typeface="Arial"/>
                <a:sym typeface="Arial"/>
              </a:rPr>
              <a:t>The reads overlap because the insert size is too small. This is bad. Why?</a:t>
            </a:r>
          </a:p>
          <a:p>
            <a:pPr marL="228600" marR="0" lvl="0" indent="-228600" algn="l" rtl="0">
              <a:spcBef>
                <a:spcPts val="0"/>
              </a:spcBef>
              <a:spcAft>
                <a:spcPts val="0"/>
              </a:spcAft>
              <a:buClr>
                <a:schemeClr val="dk1"/>
              </a:buClr>
              <a:buSzPts val="275"/>
              <a:buFont typeface="Arial"/>
              <a:buAutoNum type="arabicParenR"/>
            </a:pPr>
            <a:r>
              <a:rPr lang="en-GB" sz="1100" b="0" i="0" u="none" strike="noStrike" cap="none" dirty="0">
                <a:solidFill>
                  <a:schemeClr val="dk1"/>
                </a:solidFill>
                <a:latin typeface="Arial"/>
                <a:ea typeface="Arial"/>
                <a:cs typeface="Arial"/>
                <a:sym typeface="Arial"/>
              </a:rPr>
              <a:t>Reads actually overrun the insert and read into the opposite sequencing adaptor.</a:t>
            </a:r>
          </a:p>
          <a:p>
            <a:pPr marL="0" marR="0" lvl="0" indent="0" algn="l" rtl="0">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 am pointing this out because shortly we will be viewing read pairs! We will probably not see overlapping reads, BUT we will be seeing unexpectedly large inserts, in the context of large deletions.</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733083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4" name="Shape 504"/>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Much of WGS and WES is paired-end sequencing, meaning that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genome is sheared into fragments,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sequencing adapters added to the end of each fragment,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then TWO sequencing reads are created, reading in from the adaptors.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That straight away gives you these parameters that you can read off once the alignment is done:</a:t>
            </a:r>
          </a:p>
          <a:p>
            <a:pPr marL="0" marR="0" lvl="0" indent="0" algn="l" rtl="0">
              <a:spcBef>
                <a:spcPts val="0"/>
              </a:spcBef>
              <a:spcAft>
                <a:spcPts val="0"/>
              </a:spcAft>
              <a:buClr>
                <a:schemeClr val="dk1"/>
              </a:buClr>
              <a:buSzPts val="275"/>
              <a:buFont typeface="Arial"/>
              <a:buNone/>
            </a:pPr>
            <a:r>
              <a:rPr lang="en-GB" sz="1100" b="1" i="0" u="none" strike="noStrike" cap="none" dirty="0">
                <a:solidFill>
                  <a:schemeClr val="dk1"/>
                </a:solidFill>
                <a:latin typeface="Arial"/>
                <a:ea typeface="Arial"/>
                <a:cs typeface="Arial"/>
                <a:sym typeface="Arial"/>
              </a:rPr>
              <a:t>Insert size</a:t>
            </a:r>
          </a:p>
          <a:p>
            <a:pPr marL="0" marR="0" lvl="0" indent="0" algn="l" rtl="0">
              <a:spcBef>
                <a:spcPts val="0"/>
              </a:spcBef>
              <a:spcAft>
                <a:spcPts val="0"/>
              </a:spcAft>
              <a:buClr>
                <a:schemeClr val="dk1"/>
              </a:buClr>
              <a:buSzPts val="275"/>
              <a:buFont typeface="Arial"/>
              <a:buNone/>
            </a:pPr>
            <a:r>
              <a:rPr lang="en-GB" sz="1100" b="1" i="0" u="none" strike="noStrike" cap="none" dirty="0">
                <a:solidFill>
                  <a:schemeClr val="dk1"/>
                </a:solidFill>
                <a:latin typeface="Arial"/>
                <a:ea typeface="Arial"/>
                <a:cs typeface="Arial"/>
                <a:sym typeface="Arial"/>
              </a:rPr>
              <a:t>Inner distance</a:t>
            </a:r>
          </a:p>
          <a:p>
            <a:pPr marL="0" marR="0" lvl="0" indent="0" algn="l" rtl="0">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Note – I’ve put up three possible situations that could occur, depending on how large the fragment is compared to the read length:</a:t>
            </a:r>
          </a:p>
          <a:p>
            <a:pPr marL="228600" marR="0" lvl="0" indent="-228600" algn="l" rtl="0">
              <a:spcBef>
                <a:spcPts val="0"/>
              </a:spcBef>
              <a:spcAft>
                <a:spcPts val="0"/>
              </a:spcAft>
              <a:buClr>
                <a:schemeClr val="dk1"/>
              </a:buClr>
              <a:buSzPts val="275"/>
              <a:buFont typeface="Arial"/>
              <a:buAutoNum type="arabicParenR"/>
            </a:pPr>
            <a:r>
              <a:rPr lang="en-GB" sz="1100" b="0" i="0" u="none" strike="noStrike" cap="none" dirty="0">
                <a:solidFill>
                  <a:schemeClr val="dk1"/>
                </a:solidFill>
                <a:latin typeface="Arial"/>
                <a:ea typeface="Arial"/>
                <a:cs typeface="Arial"/>
                <a:sym typeface="Arial"/>
              </a:rPr>
              <a:t>ALL is well, and the insert size is larger than combined read-length</a:t>
            </a:r>
          </a:p>
          <a:p>
            <a:pPr marL="228600" marR="0" lvl="0" indent="-228600" algn="l" rtl="0">
              <a:spcBef>
                <a:spcPts val="0"/>
              </a:spcBef>
              <a:spcAft>
                <a:spcPts val="0"/>
              </a:spcAft>
              <a:buClr>
                <a:schemeClr val="dk1"/>
              </a:buClr>
              <a:buSzPts val="275"/>
              <a:buFont typeface="Arial"/>
              <a:buAutoNum type="arabicParenR"/>
            </a:pPr>
            <a:r>
              <a:rPr lang="en-GB" sz="1100" b="0" i="0" u="none" strike="noStrike" cap="none" dirty="0">
                <a:solidFill>
                  <a:schemeClr val="dk1"/>
                </a:solidFill>
                <a:latin typeface="Arial"/>
                <a:ea typeface="Arial"/>
                <a:cs typeface="Arial"/>
                <a:sym typeface="Arial"/>
              </a:rPr>
              <a:t>The reads overlap because the insert size is too small. This is bad. Why?</a:t>
            </a:r>
          </a:p>
          <a:p>
            <a:pPr marL="228600" marR="0" lvl="0" indent="-228600" algn="l" rtl="0">
              <a:spcBef>
                <a:spcPts val="0"/>
              </a:spcBef>
              <a:spcAft>
                <a:spcPts val="0"/>
              </a:spcAft>
              <a:buClr>
                <a:schemeClr val="dk1"/>
              </a:buClr>
              <a:buSzPts val="275"/>
              <a:buFont typeface="Arial"/>
              <a:buAutoNum type="arabicParenR"/>
            </a:pPr>
            <a:r>
              <a:rPr lang="en-GB" sz="1100" b="0" i="0" u="none" strike="noStrike" cap="none" dirty="0">
                <a:solidFill>
                  <a:schemeClr val="dk1"/>
                </a:solidFill>
                <a:latin typeface="Arial"/>
                <a:ea typeface="Arial"/>
                <a:cs typeface="Arial"/>
                <a:sym typeface="Arial"/>
              </a:rPr>
              <a:t>Reads actually overrun the insert and read into the opposite sequencing adaptor.</a:t>
            </a:r>
          </a:p>
          <a:p>
            <a:pPr marL="0" marR="0" lvl="0" indent="0" algn="l" rtl="0">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 am pointing this out because shortly we will be viewing read pairs! We will probably not see overlapping reads, BUT we will be seeing unexpectedly large inserts, in the context of large deletions.</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353899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p1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a:solidFill>
                  <a:schemeClr val="dk1"/>
                </a:solidFill>
                <a:latin typeface="Arial"/>
                <a:ea typeface="Arial"/>
                <a:cs typeface="Arial"/>
                <a:sym typeface="Arial"/>
              </a:rPr>
              <a:t>The effect of compression on a SAM (not compressed) using BAM, lossless CRAM and lossy CRAM.</a:t>
            </a: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a:solidFill>
                  <a:schemeClr val="dk1"/>
                </a:solidFill>
                <a:latin typeface="Arial"/>
                <a:ea typeface="Arial"/>
                <a:cs typeface="Arial"/>
                <a:sym typeface="Arial"/>
              </a:rPr>
              <a:t>Format of the future. Many NGS pipelines now adopting CRAM for long term storage (less storage required).</a:t>
            </a: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a:solidFill>
                  <a:schemeClr val="dk1"/>
                </a:solidFill>
                <a:latin typeface="Arial"/>
                <a:ea typeface="Arial"/>
                <a:cs typeface="Arial"/>
                <a:sym typeface="Arial"/>
              </a:rPr>
              <a:t>CRAM lossless is better now than shown here</a:t>
            </a: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158782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p8: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Step through each field one by one, so in exercises it becomes automatic.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err="1">
                <a:solidFill>
                  <a:schemeClr val="dk1"/>
                </a:solidFill>
                <a:latin typeface="Arial"/>
                <a:ea typeface="Arial"/>
                <a:cs typeface="Arial"/>
                <a:sym typeface="Arial"/>
              </a:rPr>
              <a:t>Qname</a:t>
            </a:r>
            <a:r>
              <a:rPr lang="en-GB" sz="1100" b="0" i="0" u="none" strike="noStrike" cap="none" dirty="0">
                <a:solidFill>
                  <a:schemeClr val="dk1"/>
                </a:solidFill>
                <a:latin typeface="Arial"/>
                <a:ea typeface="Arial"/>
                <a:cs typeface="Arial"/>
                <a:sym typeface="Arial"/>
              </a:rPr>
              <a:t> = </a:t>
            </a:r>
            <a:r>
              <a:rPr lang="en-GB" sz="1100" b="0" i="0" u="none" strike="noStrike" cap="none" dirty="0" err="1">
                <a:solidFill>
                  <a:schemeClr val="dk1"/>
                </a:solidFill>
                <a:latin typeface="Arial"/>
                <a:ea typeface="Arial"/>
                <a:cs typeface="Arial"/>
                <a:sym typeface="Arial"/>
              </a:rPr>
              <a:t>fastq</a:t>
            </a:r>
            <a:r>
              <a:rPr lang="en-GB" sz="1100" b="0" i="0" u="none" strike="noStrike" cap="none" dirty="0">
                <a:solidFill>
                  <a:schemeClr val="dk1"/>
                </a:solidFill>
                <a:latin typeface="Arial"/>
                <a:ea typeface="Arial"/>
                <a:cs typeface="Arial"/>
                <a:sym typeface="Arial"/>
              </a:rPr>
              <a:t> match (up to pair)</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FLAG: how can they find out what this means? </a:t>
            </a:r>
            <a:r>
              <a:rPr lang="en-GB" sz="1100" b="0" i="0" u="none" strike="noStrike" cap="none" dirty="0" err="1">
                <a:solidFill>
                  <a:schemeClr val="dk1"/>
                </a:solidFill>
                <a:latin typeface="Arial"/>
                <a:ea typeface="Arial"/>
                <a:cs typeface="Arial"/>
                <a:sym typeface="Arial"/>
              </a:rPr>
              <a:t>Samtools</a:t>
            </a:r>
            <a:r>
              <a:rPr lang="en-GB" sz="1100" b="0" i="0" u="none" strike="noStrike" cap="none" dirty="0">
                <a:solidFill>
                  <a:schemeClr val="dk1"/>
                </a:solidFill>
                <a:latin typeface="Arial"/>
                <a:ea typeface="Arial"/>
                <a:cs typeface="Arial"/>
                <a:sym typeface="Arial"/>
              </a:rPr>
              <a:t> flags – try it at exercise.</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	Need to be able to read/understand this.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	Read could be in a pair, unpaired, in the wrong orientation etc</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	</a:t>
            </a:r>
            <a:r>
              <a:rPr lang="en-GB" sz="1100" b="1" i="0" u="none" strike="noStrike" cap="none" dirty="0">
                <a:solidFill>
                  <a:schemeClr val="dk1"/>
                </a:solidFill>
                <a:latin typeface="Arial"/>
                <a:ea typeface="Arial"/>
                <a:cs typeface="Arial"/>
                <a:sym typeface="Arial"/>
              </a:rPr>
              <a:t>MORE importantly, it could be a PCR dup (marked as such) or machine fail. You can </a:t>
            </a:r>
            <a:r>
              <a:rPr lang="en-GB" sz="1100" b="1" i="0" u="none" strike="noStrike" cap="none" dirty="0" err="1">
                <a:solidFill>
                  <a:schemeClr val="dk1"/>
                </a:solidFill>
                <a:latin typeface="Arial"/>
                <a:ea typeface="Arial"/>
                <a:cs typeface="Arial"/>
                <a:sym typeface="Arial"/>
              </a:rPr>
              <a:t>samtools</a:t>
            </a:r>
            <a:r>
              <a:rPr lang="en-GB" sz="1100" b="1" i="0" u="none" strike="noStrike" cap="none" dirty="0">
                <a:solidFill>
                  <a:schemeClr val="dk1"/>
                </a:solidFill>
                <a:latin typeface="Arial"/>
                <a:ea typeface="Arial"/>
                <a:cs typeface="Arial"/>
                <a:sym typeface="Arial"/>
              </a:rPr>
              <a:t> view and remove such reads deliberately.</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RNAME POS, the important stuff: where the 5’ end of the read starts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MAPQ, CIGAR. MAPQ is an indication of how confident the aligner is that this is the best hit. We have zeros here – what does that mean?</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CIGAR – step through the meaning of 151M and 68S83M</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RNEXT PNEXT – point at position of the second element of a pair</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TLEN: PCR template minus the adapter edges: difference in read-POS + length of a single read (have to do it this way because the POS is always the 5’ end)</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SEQ, QUALITY – will discuss map quality shortly, and </a:t>
            </a:r>
            <a:r>
              <a:rPr lang="en-GB" sz="1100" b="0" i="0" u="none" strike="noStrike" cap="none" dirty="0" err="1">
                <a:solidFill>
                  <a:schemeClr val="dk1"/>
                </a:solidFill>
                <a:latin typeface="Arial"/>
                <a:ea typeface="Arial"/>
                <a:cs typeface="Arial"/>
                <a:sym typeface="Arial"/>
              </a:rPr>
              <a:t>mappability</a:t>
            </a:r>
            <a:r>
              <a:rPr lang="en-GB" sz="1100" b="0" i="0" u="none" strike="noStrike" cap="none" dirty="0">
                <a:solidFill>
                  <a:schemeClr val="dk1"/>
                </a:solidFill>
                <a:latin typeface="Arial"/>
                <a:ea typeface="Arial"/>
                <a:cs typeface="Arial"/>
                <a:sym typeface="Arial"/>
              </a:rPr>
              <a:t>.</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ALIGNMENT TAGS. Look at the SAM spec, but also this cool website. </a:t>
            </a:r>
          </a:p>
          <a:p>
            <a:pPr marL="0" marR="0" lvl="0" indent="0" algn="l" rtl="0">
              <a:lnSpc>
                <a:spcPct val="100000"/>
              </a:lnSpc>
              <a:spcBef>
                <a:spcPts val="0"/>
              </a:spcBef>
              <a:spcAft>
                <a:spcPts val="0"/>
              </a:spcAft>
              <a:buClr>
                <a:schemeClr val="dk1"/>
              </a:buClr>
              <a:buSzPts val="275"/>
              <a:buFont typeface="Arial"/>
              <a:buNone/>
            </a:pPr>
            <a:r>
              <a:rPr lang="en-GB" sz="1100" dirty="0">
                <a:hlinkClick r:id="rId3"/>
              </a:rPr>
              <a:t>https://broadinstitute.github.io/picard/explain-flags.html</a:t>
            </a:r>
            <a:endParaRPr lang="en-GB" sz="1100" dirty="0"/>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Some aligners put their own specific tags in here, but these are look-</a:t>
            </a:r>
            <a:r>
              <a:rPr lang="en-GB" sz="1100" b="0" i="0" u="none" strike="noStrike" cap="none" dirty="0" err="1">
                <a:solidFill>
                  <a:schemeClr val="dk1"/>
                </a:solidFill>
                <a:latin typeface="Arial"/>
                <a:ea typeface="Arial"/>
                <a:cs typeface="Arial"/>
                <a:sym typeface="Arial"/>
              </a:rPr>
              <a:t>upable</a:t>
            </a:r>
            <a:r>
              <a:rPr lang="en-GB" sz="1100" b="0" i="0" u="none" strike="noStrike" cap="none" dirty="0">
                <a:solidFill>
                  <a:schemeClr val="dk1"/>
                </a:solidFill>
                <a:latin typeface="Arial"/>
                <a:ea typeface="Arial"/>
                <a:cs typeface="Arial"/>
                <a:sym typeface="Arial"/>
              </a:rPr>
              <a:t> from the website.</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Look at the NM tag, note the mark of the mismatches in the MD field corresponds to the NM:3 tag, but also that it’s indicating mismatches outside the clipping</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Note the AS / XS tag: for a MAPQ=0 read, why do you expect XS to be the same as AS ?</a:t>
            </a:r>
          </a:p>
        </p:txBody>
      </p:sp>
    </p:spTree>
    <p:extLst>
      <p:ext uri="{BB962C8B-B14F-4D97-AF65-F5344CB8AC3E}">
        <p14:creationId xmlns:p14="http://schemas.microsoft.com/office/powerpoint/2010/main" val="27749213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p8: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Now interpret a new read, note differences:</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MAPQ=60 – is that good? What extended </a:t>
            </a:r>
            <a:r>
              <a:rPr lang="en-GB" sz="1100" b="0" i="0" u="none" strike="noStrike" cap="none" dirty="0" err="1">
                <a:solidFill>
                  <a:schemeClr val="dk1"/>
                </a:solidFill>
                <a:latin typeface="Arial"/>
                <a:ea typeface="Arial"/>
                <a:cs typeface="Arial"/>
                <a:sym typeface="Arial"/>
              </a:rPr>
              <a:t>sam</a:t>
            </a:r>
            <a:r>
              <a:rPr lang="en-GB" sz="1100" b="0" i="0" u="none" strike="noStrike" cap="none" dirty="0">
                <a:solidFill>
                  <a:schemeClr val="dk1"/>
                </a:solidFill>
                <a:latin typeface="Arial"/>
                <a:ea typeface="Arial"/>
                <a:cs typeface="Arial"/>
                <a:sym typeface="Arial"/>
              </a:rPr>
              <a:t> alignment tags could we relate to this?</a:t>
            </a:r>
          </a:p>
          <a:p>
            <a:pPr marL="0" marR="0" lvl="0" indent="0" algn="l" defTabSz="914400" rtl="0" eaLnBrk="1" fontAlgn="auto" latinLnBrk="0" hangingPunct="1">
              <a:lnSpc>
                <a:spcPct val="100000"/>
              </a:lnSpc>
              <a:spcBef>
                <a:spcPts val="0"/>
              </a:spcBef>
              <a:spcAft>
                <a:spcPts val="0"/>
              </a:spcAft>
              <a:buClr>
                <a:schemeClr val="dk1"/>
              </a:buClr>
              <a:buSzPts val="275"/>
              <a:buFont typeface="Arial"/>
              <a:buNone/>
              <a:tabLst/>
              <a:defRPr/>
            </a:pPr>
            <a:r>
              <a:rPr lang="en-GB" sz="1100" b="0" i="0" u="none" strike="noStrike" cap="none" dirty="0">
                <a:solidFill>
                  <a:schemeClr val="dk1"/>
                </a:solidFill>
                <a:latin typeface="Arial"/>
                <a:ea typeface="Arial"/>
                <a:cs typeface="Arial"/>
                <a:sym typeface="Arial"/>
              </a:rPr>
              <a:t>Note the MQ = 60 now, not zero. Also you could sort-of-infer this from the AS field (143) and the XS field – the next-best hit is NOT unique. So my guess is 60 is the best MAPQ you can get.</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CIGAR string, what does that mean? There is a 1bp INSERTION in addition to the match</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Insert size = 329:</a:t>
            </a:r>
          </a:p>
          <a:p>
            <a:pPr marL="0" marR="0" lvl="0" indent="0" algn="l" defTabSz="914400" rtl="0" eaLnBrk="1" fontAlgn="auto" latinLnBrk="0" hangingPunct="1">
              <a:lnSpc>
                <a:spcPct val="100000"/>
              </a:lnSpc>
              <a:spcBef>
                <a:spcPts val="0"/>
              </a:spcBef>
              <a:spcAft>
                <a:spcPts val="0"/>
              </a:spcAft>
              <a:buClr>
                <a:schemeClr val="dk1"/>
              </a:buClr>
              <a:buSzPts val="275"/>
              <a:buFont typeface="Arial"/>
              <a:buNone/>
              <a:tabLst/>
              <a:defRPr/>
            </a:pPr>
            <a:r>
              <a:rPr lang="en-US" sz="1100" dirty="0"/>
              <a:t>TLEN : 3848 – 3669 = 179, Plus 150 for read =&gt; 329,tip-to-tail. Note that the IMD is only 29bp, but that’s ok.</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ID is 29, which is small (IS is on the small end of the distribution)</a:t>
            </a:r>
          </a:p>
        </p:txBody>
      </p:sp>
    </p:spTree>
    <p:extLst>
      <p:ext uri="{BB962C8B-B14F-4D97-AF65-F5344CB8AC3E}">
        <p14:creationId xmlns:p14="http://schemas.microsoft.com/office/powerpoint/2010/main" val="25584211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922264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p1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When do you need to look at alignments?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Normally we do this along the way, but definitely when we get to the end of an analysis pipeline: looking at variants.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Typical story:</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You will need.</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Moral.</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559814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p1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076015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p1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That was just words, but this is the picture in my head. Little blue boxes are (relatively short) sequence reads – could be 75bp or 150bp or a few hundred – to kilobases</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big blue line is a REFERENCE: most of the time will be aligning to a genome (sometimes not). Where does the reference come from? Depends on the organism. </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Individual centres do the sequencing (grant funding) and assembly. Creation of a reference involves sequencing and assembly.</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In the past NCBI did a lot of assembly / curation / distribution for human, mouse: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Overall coordination now passed to the GRC!! What’s the GRC? It’s a shell company for genome annotation curators at different institutes: BROAD, SANGER, NIH, NHGRI, etc</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922926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p1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850318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Shape 9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3" name="Shape 903"/>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BUT we will use IGV in this class. When you bring this up, it will show you a pane like this.</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Remember, you will need to provide</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GENOME</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ANNOTATIONS</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your bam file. Each bit slots into its own pane.</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752066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Shape 9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8" name="Shape 918"/>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Then IGV also will add a COVERAGE track for you, which is a base-by-base readout of how many </a:t>
            </a:r>
            <a:r>
              <a:rPr lang="en-GB" sz="1100" b="0" i="0" u="none" strike="noStrike" cap="none" dirty="0" err="1">
                <a:solidFill>
                  <a:schemeClr val="dk1"/>
                </a:solidFill>
                <a:latin typeface="Arial"/>
                <a:ea typeface="Arial"/>
                <a:cs typeface="Arial"/>
                <a:sym typeface="Arial"/>
              </a:rPr>
              <a:t>seq</a:t>
            </a:r>
            <a:r>
              <a:rPr lang="en-GB" sz="1100" b="0" i="0" u="none" strike="noStrike" cap="none" dirty="0">
                <a:solidFill>
                  <a:schemeClr val="dk1"/>
                </a:solidFill>
                <a:latin typeface="Arial"/>
                <a:ea typeface="Arial"/>
                <a:cs typeface="Arial"/>
                <a:sym typeface="Arial"/>
              </a:rPr>
              <a:t> reads are on top of that particular base.</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reads / alignments themselves go in the middle.</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771910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Shape 9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9" name="Shape 939"/>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there are annotated genes at the bottom.</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793129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typical of a view from IGV, deliberately made noisy.</a:t>
            </a:r>
          </a:p>
          <a:p>
            <a:endParaRPr lang="en-US" dirty="0"/>
          </a:p>
          <a:p>
            <a:r>
              <a:rPr lang="en-US" dirty="0"/>
              <a:t>Key points:</a:t>
            </a:r>
          </a:p>
          <a:p>
            <a:r>
              <a:rPr lang="en-US" dirty="0"/>
              <a:t>ALL ALIGNMENTS WITH RESPECT TO REFERENCE which YOU HAVE CHOSEN</a:t>
            </a:r>
          </a:p>
          <a:p>
            <a:r>
              <a:rPr lang="en-US" dirty="0"/>
              <a:t>Gene annotations along the bottom, which YOU HAVE CHOSEN – there are premade ones load-able by web, or from your files</a:t>
            </a:r>
          </a:p>
          <a:p>
            <a:endParaRPr lang="en-US" dirty="0"/>
          </a:p>
          <a:p>
            <a:r>
              <a:rPr lang="en-US" dirty="0"/>
              <a:t>Look at the SAMTOOLS VIEW output at the bottom.</a:t>
            </a:r>
          </a:p>
          <a:p>
            <a:r>
              <a:rPr lang="en-US" dirty="0"/>
              <a:t>The BLUE READ is drawn in its aligned position on the genome.</a:t>
            </a:r>
          </a:p>
          <a:p>
            <a:r>
              <a:rPr lang="en-US" dirty="0"/>
              <a:t>THAT is the first line of this SAM file.</a:t>
            </a:r>
          </a:p>
          <a:p>
            <a:endParaRPr lang="en-US" dirty="0"/>
          </a:p>
          <a:p>
            <a:r>
              <a:rPr lang="en-US" dirty="0"/>
              <a:t>But this is pretty noisy:</a:t>
            </a:r>
          </a:p>
          <a:p>
            <a:r>
              <a:rPr lang="en-US" dirty="0"/>
              <a:t>Look at the BASE sequence on the read:</a:t>
            </a:r>
          </a:p>
          <a:p>
            <a:r>
              <a:rPr lang="en-US" dirty="0"/>
              <a:t>if MATCHES reference then it’s pointless (and noisy) </a:t>
            </a:r>
            <a:r>
              <a:rPr lang="en-US" dirty="0" err="1"/>
              <a:t>colouring</a:t>
            </a:r>
            <a:r>
              <a:rPr lang="en-US" dirty="0"/>
              <a:t> the read with bases, so we remove the </a:t>
            </a:r>
            <a:r>
              <a:rPr lang="en-US" dirty="0" err="1"/>
              <a:t>colouring</a:t>
            </a:r>
            <a:r>
              <a:rPr lang="en-US" dirty="0"/>
              <a:t> for a match.</a:t>
            </a:r>
          </a:p>
        </p:txBody>
      </p:sp>
      <p:sp>
        <p:nvSpPr>
          <p:cNvPr id="4" name="Slide Number Placeholder 3"/>
          <p:cNvSpPr>
            <a:spLocks noGrp="1"/>
          </p:cNvSpPr>
          <p:nvPr>
            <p:ph type="sldNum" sz="quarter" idx="5"/>
          </p:nvPr>
        </p:nvSpPr>
        <p:spPr/>
        <p:txBody>
          <a:bodyPr/>
          <a:lstStyle/>
          <a:p>
            <a:fld id="{78C7D1A5-8FDF-8C43-A25E-1D98936A55BB}" type="slidenum">
              <a:rPr lang="en-US" smtClean="0"/>
              <a:t>55</a:t>
            </a:fld>
            <a:endParaRPr lang="en-US"/>
          </a:p>
        </p:txBody>
      </p:sp>
    </p:spTree>
    <p:extLst>
      <p:ext uri="{BB962C8B-B14F-4D97-AF65-F5344CB8AC3E}">
        <p14:creationId xmlns:p14="http://schemas.microsoft.com/office/powerpoint/2010/main" val="23910832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PAIRS.</a:t>
            </a:r>
          </a:p>
          <a:p>
            <a:endParaRPr lang="en-US" dirty="0"/>
          </a:p>
          <a:p>
            <a:r>
              <a:rPr lang="en-US" dirty="0"/>
              <a:t>So we have switched off base-</a:t>
            </a:r>
            <a:r>
              <a:rPr lang="en-US" dirty="0" err="1"/>
              <a:t>colouring</a:t>
            </a:r>
            <a:r>
              <a:rPr lang="en-US" dirty="0"/>
              <a:t> when there’s a match, and we’ve zoomed out slightly. Our read is still there on the left. </a:t>
            </a:r>
          </a:p>
          <a:p>
            <a:r>
              <a:rPr lang="en-US" dirty="0"/>
              <a:t>Notice that most reads are pretty ‘grey’ which means that they just match the reference sequence.</a:t>
            </a:r>
          </a:p>
          <a:p>
            <a:endParaRPr lang="en-US" dirty="0"/>
          </a:p>
          <a:p>
            <a:r>
              <a:rPr lang="en-US" dirty="0"/>
              <a:t>Key points:</a:t>
            </a:r>
          </a:p>
          <a:p>
            <a:endParaRPr lang="en-US" dirty="0"/>
          </a:p>
          <a:p>
            <a:r>
              <a:rPr lang="en-US" dirty="0"/>
              <a:t>Look at the SAMTOOLS VIEW output at the bottom. You see two reads in a pair, insert size = TLEN 453bp (tail to tail distance), with CIGARS indicating no indels (no I, no D, no clipping)</a:t>
            </a:r>
          </a:p>
          <a:p>
            <a:r>
              <a:rPr lang="en-US" dirty="0"/>
              <a:t>And this is what IGV is showing in the blue outlined reads:</a:t>
            </a:r>
          </a:p>
          <a:p>
            <a:endParaRPr lang="en-US" dirty="0"/>
          </a:p>
          <a:p>
            <a:r>
              <a:rPr lang="en-US" dirty="0"/>
              <a:t>Look at the blue reads at the bottom. Notice they are GREY, indicating </a:t>
            </a:r>
            <a:r>
              <a:rPr lang="en-US" dirty="0" err="1"/>
              <a:t>seq</a:t>
            </a:r>
            <a:r>
              <a:rPr lang="en-US" dirty="0"/>
              <a:t> match at all points to the reference.</a:t>
            </a:r>
          </a:p>
          <a:p>
            <a:r>
              <a:rPr lang="en-US" dirty="0"/>
              <a:t>PAIR: Notice they have been joined by a line indicating they are part of a pair.</a:t>
            </a:r>
          </a:p>
          <a:p>
            <a:endParaRPr lang="en-US" dirty="0"/>
          </a:p>
          <a:p>
            <a:r>
              <a:rPr lang="en-US" dirty="0"/>
              <a:t>This pair is not interesting (unless the read-depth is interesting): </a:t>
            </a:r>
          </a:p>
          <a:p>
            <a:endParaRPr lang="en-US" dirty="0"/>
          </a:p>
          <a:p>
            <a:r>
              <a:rPr lang="en-US" dirty="0"/>
              <a:t>The interesting things happen when there is a DISCREPANCY between the reference and the sequence presented by the read.</a:t>
            </a:r>
          </a:p>
        </p:txBody>
      </p:sp>
      <p:sp>
        <p:nvSpPr>
          <p:cNvPr id="4" name="Slide Number Placeholder 3"/>
          <p:cNvSpPr>
            <a:spLocks noGrp="1"/>
          </p:cNvSpPr>
          <p:nvPr>
            <p:ph type="sldNum" sz="quarter" idx="5"/>
          </p:nvPr>
        </p:nvSpPr>
        <p:spPr/>
        <p:txBody>
          <a:bodyPr/>
          <a:lstStyle/>
          <a:p>
            <a:fld id="{78C7D1A5-8FDF-8C43-A25E-1D98936A55BB}" type="slidenum">
              <a:rPr lang="en-US" smtClean="0"/>
              <a:t>56</a:t>
            </a:fld>
            <a:endParaRPr lang="en-US"/>
          </a:p>
        </p:txBody>
      </p:sp>
    </p:spTree>
    <p:extLst>
      <p:ext uri="{BB962C8B-B14F-4D97-AF65-F5344CB8AC3E}">
        <p14:creationId xmlns:p14="http://schemas.microsoft.com/office/powerpoint/2010/main" val="37277963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 READS. Well, not this one.</a:t>
            </a:r>
          </a:p>
          <a:p>
            <a:endParaRPr lang="en-US" dirty="0"/>
          </a:p>
          <a:p>
            <a:r>
              <a:rPr lang="en-US" dirty="0"/>
              <a:t>This is one read of a pair of reads. </a:t>
            </a:r>
          </a:p>
          <a:p>
            <a:r>
              <a:rPr lang="en-US" dirty="0"/>
              <a:t>This is the 3’ read in the pair, you can see that it’s pointing “left”</a:t>
            </a:r>
          </a:p>
          <a:p>
            <a:r>
              <a:rPr lang="en-US" dirty="0"/>
              <a:t>Where’s the 5’ entry?</a:t>
            </a:r>
          </a:p>
        </p:txBody>
      </p:sp>
      <p:sp>
        <p:nvSpPr>
          <p:cNvPr id="4" name="Slide Number Placeholder 3"/>
          <p:cNvSpPr>
            <a:spLocks noGrp="1"/>
          </p:cNvSpPr>
          <p:nvPr>
            <p:ph type="sldNum" sz="quarter" idx="5"/>
          </p:nvPr>
        </p:nvSpPr>
        <p:spPr/>
        <p:txBody>
          <a:bodyPr/>
          <a:lstStyle/>
          <a:p>
            <a:fld id="{78C7D1A5-8FDF-8C43-A25E-1D98936A55BB}" type="slidenum">
              <a:rPr lang="en-US" smtClean="0"/>
              <a:t>57</a:t>
            </a:fld>
            <a:endParaRPr lang="en-US"/>
          </a:p>
        </p:txBody>
      </p:sp>
    </p:spTree>
    <p:extLst>
      <p:ext uri="{BB962C8B-B14F-4D97-AF65-F5344CB8AC3E}">
        <p14:creationId xmlns:p14="http://schemas.microsoft.com/office/powerpoint/2010/main" val="42447785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5’ read of that read pair. Now we have something interesting.</a:t>
            </a:r>
          </a:p>
          <a:p>
            <a:r>
              <a:rPr lang="en-US" dirty="0" err="1"/>
              <a:t>Specifcially</a:t>
            </a:r>
            <a:r>
              <a:rPr lang="en-US" dirty="0"/>
              <a:t>, the LEFT part of the read aligns to the genome: that’s the grey bit corresponding to the 78M cigar string.</a:t>
            </a:r>
          </a:p>
          <a:p>
            <a:r>
              <a:rPr lang="en-US" dirty="0"/>
              <a:t>The RIGHT 73 </a:t>
            </a:r>
            <a:r>
              <a:rPr lang="en-US" dirty="0" err="1"/>
              <a:t>bp</a:t>
            </a:r>
            <a:r>
              <a:rPr lang="en-US" dirty="0"/>
              <a:t> of the read have not even been bothered to be aligned by the aligner: it’s basically given up, indicating that the alignment stops after 78 </a:t>
            </a:r>
            <a:r>
              <a:rPr lang="en-US" dirty="0" err="1"/>
              <a:t>bp.</a:t>
            </a:r>
            <a:r>
              <a:rPr lang="en-US" dirty="0"/>
              <a:t> Rather than cut off the rest of the sequence, it’s indicated that it will leave it, but it should be ignored (73S).</a:t>
            </a:r>
          </a:p>
          <a:p>
            <a:r>
              <a:rPr lang="en-US" dirty="0"/>
              <a:t>BUT our IGV doesn’t know that. It dutifully draws the read in, but notices that the bases are ALL MISMATCHING the reference from </a:t>
            </a:r>
            <a:r>
              <a:rPr lang="en-US" dirty="0" err="1"/>
              <a:t>pos</a:t>
            </a:r>
            <a:r>
              <a:rPr lang="en-US" dirty="0"/>
              <a:t> 70 onwards.</a:t>
            </a:r>
          </a:p>
          <a:p>
            <a:r>
              <a:rPr lang="en-US" dirty="0"/>
              <a:t>Hence the </a:t>
            </a:r>
            <a:r>
              <a:rPr lang="en-US" dirty="0" err="1"/>
              <a:t>coloured</a:t>
            </a:r>
            <a:r>
              <a:rPr lang="en-US" dirty="0"/>
              <a:t> text.</a:t>
            </a:r>
          </a:p>
        </p:txBody>
      </p:sp>
      <p:sp>
        <p:nvSpPr>
          <p:cNvPr id="4" name="Slide Number Placeholder 3"/>
          <p:cNvSpPr>
            <a:spLocks noGrp="1"/>
          </p:cNvSpPr>
          <p:nvPr>
            <p:ph type="sldNum" sz="quarter" idx="5"/>
          </p:nvPr>
        </p:nvSpPr>
        <p:spPr/>
        <p:txBody>
          <a:bodyPr/>
          <a:lstStyle/>
          <a:p>
            <a:fld id="{78C7D1A5-8FDF-8C43-A25E-1D98936A55BB}" type="slidenum">
              <a:rPr lang="en-US" smtClean="0"/>
              <a:t>58</a:t>
            </a:fld>
            <a:endParaRPr lang="en-US"/>
          </a:p>
        </p:txBody>
      </p:sp>
    </p:spTree>
    <p:extLst>
      <p:ext uri="{BB962C8B-B14F-4D97-AF65-F5344CB8AC3E}">
        <p14:creationId xmlns:p14="http://schemas.microsoft.com/office/powerpoint/2010/main" val="22495661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if you look carefully for all aligned locations of this read pair by zooming out, you will find THREE lines.</a:t>
            </a:r>
          </a:p>
          <a:p>
            <a:endParaRPr lang="en-US" dirty="0"/>
          </a:p>
          <a:p>
            <a:r>
              <a:rPr lang="en-US" dirty="0"/>
              <a:t>First line = aligned first half of read1 + </a:t>
            </a:r>
            <a:r>
              <a:rPr lang="en-US" dirty="0" err="1"/>
              <a:t>softclipped</a:t>
            </a:r>
            <a:r>
              <a:rPr lang="en-US" dirty="0"/>
              <a:t> second</a:t>
            </a:r>
          </a:p>
          <a:p>
            <a:r>
              <a:rPr lang="en-US" dirty="0"/>
              <a:t>Third line = Read 2, which is boring.</a:t>
            </a:r>
          </a:p>
          <a:p>
            <a:endParaRPr lang="en-US" b="1" dirty="0"/>
          </a:p>
          <a:p>
            <a:r>
              <a:rPr lang="en-US" b="1" dirty="0"/>
              <a:t>This is the usual read pair.</a:t>
            </a:r>
          </a:p>
          <a:p>
            <a:endParaRPr lang="en-US" dirty="0"/>
          </a:p>
          <a:p>
            <a:r>
              <a:rPr lang="en-US" dirty="0"/>
              <a:t>Second line = aligned second half of read1. Notice how the aligner has HARD CLIPPED the beginning of the read away and marked it ‘supplementary’</a:t>
            </a:r>
          </a:p>
          <a:p>
            <a:endParaRPr lang="en-US" dirty="0"/>
          </a:p>
          <a:p>
            <a:endParaRPr lang="en-US" dirty="0"/>
          </a:p>
          <a:p>
            <a:r>
              <a:rPr lang="en-US" dirty="0"/>
              <a:t>See red-outlined reads in the IGV which indicate all this.</a:t>
            </a:r>
          </a:p>
          <a:p>
            <a:r>
              <a:rPr lang="en-US" dirty="0"/>
              <a:t>Notice that it sort of messed up the read-pairing markup.</a:t>
            </a:r>
          </a:p>
        </p:txBody>
      </p:sp>
      <p:sp>
        <p:nvSpPr>
          <p:cNvPr id="4" name="Slide Number Placeholder 3"/>
          <p:cNvSpPr>
            <a:spLocks noGrp="1"/>
          </p:cNvSpPr>
          <p:nvPr>
            <p:ph type="sldNum" sz="quarter" idx="5"/>
          </p:nvPr>
        </p:nvSpPr>
        <p:spPr/>
        <p:txBody>
          <a:bodyPr/>
          <a:lstStyle/>
          <a:p>
            <a:fld id="{78C7D1A5-8FDF-8C43-A25E-1D98936A55BB}" type="slidenum">
              <a:rPr lang="en-US" smtClean="0"/>
              <a:t>59</a:t>
            </a:fld>
            <a:endParaRPr lang="en-US"/>
          </a:p>
        </p:txBody>
      </p:sp>
    </p:spTree>
    <p:extLst>
      <p:ext uri="{BB962C8B-B14F-4D97-AF65-F5344CB8AC3E}">
        <p14:creationId xmlns:p14="http://schemas.microsoft.com/office/powerpoint/2010/main" val="13716395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Shape 9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7" name="Shape 977"/>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IT REALLY HELPS to VIEW READS AS PAIRS</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If you zoom out slightly and view the reads as pairs, then you can see that there are pairs which span the deletion.</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Why are the pairs coloured red?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Because in the actual sample genome they have a ‘normal’ distance apart, but when mapped to this reference genome they are separated by an unusually large insert size</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62300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p1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That was just words, but this is the picture in my head. Little blue boxes are (relatively short) sequence reads – could be 75bp or 150bp or a few hundred – to kilobases</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big blue line is a REFERENCE: most of the time will be aligning to a genome (sometimes not). Where does the reference come from? Depends on the organism. </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Individual centres do the sequencing (grant funding) and assembly. Creation of a reference involves sequencing and assembly.</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In the past NCBI did a lot of assembly / curation / distribution for human, mouse: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Overall coordination now passed to the GRC!! What’s the GRC? It’s a shell company for genome annotation curators at different institutes: BROAD, SANGER, NIH, NHGRI, etc</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562926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Shape 9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3" name="Shape 963"/>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It’s worth pointing out that you can load in multiple sample tracks into IGV to compare effects in more than one sample at the same time</a:t>
            </a:r>
          </a:p>
        </p:txBody>
      </p:sp>
    </p:spTree>
    <p:extLst>
      <p:ext uri="{BB962C8B-B14F-4D97-AF65-F5344CB8AC3E}">
        <p14:creationId xmlns:p14="http://schemas.microsoft.com/office/powerpoint/2010/main" val="11654584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Shape 9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3" name="Shape 903"/>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483329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Next I’ll sketch out the actual workflows that alignments slot into in a production environment</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873444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Next I’ll sketch out the actual workflows that alignments slot into in a production environment</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580048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8" name="Shape 578"/>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FIRST:</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TYPICAL NGS EXPERMIENTS ARE DONE AT SCALE: there may be 100s of samples.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That needs a coordinated workflow, driven by planned software to bring it reliably together.</a:t>
            </a:r>
          </a:p>
          <a:p>
            <a:pPr marL="0" marR="0" lvl="0" indent="0" algn="l" rtl="0">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alignment we were discussing is just the first part of that.</a:t>
            </a:r>
          </a:p>
        </p:txBody>
      </p:sp>
    </p:spTree>
    <p:extLst>
      <p:ext uri="{BB962C8B-B14F-4D97-AF65-F5344CB8AC3E}">
        <p14:creationId xmlns:p14="http://schemas.microsoft.com/office/powerpoint/2010/main" val="23698142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8" name="Shape 578"/>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Moreover, in that workflow,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 sequencing plan might: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Split a sample across multiple libraries – this happens sometimes</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split a library across multiple lanes - that happens A LOT.</a:t>
            </a:r>
          </a:p>
          <a:p>
            <a:pPr marL="0" marR="0" lvl="0" indent="0" algn="l" rtl="0">
              <a:spcBef>
                <a:spcPts val="0"/>
              </a:spcBef>
              <a:spcAft>
                <a:spcPts val="0"/>
              </a:spcAft>
              <a:buClr>
                <a:schemeClr val="dk1"/>
              </a:buClr>
              <a:buSzPts val="275"/>
              <a:buFont typeface="Arial"/>
              <a:buNone/>
            </a:pPr>
            <a:br>
              <a:rPr lang="en-GB" sz="1100" b="0" i="0" u="none" strike="noStrike" cap="none" dirty="0">
                <a:solidFill>
                  <a:schemeClr val="dk1"/>
                </a:solidFill>
                <a:latin typeface="Arial"/>
                <a:ea typeface="Arial"/>
                <a:cs typeface="Arial"/>
                <a:sym typeface="Arial"/>
              </a:rPr>
            </a:br>
            <a:r>
              <a:rPr lang="en-GB" sz="1100" b="0" i="0" u="none" strike="noStrike" cap="none" dirty="0">
                <a:solidFill>
                  <a:schemeClr val="dk1"/>
                </a:solidFill>
                <a:latin typeface="Arial"/>
                <a:ea typeface="Arial"/>
                <a:cs typeface="Arial"/>
                <a:sym typeface="Arial"/>
              </a:rPr>
              <a:t>WHY?</a:t>
            </a:r>
          </a:p>
        </p:txBody>
      </p:sp>
    </p:spTree>
    <p:extLst>
      <p:ext uri="{BB962C8B-B14F-4D97-AF65-F5344CB8AC3E}">
        <p14:creationId xmlns:p14="http://schemas.microsoft.com/office/powerpoint/2010/main" val="11441889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8" name="Shape 578"/>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7291424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8" name="Shape 578"/>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split of a library across multiple runs is to mitigate batch effects: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Say you have four samples:</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If you process first sample in one run and your second sample in a second run etc, then you are open to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losing your second sample if your run fails</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Having pronounced difference in read-depth if there’s a difference between runs, or any other systematic effect that your QC would flag up.</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Split ALL of your samples across four runs (say) and the variability in one run is smeared across all your samples.</a:t>
            </a:r>
          </a:p>
          <a:p>
            <a:pPr marL="0" marR="0" lvl="0" indent="0" algn="l" rtl="0">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Secondly, you may have to increase the number of runs for a specific sample to increase the read-depth (</a:t>
            </a:r>
            <a:r>
              <a:rPr lang="en-GB" sz="1100" b="0" i="0" u="none" strike="noStrike" cap="none" dirty="0" err="1">
                <a:solidFill>
                  <a:schemeClr val="dk1"/>
                </a:solidFill>
                <a:latin typeface="Arial"/>
                <a:ea typeface="Arial"/>
                <a:cs typeface="Arial"/>
                <a:sym typeface="Arial"/>
              </a:rPr>
              <a:t>seq</a:t>
            </a:r>
            <a:r>
              <a:rPr lang="en-GB" sz="1100" b="0" i="0" u="none" strike="noStrike" cap="none" dirty="0">
                <a:solidFill>
                  <a:schemeClr val="dk1"/>
                </a:solidFill>
                <a:latin typeface="Arial"/>
                <a:ea typeface="Arial"/>
                <a:cs typeface="Arial"/>
                <a:sym typeface="Arial"/>
              </a:rPr>
              <a:t> volume),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SO you have to prepare multiple libraries.</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7869622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8" name="Shape 578"/>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SECOND ASPECT of this workflow is that it is often ACCOMPANIED by three different additional software “treatments” of the alignments.</a:t>
            </a:r>
          </a:p>
          <a:p>
            <a:pPr marL="0" marR="0" lvl="0" indent="0" algn="l" rtl="0">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We’ve talked about how the alignment is DONE. </a:t>
            </a:r>
          </a:p>
          <a:p>
            <a:pPr marL="0" marR="0" lvl="0" indent="0" algn="l" rtl="0">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POST ALIGN QC. After that alignment, you have the perfect opportunity to to see if there were problems in the library or in the run itself.</a:t>
            </a:r>
          </a:p>
          <a:p>
            <a:pPr marL="0" marR="0" lvl="0" indent="0" algn="l" rtl="0">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3250573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Shape 4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0" name="Shape 490"/>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POST ALIGN QC.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ONE way of getting post-alignment metrics is to run </a:t>
            </a:r>
            <a:r>
              <a:rPr lang="en-GB" sz="1100" b="0" i="0" u="none" strike="noStrike" cap="none" dirty="0" err="1">
                <a:solidFill>
                  <a:schemeClr val="dk1"/>
                </a:solidFill>
                <a:latin typeface="Arial"/>
                <a:ea typeface="Arial"/>
                <a:cs typeface="Arial"/>
                <a:sym typeface="Arial"/>
              </a:rPr>
              <a:t>samtools</a:t>
            </a:r>
            <a:r>
              <a:rPr lang="en-GB" sz="1100" b="0" i="0" u="none" strike="noStrike" cap="none" dirty="0">
                <a:solidFill>
                  <a:schemeClr val="dk1"/>
                </a:solidFill>
                <a:latin typeface="Arial"/>
                <a:ea typeface="Arial"/>
                <a:cs typeface="Arial"/>
                <a:sym typeface="Arial"/>
              </a:rPr>
              <a:t> stats – and you can do this afterwards in the lab. </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It will produce many different stats in a file, which you can graph. You’ve been stepped through those by Petr this morning, so I’ll briefly summarise the measures …</a:t>
            </a:r>
          </a:p>
          <a:p>
            <a:pPr marL="0" marR="0" lvl="0" indent="0" algn="l" rtl="0">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84663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p1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What does this consortium EMIT? </a:t>
            </a:r>
          </a:p>
          <a:p>
            <a:pPr marL="0" marR="0" lvl="0" indent="0" algn="l" rtl="0">
              <a:lnSpc>
                <a:spcPct val="100000"/>
              </a:lnSpc>
              <a:spcBef>
                <a:spcPts val="0"/>
              </a:spcBef>
              <a:spcAft>
                <a:spcPts val="0"/>
              </a:spcAft>
              <a:buClr>
                <a:schemeClr val="dk1"/>
              </a:buClr>
              <a:buSzPts val="275"/>
              <a:buFont typeface="Arial"/>
              <a:buNone/>
            </a:pPr>
            <a:r>
              <a:rPr lang="en-GB" sz="1100" b="1" i="0" u="none" strike="noStrike" cap="none" dirty="0">
                <a:solidFill>
                  <a:schemeClr val="dk1"/>
                </a:solidFill>
                <a:latin typeface="Arial"/>
                <a:ea typeface="Arial"/>
                <a:cs typeface="Arial"/>
                <a:sym typeface="Arial"/>
              </a:rPr>
              <a:t>Versioned assemblies.</a:t>
            </a:r>
          </a:p>
          <a:p>
            <a:pPr marL="0" marR="0" lvl="0" indent="0" algn="l" rtl="0">
              <a:lnSpc>
                <a:spcPct val="100000"/>
              </a:lnSpc>
              <a:spcBef>
                <a:spcPts val="0"/>
              </a:spcBef>
              <a:spcAft>
                <a:spcPts val="0"/>
              </a:spcAft>
              <a:buClr>
                <a:schemeClr val="dk1"/>
              </a:buClr>
              <a:buSzPts val="275"/>
              <a:buFont typeface="Arial"/>
              <a:buNone/>
            </a:pPr>
            <a:endParaRPr lang="en-GB" sz="1100" b="1"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I’ve listed the names and dates of human assemblies. You can see that although the current one (h38) was emitted 5 years ago, …</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For mouse, the situation is a lot easier and saner.</a:t>
            </a:r>
          </a:p>
          <a:p>
            <a:pPr marL="0" marR="0" lvl="0" indent="0" algn="l" rtl="0">
              <a:lnSpc>
                <a:spcPct val="100000"/>
              </a:lnSpc>
              <a:spcBef>
                <a:spcPts val="0"/>
              </a:spcBef>
              <a:spcAft>
                <a:spcPts val="0"/>
              </a:spcAft>
              <a:buClr>
                <a:schemeClr val="dk1"/>
              </a:buClr>
              <a:buSzPts val="275"/>
              <a:buFont typeface="Arial"/>
              <a:buNone/>
            </a:pPr>
            <a:br>
              <a:rPr lang="en-GB" sz="1100" b="0" i="0" u="none" strike="noStrike" cap="none" dirty="0">
                <a:solidFill>
                  <a:schemeClr val="dk1"/>
                </a:solidFill>
                <a:latin typeface="Arial"/>
                <a:ea typeface="Arial"/>
                <a:cs typeface="Arial"/>
                <a:sym typeface="Arial"/>
              </a:rPr>
            </a:br>
            <a:r>
              <a:rPr lang="en-GB" sz="1100" b="1" i="0" u="none" strike="noStrike" cap="none" dirty="0">
                <a:solidFill>
                  <a:schemeClr val="dk1"/>
                </a:solidFill>
                <a:latin typeface="Arial"/>
                <a:ea typeface="Arial"/>
                <a:cs typeface="Arial"/>
                <a:sym typeface="Arial"/>
              </a:rPr>
              <a:t>What is an assembly? It’s basically a big </a:t>
            </a:r>
            <a:r>
              <a:rPr lang="en-GB" sz="1100" b="1" i="0" u="none" strike="noStrike" cap="none" dirty="0" err="1">
                <a:solidFill>
                  <a:schemeClr val="dk1"/>
                </a:solidFill>
                <a:latin typeface="Arial"/>
                <a:ea typeface="Arial"/>
                <a:cs typeface="Arial"/>
                <a:sym typeface="Arial"/>
              </a:rPr>
              <a:t>fasta</a:t>
            </a:r>
            <a:r>
              <a:rPr lang="en-GB" sz="1100" b="1" i="0" u="none" strike="noStrike" cap="none" dirty="0">
                <a:solidFill>
                  <a:schemeClr val="dk1"/>
                </a:solidFill>
                <a:latin typeface="Arial"/>
                <a:ea typeface="Arial"/>
                <a:cs typeface="Arial"/>
                <a:sym typeface="Arial"/>
              </a:rPr>
              <a:t> file (you were dealing with </a:t>
            </a:r>
            <a:r>
              <a:rPr lang="en-GB" sz="1100" b="1" i="0" u="none" strike="noStrike" cap="none" dirty="0" err="1">
                <a:solidFill>
                  <a:schemeClr val="dk1"/>
                </a:solidFill>
                <a:latin typeface="Arial"/>
                <a:ea typeface="Arial"/>
                <a:cs typeface="Arial"/>
                <a:sym typeface="Arial"/>
              </a:rPr>
              <a:t>fasta</a:t>
            </a:r>
            <a:r>
              <a:rPr lang="en-GB" sz="1100" b="1" i="0" u="none" strike="noStrike" cap="none" dirty="0">
                <a:solidFill>
                  <a:schemeClr val="dk1"/>
                </a:solidFill>
                <a:latin typeface="Arial"/>
                <a:ea typeface="Arial"/>
                <a:cs typeface="Arial"/>
                <a:sym typeface="Arial"/>
              </a:rPr>
              <a:t> this morning)</a:t>
            </a:r>
          </a:p>
        </p:txBody>
      </p:sp>
    </p:spTree>
    <p:extLst>
      <p:ext uri="{BB962C8B-B14F-4D97-AF65-F5344CB8AC3E}">
        <p14:creationId xmlns:p14="http://schemas.microsoft.com/office/powerpoint/2010/main" val="41667968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Shape 4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0" name="Shape 490"/>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Once you’ve got alignments you can compile statistics which tell you a few things</a:t>
            </a:r>
          </a:p>
          <a:p>
            <a:pPr marL="171450" marR="0" lvl="0" indent="-171450" algn="l" rtl="0">
              <a:spcBef>
                <a:spcPts val="0"/>
              </a:spcBef>
              <a:spcAft>
                <a:spcPts val="0"/>
              </a:spcAft>
              <a:buClr>
                <a:schemeClr val="dk1"/>
              </a:buClr>
              <a:buSzPts val="275"/>
              <a:buFontTx/>
              <a:buChar char="-"/>
            </a:pPr>
            <a:r>
              <a:rPr lang="en-GB" sz="1100" b="0" i="0" u="none" strike="noStrike" cap="none" dirty="0">
                <a:solidFill>
                  <a:schemeClr val="dk1"/>
                </a:solidFill>
                <a:latin typeface="Arial"/>
                <a:ea typeface="Arial"/>
                <a:cs typeface="Arial"/>
                <a:sym typeface="Arial"/>
              </a:rPr>
              <a:t>Whether the sequencing itself was biased: </a:t>
            </a:r>
            <a:r>
              <a:rPr lang="en-GB" sz="1100" b="0" i="0" u="none" strike="noStrike" cap="none" dirty="0" err="1">
                <a:solidFill>
                  <a:schemeClr val="dk1"/>
                </a:solidFill>
                <a:latin typeface="Arial"/>
                <a:ea typeface="Arial"/>
                <a:cs typeface="Arial"/>
                <a:sym typeface="Arial"/>
              </a:rPr>
              <a:t>flowcells</a:t>
            </a:r>
            <a:r>
              <a:rPr lang="en-GB" sz="1100" b="0" i="0" u="none" strike="noStrike" cap="none" dirty="0">
                <a:solidFill>
                  <a:schemeClr val="dk1"/>
                </a:solidFill>
                <a:latin typeface="Arial"/>
                <a:ea typeface="Arial"/>
                <a:cs typeface="Arial"/>
                <a:sym typeface="Arial"/>
              </a:rPr>
              <a:t> had problems, or mapping rates were awry</a:t>
            </a:r>
          </a:p>
          <a:p>
            <a:pPr marL="171450" marR="0" lvl="0" indent="-171450" algn="l" rtl="0">
              <a:spcBef>
                <a:spcPts val="0"/>
              </a:spcBef>
              <a:spcAft>
                <a:spcPts val="0"/>
              </a:spcAft>
              <a:buClr>
                <a:schemeClr val="dk1"/>
              </a:buClr>
              <a:buSzPts val="275"/>
              <a:buFontTx/>
              <a:buChar char="-"/>
            </a:pPr>
            <a:r>
              <a:rPr lang="en-GB" sz="1100" b="0" i="0" u="none" strike="noStrike" cap="none" dirty="0">
                <a:solidFill>
                  <a:schemeClr val="dk1"/>
                </a:solidFill>
                <a:latin typeface="Arial"/>
                <a:ea typeface="Arial"/>
                <a:cs typeface="Arial"/>
                <a:sym typeface="Arial"/>
              </a:rPr>
              <a:t>Mapping, duplicate rates</a:t>
            </a:r>
          </a:p>
          <a:p>
            <a:pPr marL="171450" marR="0" lvl="0" indent="-171450" algn="l" rtl="0">
              <a:spcBef>
                <a:spcPts val="0"/>
              </a:spcBef>
              <a:spcAft>
                <a:spcPts val="0"/>
              </a:spcAft>
              <a:buClr>
                <a:schemeClr val="dk1"/>
              </a:buClr>
              <a:buSzPts val="275"/>
              <a:buFontTx/>
              <a:buChar char="-"/>
            </a:pPr>
            <a:r>
              <a:rPr lang="en-GB" sz="1100" b="0" i="0" u="none" strike="noStrike" cap="none" dirty="0">
                <a:solidFill>
                  <a:schemeClr val="dk1"/>
                </a:solidFill>
                <a:latin typeface="Arial"/>
                <a:ea typeface="Arial"/>
                <a:cs typeface="Arial"/>
                <a:sym typeface="Arial"/>
              </a:rPr>
              <a:t>Whether you’ve got the right samples (that’s a genotype check)</a:t>
            </a:r>
          </a:p>
          <a:p>
            <a:pPr marL="171450" marR="0" lvl="0" indent="-171450" algn="l" rtl="0">
              <a:spcBef>
                <a:spcPts val="0"/>
              </a:spcBef>
              <a:spcAft>
                <a:spcPts val="0"/>
              </a:spcAft>
              <a:buClr>
                <a:schemeClr val="dk1"/>
              </a:buClr>
              <a:buSzPts val="275"/>
              <a:buFontTx/>
              <a:buChar char="-"/>
            </a:pPr>
            <a:endParaRPr lang="en-GB" sz="1100" b="0" i="0" u="none" strike="noStrike" cap="none" dirty="0">
              <a:solidFill>
                <a:schemeClr val="dk1"/>
              </a:solidFill>
              <a:latin typeface="Arial"/>
              <a:ea typeface="Arial"/>
              <a:cs typeface="Arial"/>
              <a:sym typeface="Arial"/>
            </a:endParaRPr>
          </a:p>
          <a:p>
            <a:pPr marL="171450" marR="0" lvl="0" indent="-171450" algn="l" rtl="0">
              <a:spcBef>
                <a:spcPts val="0"/>
              </a:spcBef>
              <a:spcAft>
                <a:spcPts val="0"/>
              </a:spcAft>
              <a:buClr>
                <a:schemeClr val="dk1"/>
              </a:buClr>
              <a:buSzPts val="275"/>
              <a:buFontTx/>
              <a:buChar char="-"/>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1787862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6" name="Shape 516"/>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3028610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Shape 5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4" name="Shape 524"/>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7218046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Shape 5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2" name="Shape 532"/>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423513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Shape 5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6" name="Shape 556"/>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7626378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Shape 4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0" name="Shape 490"/>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Once you’ve got alignments you can compile statistics which tell you a few things</a:t>
            </a:r>
          </a:p>
          <a:p>
            <a:pPr marL="171450" marR="0" lvl="0" indent="-171450" algn="l" rtl="0">
              <a:spcBef>
                <a:spcPts val="0"/>
              </a:spcBef>
              <a:spcAft>
                <a:spcPts val="0"/>
              </a:spcAft>
              <a:buClr>
                <a:schemeClr val="dk1"/>
              </a:buClr>
              <a:buSzPts val="275"/>
              <a:buFontTx/>
              <a:buChar char="-"/>
            </a:pPr>
            <a:r>
              <a:rPr lang="en-GB" sz="1100" b="0" i="0" u="none" strike="noStrike" cap="none" dirty="0">
                <a:solidFill>
                  <a:schemeClr val="dk1"/>
                </a:solidFill>
                <a:latin typeface="Arial"/>
                <a:ea typeface="Arial"/>
                <a:cs typeface="Arial"/>
                <a:sym typeface="Arial"/>
              </a:rPr>
              <a:t>Whether the sequencing itself was biased: </a:t>
            </a:r>
            <a:r>
              <a:rPr lang="en-GB" sz="1100" b="0" i="0" u="none" strike="noStrike" cap="none" dirty="0" err="1">
                <a:solidFill>
                  <a:schemeClr val="dk1"/>
                </a:solidFill>
                <a:latin typeface="Arial"/>
                <a:ea typeface="Arial"/>
                <a:cs typeface="Arial"/>
                <a:sym typeface="Arial"/>
              </a:rPr>
              <a:t>flowcells</a:t>
            </a:r>
            <a:r>
              <a:rPr lang="en-GB" sz="1100" b="0" i="0" u="none" strike="noStrike" cap="none" dirty="0">
                <a:solidFill>
                  <a:schemeClr val="dk1"/>
                </a:solidFill>
                <a:latin typeface="Arial"/>
                <a:ea typeface="Arial"/>
                <a:cs typeface="Arial"/>
                <a:sym typeface="Arial"/>
              </a:rPr>
              <a:t> had problems, or mapping rates were awry</a:t>
            </a:r>
          </a:p>
          <a:p>
            <a:pPr marL="171450" marR="0" lvl="0" indent="-171450" algn="l" rtl="0">
              <a:spcBef>
                <a:spcPts val="0"/>
              </a:spcBef>
              <a:spcAft>
                <a:spcPts val="0"/>
              </a:spcAft>
              <a:buClr>
                <a:schemeClr val="dk1"/>
              </a:buClr>
              <a:buSzPts val="275"/>
              <a:buFontTx/>
              <a:buChar char="-"/>
            </a:pPr>
            <a:r>
              <a:rPr lang="en-GB" sz="1100" b="0" i="0" u="none" strike="noStrike" cap="none" dirty="0">
                <a:solidFill>
                  <a:schemeClr val="dk1"/>
                </a:solidFill>
                <a:latin typeface="Arial"/>
                <a:ea typeface="Arial"/>
                <a:cs typeface="Arial"/>
                <a:sym typeface="Arial"/>
              </a:rPr>
              <a:t>Mapping, duplicate rates</a:t>
            </a:r>
          </a:p>
          <a:p>
            <a:pPr marL="171450" marR="0" lvl="0" indent="-171450" algn="l" rtl="0">
              <a:spcBef>
                <a:spcPts val="0"/>
              </a:spcBef>
              <a:spcAft>
                <a:spcPts val="0"/>
              </a:spcAft>
              <a:buClr>
                <a:schemeClr val="dk1"/>
              </a:buClr>
              <a:buSzPts val="275"/>
              <a:buFontTx/>
              <a:buChar char="-"/>
            </a:pPr>
            <a:r>
              <a:rPr lang="en-GB" sz="1100" b="0" i="0" u="none" strike="noStrike" cap="none" dirty="0">
                <a:solidFill>
                  <a:schemeClr val="dk1"/>
                </a:solidFill>
                <a:latin typeface="Arial"/>
                <a:ea typeface="Arial"/>
                <a:cs typeface="Arial"/>
                <a:sym typeface="Arial"/>
              </a:rPr>
              <a:t>Whether you’ve got the right samples (that’s a genotype check)</a:t>
            </a:r>
          </a:p>
          <a:p>
            <a:pPr marL="171450" marR="0" lvl="0" indent="-171450" algn="l" rtl="0">
              <a:spcBef>
                <a:spcPts val="0"/>
              </a:spcBef>
              <a:spcAft>
                <a:spcPts val="0"/>
              </a:spcAft>
              <a:buClr>
                <a:schemeClr val="dk1"/>
              </a:buClr>
              <a:buSzPts val="275"/>
              <a:buFontTx/>
              <a:buChar char="-"/>
            </a:pPr>
            <a:endParaRPr lang="en-GB" sz="1100" b="0" i="0" u="none" strike="noStrike" cap="none" dirty="0">
              <a:solidFill>
                <a:schemeClr val="dk1"/>
              </a:solidFill>
              <a:latin typeface="Arial"/>
              <a:ea typeface="Arial"/>
              <a:cs typeface="Arial"/>
              <a:sym typeface="Arial"/>
            </a:endParaRPr>
          </a:p>
          <a:p>
            <a:pPr marL="171450" marR="0" lvl="0" indent="-171450" algn="l" rtl="0">
              <a:spcBef>
                <a:spcPts val="0"/>
              </a:spcBef>
              <a:spcAft>
                <a:spcPts val="0"/>
              </a:spcAft>
              <a:buClr>
                <a:schemeClr val="dk1"/>
              </a:buClr>
              <a:buSzPts val="275"/>
              <a:buFontTx/>
              <a:buChar char="-"/>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7913407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8" name="Shape 578"/>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next part, if you are happy with the sequencing of your library components, is to do what’s typically called BAM IMPROVEMENT</a:t>
            </a:r>
          </a:p>
          <a:p>
            <a:pPr marL="0" marR="0" lvl="0" indent="0" algn="l" rtl="0">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This is a pair of software processes introduced by GATK during the processing of thousand genome data that actually alter the bam files.</a:t>
            </a:r>
          </a:p>
          <a:p>
            <a:pPr marL="0" marR="0" lvl="0" indent="0" algn="l" rtl="0">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004635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Shape 7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4" name="Shape 714"/>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first process is call indel realignment</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second is Base Quality Score Recalibration</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 And I will describe and motivate them briefly.</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23296182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Shape 7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1" name="Shape 721"/>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process of indel realignment has been deprecated for a few years, but you may come across it in v. old documentation</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8871767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Shape 7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1" name="Shape 721"/>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275"/>
              <a:buFont typeface="Arial"/>
              <a:buNone/>
              <a:tabLst/>
              <a:defRPr/>
            </a:pPr>
            <a:r>
              <a:rPr lang="en-GB" sz="1100" b="0" i="0" u="none" strike="noStrike" cap="none" dirty="0">
                <a:solidFill>
                  <a:schemeClr val="dk1"/>
                </a:solidFill>
                <a:latin typeface="Arial"/>
                <a:ea typeface="Arial"/>
                <a:cs typeface="Arial"/>
                <a:sym typeface="Arial"/>
              </a:rPr>
              <a:t>The process of indel realignment has been deprecated for a few years, but you may come across it in v. old documentation</a:t>
            </a:r>
          </a:p>
          <a:p>
            <a:pPr marL="0" marR="0" lvl="0" indent="0" algn="l" rtl="0">
              <a:spcBef>
                <a:spcPts val="0"/>
              </a:spcBef>
              <a:spcAft>
                <a:spcPts val="0"/>
              </a:spcAft>
              <a:buClr>
                <a:schemeClr val="dk1"/>
              </a:buClr>
              <a:buSzPts val="275"/>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130808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p1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ONCE YOU HAVE A REFERENCE,</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THEN you can align read to it. </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AND THESE are typical inferences you can make with alignment:</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Variation from the reference – could have functional consequence.</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Transcript abundance: Very common to use alignment to genome to quantify transcript expression.</a:t>
            </a:r>
          </a:p>
        </p:txBody>
      </p:sp>
    </p:spTree>
    <p:extLst>
      <p:ext uri="{BB962C8B-B14F-4D97-AF65-F5344CB8AC3E}">
        <p14:creationId xmlns:p14="http://schemas.microsoft.com/office/powerpoint/2010/main" val="374729110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Shape 7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1" name="Shape 721"/>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275"/>
              <a:buFont typeface="Arial"/>
              <a:buNone/>
              <a:tabLst/>
              <a:defRPr/>
            </a:pPr>
            <a:r>
              <a:rPr lang="en-GB" sz="1100" b="0" i="0" u="none" strike="noStrike" cap="none" dirty="0">
                <a:solidFill>
                  <a:schemeClr val="dk1"/>
                </a:solidFill>
                <a:latin typeface="Arial"/>
                <a:ea typeface="Arial"/>
                <a:cs typeface="Arial"/>
                <a:sym typeface="Arial"/>
              </a:rPr>
              <a:t>The process of indel realignment has been deprecated for a few years, but you may come across it in v. old documentation</a:t>
            </a:r>
          </a:p>
          <a:p>
            <a:pPr marL="0" marR="0" lvl="0" indent="0" algn="l" rtl="0">
              <a:spcBef>
                <a:spcPts val="0"/>
              </a:spcBef>
              <a:spcAft>
                <a:spcPts val="0"/>
              </a:spcAft>
              <a:buClr>
                <a:schemeClr val="dk1"/>
              </a:buClr>
              <a:buSzPts val="275"/>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5861364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Shape 7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1" name="Shape 721"/>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275"/>
              <a:buFont typeface="Arial"/>
              <a:buNone/>
              <a:tabLst/>
              <a:defRPr/>
            </a:pPr>
            <a:r>
              <a:rPr lang="en-GB" sz="1100" b="0" i="0" u="none" strike="noStrike" cap="none" dirty="0">
                <a:solidFill>
                  <a:schemeClr val="dk1"/>
                </a:solidFill>
                <a:latin typeface="Arial"/>
                <a:ea typeface="Arial"/>
                <a:cs typeface="Arial"/>
                <a:sym typeface="Arial"/>
              </a:rPr>
              <a:t>The process of indel realignment has been deprecated for a few years, but you may come across it in v. old documentation</a:t>
            </a:r>
          </a:p>
        </p:txBody>
      </p:sp>
    </p:spTree>
    <p:extLst>
      <p:ext uri="{BB962C8B-B14F-4D97-AF65-F5344CB8AC3E}">
        <p14:creationId xmlns:p14="http://schemas.microsoft.com/office/powerpoint/2010/main" val="381201918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Shape 7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3" name="Shape 753"/>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791447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Shape 7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1" name="Shape 761"/>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1080809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Shape 7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8" name="Shape 768"/>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245352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8" name="Shape 578"/>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WE’RE ALMOST DONE.</a:t>
            </a:r>
          </a:p>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 last thing I wanted to mention is the de-duplication once you’ve merged to library.</a:t>
            </a:r>
          </a:p>
        </p:txBody>
      </p:sp>
    </p:spTree>
    <p:extLst>
      <p:ext uri="{BB962C8B-B14F-4D97-AF65-F5344CB8AC3E}">
        <p14:creationId xmlns:p14="http://schemas.microsoft.com/office/powerpoint/2010/main" val="248362344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5" name="Google Shape;845;p6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This is where duplication comes from:</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We should note that PCR amplification is a step in most library preparations.</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Therefore, there WILL be duplicate reads in the system, which are not biological.</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That’s a problem – it will artificially increase confidence in a variant call.</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Once you’ve aligned, though, you can manage this: </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Because the PCR dups will have their outer ends at the same genomic position.</a:t>
            </a: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So you can spot this and remove all but one read.</a:t>
            </a:r>
          </a:p>
          <a:p>
            <a:pPr marL="0" marR="0" lvl="0" indent="0" algn="l" rtl="0">
              <a:lnSpc>
                <a:spcPct val="100000"/>
              </a:lnSpc>
              <a:spcBef>
                <a:spcPts val="0"/>
              </a:spcBef>
              <a:spcAft>
                <a:spcPts val="0"/>
              </a:spcAft>
              <a:buClr>
                <a:schemeClr val="dk1"/>
              </a:buClr>
              <a:buSzPts val="275"/>
              <a:buFont typeface="Arial"/>
              <a:buNone/>
            </a:pPr>
            <a:endParaRPr lang="en-GB"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There is an </a:t>
            </a:r>
            <a:r>
              <a:rPr lang="en-GB" sz="1100" b="0" i="0" u="none" strike="noStrike" cap="none" dirty="0" err="1">
                <a:solidFill>
                  <a:schemeClr val="dk1"/>
                </a:solidFill>
                <a:latin typeface="Arial"/>
                <a:ea typeface="Arial"/>
                <a:cs typeface="Arial"/>
                <a:sym typeface="Arial"/>
              </a:rPr>
              <a:t>expectiation</a:t>
            </a:r>
            <a:r>
              <a:rPr lang="en-GB" sz="1100" b="0" i="0" u="none" strike="noStrike" cap="none" dirty="0">
                <a:solidFill>
                  <a:schemeClr val="dk1"/>
                </a:solidFill>
                <a:latin typeface="Arial"/>
                <a:ea typeface="Arial"/>
                <a:cs typeface="Arial"/>
                <a:sym typeface="Arial"/>
              </a:rPr>
              <a:t> that a typical library will have about 5% dups this way, but I see close to 15% often, so I think it’s library / chemistry dependent.</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2795112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8" name="Shape 578"/>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75"/>
              <a:buFont typeface="Arial"/>
              <a:buNone/>
            </a:pPr>
            <a:r>
              <a:rPr lang="en-GB" sz="1100" b="0" i="0" u="none" strike="noStrike" cap="none" dirty="0">
                <a:solidFill>
                  <a:schemeClr val="dk1"/>
                </a:solidFill>
                <a:latin typeface="Arial"/>
                <a:ea typeface="Arial"/>
                <a:cs typeface="Arial"/>
                <a:sym typeface="Arial"/>
              </a:rPr>
              <a:t>This last slide is just a reminder that alignment is just one part of the process that gets you from </a:t>
            </a:r>
            <a:r>
              <a:rPr lang="en-GB" sz="1100" b="0" i="0" u="none" strike="noStrike" cap="none" dirty="0" err="1">
                <a:solidFill>
                  <a:schemeClr val="dk1"/>
                </a:solidFill>
                <a:latin typeface="Arial"/>
                <a:ea typeface="Arial"/>
                <a:cs typeface="Arial"/>
                <a:sym typeface="Arial"/>
              </a:rPr>
              <a:t>fastq</a:t>
            </a:r>
            <a:r>
              <a:rPr lang="en-GB" sz="1100" b="0" i="0" u="none" strike="noStrike" cap="none" dirty="0">
                <a:solidFill>
                  <a:schemeClr val="dk1"/>
                </a:solidFill>
                <a:latin typeface="Arial"/>
                <a:ea typeface="Arial"/>
                <a:cs typeface="Arial"/>
                <a:sym typeface="Arial"/>
              </a:rPr>
              <a:t> to sample-level BAM, which you can run analysis on.</a:t>
            </a:r>
          </a:p>
        </p:txBody>
      </p:sp>
    </p:spTree>
    <p:extLst>
      <p:ext uri="{BB962C8B-B14F-4D97-AF65-F5344CB8AC3E}">
        <p14:creationId xmlns:p14="http://schemas.microsoft.com/office/powerpoint/2010/main" val="243370916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18552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87901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16812-ADA1-464B-BECC-C603460E3C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8C4442-0DA0-1D47-825F-A4E3273205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C710C6-CB8B-AF4D-B54C-9FF2093A5FA8}"/>
              </a:ext>
            </a:extLst>
          </p:cNvPr>
          <p:cNvSpPr>
            <a:spLocks noGrp="1"/>
          </p:cNvSpPr>
          <p:nvPr>
            <p:ph type="dt" sz="half" idx="10"/>
          </p:nvPr>
        </p:nvSpPr>
        <p:spPr/>
        <p:txBody>
          <a:bodyPr/>
          <a:lstStyle/>
          <a:p>
            <a:fld id="{F4AB28F4-D9DE-D34C-8A8D-26A2904D48C3}" type="datetimeFigureOut">
              <a:rPr lang="en-US" smtClean="0"/>
              <a:t>12/1/19</a:t>
            </a:fld>
            <a:endParaRPr lang="en-US"/>
          </a:p>
        </p:txBody>
      </p:sp>
      <p:sp>
        <p:nvSpPr>
          <p:cNvPr id="5" name="Footer Placeholder 4">
            <a:extLst>
              <a:ext uri="{FF2B5EF4-FFF2-40B4-BE49-F238E27FC236}">
                <a16:creationId xmlns:a16="http://schemas.microsoft.com/office/drawing/2014/main" id="{65109EC7-C4A0-2544-9E25-EAFAD56D87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43DD98-E99A-BE48-B3BA-45F5097823CF}"/>
              </a:ext>
            </a:extLst>
          </p:cNvPr>
          <p:cNvSpPr>
            <a:spLocks noGrp="1"/>
          </p:cNvSpPr>
          <p:nvPr>
            <p:ph type="sldNum" sz="quarter" idx="12"/>
          </p:nvPr>
        </p:nvSpPr>
        <p:spPr/>
        <p:txBody>
          <a:bodyPr/>
          <a:lstStyle/>
          <a:p>
            <a:fld id="{C5851CBB-27BB-9944-B264-9B342E9C8998}" type="slidenum">
              <a:rPr lang="en-US" smtClean="0"/>
              <a:t>‹#›</a:t>
            </a:fld>
            <a:endParaRPr lang="en-US"/>
          </a:p>
        </p:txBody>
      </p:sp>
    </p:spTree>
    <p:extLst>
      <p:ext uri="{BB962C8B-B14F-4D97-AF65-F5344CB8AC3E}">
        <p14:creationId xmlns:p14="http://schemas.microsoft.com/office/powerpoint/2010/main" val="3075703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AA0F9-3993-1947-8842-146B882CD0B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BB8E7D-523D-F245-A693-156C2FF03AA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51DADA-9F56-EE4F-96E1-16E7E9768102}"/>
              </a:ext>
            </a:extLst>
          </p:cNvPr>
          <p:cNvSpPr>
            <a:spLocks noGrp="1"/>
          </p:cNvSpPr>
          <p:nvPr>
            <p:ph type="dt" sz="half" idx="10"/>
          </p:nvPr>
        </p:nvSpPr>
        <p:spPr/>
        <p:txBody>
          <a:bodyPr/>
          <a:lstStyle/>
          <a:p>
            <a:fld id="{F4AB28F4-D9DE-D34C-8A8D-26A2904D48C3}" type="datetimeFigureOut">
              <a:rPr lang="en-US" smtClean="0"/>
              <a:t>12/1/19</a:t>
            </a:fld>
            <a:endParaRPr lang="en-US"/>
          </a:p>
        </p:txBody>
      </p:sp>
      <p:sp>
        <p:nvSpPr>
          <p:cNvPr id="5" name="Footer Placeholder 4">
            <a:extLst>
              <a:ext uri="{FF2B5EF4-FFF2-40B4-BE49-F238E27FC236}">
                <a16:creationId xmlns:a16="http://schemas.microsoft.com/office/drawing/2014/main" id="{B64F4756-F14A-C942-843F-8BDFE87E9E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D858D0-3747-8E40-A31F-C222ACA35CAA}"/>
              </a:ext>
            </a:extLst>
          </p:cNvPr>
          <p:cNvSpPr>
            <a:spLocks noGrp="1"/>
          </p:cNvSpPr>
          <p:nvPr>
            <p:ph type="sldNum" sz="quarter" idx="12"/>
          </p:nvPr>
        </p:nvSpPr>
        <p:spPr/>
        <p:txBody>
          <a:bodyPr/>
          <a:lstStyle/>
          <a:p>
            <a:fld id="{C5851CBB-27BB-9944-B264-9B342E9C8998}" type="slidenum">
              <a:rPr lang="en-US" smtClean="0"/>
              <a:t>‹#›</a:t>
            </a:fld>
            <a:endParaRPr lang="en-US"/>
          </a:p>
        </p:txBody>
      </p:sp>
    </p:spTree>
    <p:extLst>
      <p:ext uri="{BB962C8B-B14F-4D97-AF65-F5344CB8AC3E}">
        <p14:creationId xmlns:p14="http://schemas.microsoft.com/office/powerpoint/2010/main" val="3734249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CDBE31-450C-0148-BF3A-0425AD45DB9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93EAF9-38C6-E246-9DD7-6AF58E4288B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CE59FF-5D97-6E47-B72A-E7E1EA39BFCE}"/>
              </a:ext>
            </a:extLst>
          </p:cNvPr>
          <p:cNvSpPr>
            <a:spLocks noGrp="1"/>
          </p:cNvSpPr>
          <p:nvPr>
            <p:ph type="dt" sz="half" idx="10"/>
          </p:nvPr>
        </p:nvSpPr>
        <p:spPr/>
        <p:txBody>
          <a:bodyPr/>
          <a:lstStyle/>
          <a:p>
            <a:fld id="{F4AB28F4-D9DE-D34C-8A8D-26A2904D48C3}" type="datetimeFigureOut">
              <a:rPr lang="en-US" smtClean="0"/>
              <a:t>12/1/19</a:t>
            </a:fld>
            <a:endParaRPr lang="en-US"/>
          </a:p>
        </p:txBody>
      </p:sp>
      <p:sp>
        <p:nvSpPr>
          <p:cNvPr id="5" name="Footer Placeholder 4">
            <a:extLst>
              <a:ext uri="{FF2B5EF4-FFF2-40B4-BE49-F238E27FC236}">
                <a16:creationId xmlns:a16="http://schemas.microsoft.com/office/drawing/2014/main" id="{97A762FC-D927-E043-8C03-93DED81ADB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9D57D3-C2ED-814C-A747-8E53488A3558}"/>
              </a:ext>
            </a:extLst>
          </p:cNvPr>
          <p:cNvSpPr>
            <a:spLocks noGrp="1"/>
          </p:cNvSpPr>
          <p:nvPr>
            <p:ph type="sldNum" sz="quarter" idx="12"/>
          </p:nvPr>
        </p:nvSpPr>
        <p:spPr/>
        <p:txBody>
          <a:bodyPr/>
          <a:lstStyle/>
          <a:p>
            <a:fld id="{C5851CBB-27BB-9944-B264-9B342E9C8998}" type="slidenum">
              <a:rPr lang="en-US" smtClean="0"/>
              <a:t>‹#›</a:t>
            </a:fld>
            <a:endParaRPr lang="en-US"/>
          </a:p>
        </p:txBody>
      </p:sp>
    </p:spTree>
    <p:extLst>
      <p:ext uri="{BB962C8B-B14F-4D97-AF65-F5344CB8AC3E}">
        <p14:creationId xmlns:p14="http://schemas.microsoft.com/office/powerpoint/2010/main" val="2279704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5F676-6E10-0444-881A-C60C0B2EE9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62327C-DE8E-DE4E-AF7D-B45393E0184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59CEEF-26CE-DC4B-93FC-25D7B1EFC779}"/>
              </a:ext>
            </a:extLst>
          </p:cNvPr>
          <p:cNvSpPr>
            <a:spLocks noGrp="1"/>
          </p:cNvSpPr>
          <p:nvPr>
            <p:ph type="dt" sz="half" idx="10"/>
          </p:nvPr>
        </p:nvSpPr>
        <p:spPr/>
        <p:txBody>
          <a:bodyPr/>
          <a:lstStyle/>
          <a:p>
            <a:fld id="{F4AB28F4-D9DE-D34C-8A8D-26A2904D48C3}" type="datetimeFigureOut">
              <a:rPr lang="en-US" smtClean="0"/>
              <a:t>12/1/19</a:t>
            </a:fld>
            <a:endParaRPr lang="en-US"/>
          </a:p>
        </p:txBody>
      </p:sp>
      <p:sp>
        <p:nvSpPr>
          <p:cNvPr id="5" name="Footer Placeholder 4">
            <a:extLst>
              <a:ext uri="{FF2B5EF4-FFF2-40B4-BE49-F238E27FC236}">
                <a16:creationId xmlns:a16="http://schemas.microsoft.com/office/drawing/2014/main" id="{06A73B7C-8219-874B-A6DE-9CC0FFC285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40E6C0-6E10-BC4F-8363-E9F32E2BF298}"/>
              </a:ext>
            </a:extLst>
          </p:cNvPr>
          <p:cNvSpPr>
            <a:spLocks noGrp="1"/>
          </p:cNvSpPr>
          <p:nvPr>
            <p:ph type="sldNum" sz="quarter" idx="12"/>
          </p:nvPr>
        </p:nvSpPr>
        <p:spPr/>
        <p:txBody>
          <a:bodyPr/>
          <a:lstStyle/>
          <a:p>
            <a:fld id="{C5851CBB-27BB-9944-B264-9B342E9C8998}" type="slidenum">
              <a:rPr lang="en-US" smtClean="0"/>
              <a:t>‹#›</a:t>
            </a:fld>
            <a:endParaRPr lang="en-US"/>
          </a:p>
        </p:txBody>
      </p:sp>
    </p:spTree>
    <p:extLst>
      <p:ext uri="{BB962C8B-B14F-4D97-AF65-F5344CB8AC3E}">
        <p14:creationId xmlns:p14="http://schemas.microsoft.com/office/powerpoint/2010/main" val="3010587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568F3-B7A8-8641-B1A0-3BF266BDA58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A60347-88D6-3645-ACE4-CE6489C940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99169CA-70E9-8946-B801-1232F0EB8671}"/>
              </a:ext>
            </a:extLst>
          </p:cNvPr>
          <p:cNvSpPr>
            <a:spLocks noGrp="1"/>
          </p:cNvSpPr>
          <p:nvPr>
            <p:ph type="dt" sz="half" idx="10"/>
          </p:nvPr>
        </p:nvSpPr>
        <p:spPr/>
        <p:txBody>
          <a:bodyPr/>
          <a:lstStyle/>
          <a:p>
            <a:fld id="{F4AB28F4-D9DE-D34C-8A8D-26A2904D48C3}" type="datetimeFigureOut">
              <a:rPr lang="en-US" smtClean="0"/>
              <a:t>12/1/19</a:t>
            </a:fld>
            <a:endParaRPr lang="en-US"/>
          </a:p>
        </p:txBody>
      </p:sp>
      <p:sp>
        <p:nvSpPr>
          <p:cNvPr id="5" name="Footer Placeholder 4">
            <a:extLst>
              <a:ext uri="{FF2B5EF4-FFF2-40B4-BE49-F238E27FC236}">
                <a16:creationId xmlns:a16="http://schemas.microsoft.com/office/drawing/2014/main" id="{C03F38D2-58EE-EC45-80D4-E685F1A66B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3E8563-EA98-9A4A-9985-8BEAE033D89C}"/>
              </a:ext>
            </a:extLst>
          </p:cNvPr>
          <p:cNvSpPr>
            <a:spLocks noGrp="1"/>
          </p:cNvSpPr>
          <p:nvPr>
            <p:ph type="sldNum" sz="quarter" idx="12"/>
          </p:nvPr>
        </p:nvSpPr>
        <p:spPr/>
        <p:txBody>
          <a:bodyPr/>
          <a:lstStyle/>
          <a:p>
            <a:fld id="{C5851CBB-27BB-9944-B264-9B342E9C8998}" type="slidenum">
              <a:rPr lang="en-US" smtClean="0"/>
              <a:t>‹#›</a:t>
            </a:fld>
            <a:endParaRPr lang="en-US"/>
          </a:p>
        </p:txBody>
      </p:sp>
    </p:spTree>
    <p:extLst>
      <p:ext uri="{BB962C8B-B14F-4D97-AF65-F5344CB8AC3E}">
        <p14:creationId xmlns:p14="http://schemas.microsoft.com/office/powerpoint/2010/main" val="3129621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28C6F-0F96-DC4B-92A6-9EB54E37C1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E77391-8DC1-0647-8A54-22DBC7B64E0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CCE97E-A04B-F64D-BC8E-1F7B02AE475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3262A3-3368-AA43-B222-A706C6E88332}"/>
              </a:ext>
            </a:extLst>
          </p:cNvPr>
          <p:cNvSpPr>
            <a:spLocks noGrp="1"/>
          </p:cNvSpPr>
          <p:nvPr>
            <p:ph type="dt" sz="half" idx="10"/>
          </p:nvPr>
        </p:nvSpPr>
        <p:spPr/>
        <p:txBody>
          <a:bodyPr/>
          <a:lstStyle/>
          <a:p>
            <a:fld id="{F4AB28F4-D9DE-D34C-8A8D-26A2904D48C3}" type="datetimeFigureOut">
              <a:rPr lang="en-US" smtClean="0"/>
              <a:t>12/1/19</a:t>
            </a:fld>
            <a:endParaRPr lang="en-US"/>
          </a:p>
        </p:txBody>
      </p:sp>
      <p:sp>
        <p:nvSpPr>
          <p:cNvPr id="6" name="Footer Placeholder 5">
            <a:extLst>
              <a:ext uri="{FF2B5EF4-FFF2-40B4-BE49-F238E27FC236}">
                <a16:creationId xmlns:a16="http://schemas.microsoft.com/office/drawing/2014/main" id="{10CC5723-D593-AA45-B465-B5FF73CB21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2F99CE-B57B-514A-BD0B-872BC744CBCF}"/>
              </a:ext>
            </a:extLst>
          </p:cNvPr>
          <p:cNvSpPr>
            <a:spLocks noGrp="1"/>
          </p:cNvSpPr>
          <p:nvPr>
            <p:ph type="sldNum" sz="quarter" idx="12"/>
          </p:nvPr>
        </p:nvSpPr>
        <p:spPr/>
        <p:txBody>
          <a:bodyPr/>
          <a:lstStyle/>
          <a:p>
            <a:fld id="{C5851CBB-27BB-9944-B264-9B342E9C8998}" type="slidenum">
              <a:rPr lang="en-US" smtClean="0"/>
              <a:t>‹#›</a:t>
            </a:fld>
            <a:endParaRPr lang="en-US"/>
          </a:p>
        </p:txBody>
      </p:sp>
    </p:spTree>
    <p:extLst>
      <p:ext uri="{BB962C8B-B14F-4D97-AF65-F5344CB8AC3E}">
        <p14:creationId xmlns:p14="http://schemas.microsoft.com/office/powerpoint/2010/main" val="2934810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3877E-01BC-2F40-B0FC-9E31CAE49AB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80354B-9EF1-DA40-B53F-C8AC46092F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36CB2D0-F217-384F-B8AF-037F8B70B14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F67D8B-44F3-8147-BC08-82E9BBC279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E942F8E-8547-A648-BB49-DD967F23186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69B54E-53C2-7C43-B5BB-0DA2B3A48ED9}"/>
              </a:ext>
            </a:extLst>
          </p:cNvPr>
          <p:cNvSpPr>
            <a:spLocks noGrp="1"/>
          </p:cNvSpPr>
          <p:nvPr>
            <p:ph type="dt" sz="half" idx="10"/>
          </p:nvPr>
        </p:nvSpPr>
        <p:spPr/>
        <p:txBody>
          <a:bodyPr/>
          <a:lstStyle/>
          <a:p>
            <a:fld id="{F4AB28F4-D9DE-D34C-8A8D-26A2904D48C3}" type="datetimeFigureOut">
              <a:rPr lang="en-US" smtClean="0"/>
              <a:t>12/1/19</a:t>
            </a:fld>
            <a:endParaRPr lang="en-US"/>
          </a:p>
        </p:txBody>
      </p:sp>
      <p:sp>
        <p:nvSpPr>
          <p:cNvPr id="8" name="Footer Placeholder 7">
            <a:extLst>
              <a:ext uri="{FF2B5EF4-FFF2-40B4-BE49-F238E27FC236}">
                <a16:creationId xmlns:a16="http://schemas.microsoft.com/office/drawing/2014/main" id="{A85C183B-4F7C-FD49-A96C-60EF1F71EA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2A623D-A194-D34E-9301-E81B5285FEFA}"/>
              </a:ext>
            </a:extLst>
          </p:cNvPr>
          <p:cNvSpPr>
            <a:spLocks noGrp="1"/>
          </p:cNvSpPr>
          <p:nvPr>
            <p:ph type="sldNum" sz="quarter" idx="12"/>
          </p:nvPr>
        </p:nvSpPr>
        <p:spPr/>
        <p:txBody>
          <a:bodyPr/>
          <a:lstStyle/>
          <a:p>
            <a:fld id="{C5851CBB-27BB-9944-B264-9B342E9C8998}" type="slidenum">
              <a:rPr lang="en-US" smtClean="0"/>
              <a:t>‹#›</a:t>
            </a:fld>
            <a:endParaRPr lang="en-US"/>
          </a:p>
        </p:txBody>
      </p:sp>
    </p:spTree>
    <p:extLst>
      <p:ext uri="{BB962C8B-B14F-4D97-AF65-F5344CB8AC3E}">
        <p14:creationId xmlns:p14="http://schemas.microsoft.com/office/powerpoint/2010/main" val="4028975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690A-CCF6-6C42-8383-25D2BB3584E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ED7D1C-2976-2141-9C42-7024585AEA39}"/>
              </a:ext>
            </a:extLst>
          </p:cNvPr>
          <p:cNvSpPr>
            <a:spLocks noGrp="1"/>
          </p:cNvSpPr>
          <p:nvPr>
            <p:ph type="dt" sz="half" idx="10"/>
          </p:nvPr>
        </p:nvSpPr>
        <p:spPr/>
        <p:txBody>
          <a:bodyPr/>
          <a:lstStyle/>
          <a:p>
            <a:fld id="{F4AB28F4-D9DE-D34C-8A8D-26A2904D48C3}" type="datetimeFigureOut">
              <a:rPr lang="en-US" smtClean="0"/>
              <a:t>12/1/19</a:t>
            </a:fld>
            <a:endParaRPr lang="en-US"/>
          </a:p>
        </p:txBody>
      </p:sp>
      <p:sp>
        <p:nvSpPr>
          <p:cNvPr id="4" name="Footer Placeholder 3">
            <a:extLst>
              <a:ext uri="{FF2B5EF4-FFF2-40B4-BE49-F238E27FC236}">
                <a16:creationId xmlns:a16="http://schemas.microsoft.com/office/drawing/2014/main" id="{D85498B3-20F4-8841-990C-9CD3819BBF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864E37-3F0F-2E42-9BAB-E8C2906551D2}"/>
              </a:ext>
            </a:extLst>
          </p:cNvPr>
          <p:cNvSpPr>
            <a:spLocks noGrp="1"/>
          </p:cNvSpPr>
          <p:nvPr>
            <p:ph type="sldNum" sz="quarter" idx="12"/>
          </p:nvPr>
        </p:nvSpPr>
        <p:spPr/>
        <p:txBody>
          <a:bodyPr/>
          <a:lstStyle/>
          <a:p>
            <a:fld id="{C5851CBB-27BB-9944-B264-9B342E9C8998}" type="slidenum">
              <a:rPr lang="en-US" smtClean="0"/>
              <a:t>‹#›</a:t>
            </a:fld>
            <a:endParaRPr lang="en-US"/>
          </a:p>
        </p:txBody>
      </p:sp>
    </p:spTree>
    <p:extLst>
      <p:ext uri="{BB962C8B-B14F-4D97-AF65-F5344CB8AC3E}">
        <p14:creationId xmlns:p14="http://schemas.microsoft.com/office/powerpoint/2010/main" val="2233466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300D33-8B2D-C145-8DAD-E7D6A91CC7CC}"/>
              </a:ext>
            </a:extLst>
          </p:cNvPr>
          <p:cNvSpPr>
            <a:spLocks noGrp="1"/>
          </p:cNvSpPr>
          <p:nvPr>
            <p:ph type="dt" sz="half" idx="10"/>
          </p:nvPr>
        </p:nvSpPr>
        <p:spPr/>
        <p:txBody>
          <a:bodyPr/>
          <a:lstStyle/>
          <a:p>
            <a:fld id="{F4AB28F4-D9DE-D34C-8A8D-26A2904D48C3}" type="datetimeFigureOut">
              <a:rPr lang="en-US" smtClean="0"/>
              <a:t>12/1/19</a:t>
            </a:fld>
            <a:endParaRPr lang="en-US"/>
          </a:p>
        </p:txBody>
      </p:sp>
      <p:sp>
        <p:nvSpPr>
          <p:cNvPr id="3" name="Footer Placeholder 2">
            <a:extLst>
              <a:ext uri="{FF2B5EF4-FFF2-40B4-BE49-F238E27FC236}">
                <a16:creationId xmlns:a16="http://schemas.microsoft.com/office/drawing/2014/main" id="{47026C9E-633D-FB44-B846-79F310AA30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88E84DB-581F-214A-BC64-7344C9FF0E29}"/>
              </a:ext>
            </a:extLst>
          </p:cNvPr>
          <p:cNvSpPr>
            <a:spLocks noGrp="1"/>
          </p:cNvSpPr>
          <p:nvPr>
            <p:ph type="sldNum" sz="quarter" idx="12"/>
          </p:nvPr>
        </p:nvSpPr>
        <p:spPr/>
        <p:txBody>
          <a:bodyPr/>
          <a:lstStyle/>
          <a:p>
            <a:fld id="{C5851CBB-27BB-9944-B264-9B342E9C8998}" type="slidenum">
              <a:rPr lang="en-US" smtClean="0"/>
              <a:t>‹#›</a:t>
            </a:fld>
            <a:endParaRPr lang="en-US"/>
          </a:p>
        </p:txBody>
      </p:sp>
    </p:spTree>
    <p:extLst>
      <p:ext uri="{BB962C8B-B14F-4D97-AF65-F5344CB8AC3E}">
        <p14:creationId xmlns:p14="http://schemas.microsoft.com/office/powerpoint/2010/main" val="4229937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88B02-3BD0-094B-8C24-810B31C2E8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B7F34F5-3AC8-0743-84F6-9A5D04C72B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EA20DE-0EFC-C647-8190-1CB8E6538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E4BD7BA-C934-BF47-9D4A-7496B7EB05B5}"/>
              </a:ext>
            </a:extLst>
          </p:cNvPr>
          <p:cNvSpPr>
            <a:spLocks noGrp="1"/>
          </p:cNvSpPr>
          <p:nvPr>
            <p:ph type="dt" sz="half" idx="10"/>
          </p:nvPr>
        </p:nvSpPr>
        <p:spPr/>
        <p:txBody>
          <a:bodyPr/>
          <a:lstStyle/>
          <a:p>
            <a:fld id="{F4AB28F4-D9DE-D34C-8A8D-26A2904D48C3}" type="datetimeFigureOut">
              <a:rPr lang="en-US" smtClean="0"/>
              <a:t>12/1/19</a:t>
            </a:fld>
            <a:endParaRPr lang="en-US"/>
          </a:p>
        </p:txBody>
      </p:sp>
      <p:sp>
        <p:nvSpPr>
          <p:cNvPr id="6" name="Footer Placeholder 5">
            <a:extLst>
              <a:ext uri="{FF2B5EF4-FFF2-40B4-BE49-F238E27FC236}">
                <a16:creationId xmlns:a16="http://schemas.microsoft.com/office/drawing/2014/main" id="{90625EBB-9DF0-404A-AA5D-5BF8F93513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D63DE1-75A2-CC4D-8460-5608B52BDCB0}"/>
              </a:ext>
            </a:extLst>
          </p:cNvPr>
          <p:cNvSpPr>
            <a:spLocks noGrp="1"/>
          </p:cNvSpPr>
          <p:nvPr>
            <p:ph type="sldNum" sz="quarter" idx="12"/>
          </p:nvPr>
        </p:nvSpPr>
        <p:spPr/>
        <p:txBody>
          <a:bodyPr/>
          <a:lstStyle/>
          <a:p>
            <a:fld id="{C5851CBB-27BB-9944-B264-9B342E9C8998}" type="slidenum">
              <a:rPr lang="en-US" smtClean="0"/>
              <a:t>‹#›</a:t>
            </a:fld>
            <a:endParaRPr lang="en-US"/>
          </a:p>
        </p:txBody>
      </p:sp>
    </p:spTree>
    <p:extLst>
      <p:ext uri="{BB962C8B-B14F-4D97-AF65-F5344CB8AC3E}">
        <p14:creationId xmlns:p14="http://schemas.microsoft.com/office/powerpoint/2010/main" val="1364536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70D32-9395-D947-8F49-378AB5B3FD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F4DC0B-3934-6749-8AC0-8EF3DED0CF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36CBAC3-CA55-574E-9103-D84E6B5D09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35AAA08-E7B7-454A-A1FC-EC180ABC137B}"/>
              </a:ext>
            </a:extLst>
          </p:cNvPr>
          <p:cNvSpPr>
            <a:spLocks noGrp="1"/>
          </p:cNvSpPr>
          <p:nvPr>
            <p:ph type="dt" sz="half" idx="10"/>
          </p:nvPr>
        </p:nvSpPr>
        <p:spPr/>
        <p:txBody>
          <a:bodyPr/>
          <a:lstStyle/>
          <a:p>
            <a:fld id="{F4AB28F4-D9DE-D34C-8A8D-26A2904D48C3}" type="datetimeFigureOut">
              <a:rPr lang="en-US" smtClean="0"/>
              <a:t>12/1/19</a:t>
            </a:fld>
            <a:endParaRPr lang="en-US"/>
          </a:p>
        </p:txBody>
      </p:sp>
      <p:sp>
        <p:nvSpPr>
          <p:cNvPr id="6" name="Footer Placeholder 5">
            <a:extLst>
              <a:ext uri="{FF2B5EF4-FFF2-40B4-BE49-F238E27FC236}">
                <a16:creationId xmlns:a16="http://schemas.microsoft.com/office/drawing/2014/main" id="{D49E4475-CBF6-3D48-9759-76473BE54B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9565AF-ECBA-9640-8BDF-2E67F3F4A574}"/>
              </a:ext>
            </a:extLst>
          </p:cNvPr>
          <p:cNvSpPr>
            <a:spLocks noGrp="1"/>
          </p:cNvSpPr>
          <p:nvPr>
            <p:ph type="sldNum" sz="quarter" idx="12"/>
          </p:nvPr>
        </p:nvSpPr>
        <p:spPr/>
        <p:txBody>
          <a:bodyPr/>
          <a:lstStyle/>
          <a:p>
            <a:fld id="{C5851CBB-27BB-9944-B264-9B342E9C8998}" type="slidenum">
              <a:rPr lang="en-US" smtClean="0"/>
              <a:t>‹#›</a:t>
            </a:fld>
            <a:endParaRPr lang="en-US"/>
          </a:p>
        </p:txBody>
      </p:sp>
    </p:spTree>
    <p:extLst>
      <p:ext uri="{BB962C8B-B14F-4D97-AF65-F5344CB8AC3E}">
        <p14:creationId xmlns:p14="http://schemas.microsoft.com/office/powerpoint/2010/main" val="3398591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26C266-EDF4-BB4F-9DCD-FF20D27222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F1CAD6-0364-B14D-A2FE-A95C5F620D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6B2D5D-3BDD-FF4A-B1CA-A2D0FA5880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AB28F4-D9DE-D34C-8A8D-26A2904D48C3}" type="datetimeFigureOut">
              <a:rPr lang="en-US" smtClean="0"/>
              <a:t>12/1/19</a:t>
            </a:fld>
            <a:endParaRPr lang="en-US"/>
          </a:p>
        </p:txBody>
      </p:sp>
      <p:sp>
        <p:nvSpPr>
          <p:cNvPr id="5" name="Footer Placeholder 4">
            <a:extLst>
              <a:ext uri="{FF2B5EF4-FFF2-40B4-BE49-F238E27FC236}">
                <a16:creationId xmlns:a16="http://schemas.microsoft.com/office/drawing/2014/main" id="{056D0081-52CF-5C45-9C7E-F16702E3B9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AAA607-B687-0743-A4D6-7633CA6ACD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851CBB-27BB-9944-B264-9B342E9C8998}" type="slidenum">
              <a:rPr lang="en-US" smtClean="0"/>
              <a:t>‹#›</a:t>
            </a:fld>
            <a:endParaRPr lang="en-US"/>
          </a:p>
        </p:txBody>
      </p:sp>
    </p:spTree>
    <p:extLst>
      <p:ext uri="{BB962C8B-B14F-4D97-AF65-F5344CB8AC3E}">
        <p14:creationId xmlns:p14="http://schemas.microsoft.com/office/powerpoint/2010/main" val="22298276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mailto:vvi@sanger.ac.uk" TargetMode="External"/><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2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hyperlink" Target="http://www.samformat.info/sam-format-alignment-tags" TargetMode="External"/><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5.png"/><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png"/><Relationship Id="rId7" Type="http://schemas.openxmlformats.org/officeDocument/2006/relationships/image" Target="../media/image52.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6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6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png"/><Relationship Id="rId7" Type="http://schemas.openxmlformats.org/officeDocument/2006/relationships/image" Target="../media/image52.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6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png"/><Relationship Id="rId7" Type="http://schemas.openxmlformats.org/officeDocument/2006/relationships/image" Target="../media/image52.png"/><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png"/><Relationship Id="rId7" Type="http://schemas.openxmlformats.org/officeDocument/2006/relationships/image" Target="../media/image52.pn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1.xml"/><Relationship Id="rId5" Type="http://schemas.openxmlformats.org/officeDocument/2006/relationships/image" Target="../media/image59.png"/><Relationship Id="rId4" Type="http://schemas.openxmlformats.org/officeDocument/2006/relationships/image" Target="../media/image58.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60.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png"/><Relationship Id="rId7" Type="http://schemas.openxmlformats.org/officeDocument/2006/relationships/image" Target="../media/image52.png"/><Relationship Id="rId2" Type="http://schemas.openxmlformats.org/officeDocument/2006/relationships/notesSlide" Target="../notesSlides/notesSlide76.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1.xml"/><Relationship Id="rId5" Type="http://schemas.openxmlformats.org/officeDocument/2006/relationships/image" Target="../media/image64.tiff"/><Relationship Id="rId4" Type="http://schemas.openxmlformats.org/officeDocument/2006/relationships/image" Target="../media/image63.tiff"/></Relationships>
</file>

<file path=ppt/slides/_rels/slide8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png"/><Relationship Id="rId7" Type="http://schemas.openxmlformats.org/officeDocument/2006/relationships/image" Target="../media/image52.png"/><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png"/><Relationship Id="rId7" Type="http://schemas.openxmlformats.org/officeDocument/2006/relationships/image" Target="../media/image52.png"/><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
        <p:cNvGrpSpPr/>
        <p:nvPr/>
      </p:nvGrpSpPr>
      <p:grpSpPr>
        <a:xfrm>
          <a:off x="0" y="0"/>
          <a:ext cx="0" cy="0"/>
          <a:chOff x="0" y="0"/>
          <a:chExt cx="0" cy="0"/>
        </a:xfrm>
      </p:grpSpPr>
      <p:sp>
        <p:nvSpPr>
          <p:cNvPr id="20" name="Google Shape;20;p6"/>
          <p:cNvSpPr txBox="1">
            <a:spLocks noGrp="1"/>
          </p:cNvSpPr>
          <p:nvPr>
            <p:ph type="subTitle" idx="1"/>
          </p:nvPr>
        </p:nvSpPr>
        <p:spPr>
          <a:xfrm>
            <a:off x="2177776" y="1341952"/>
            <a:ext cx="4710312" cy="2048947"/>
          </a:xfrm>
          <a:prstGeom prst="rect">
            <a:avLst/>
          </a:prstGeom>
          <a:noFill/>
          <a:ln>
            <a:noFill/>
          </a:ln>
        </p:spPr>
        <p:txBody>
          <a:bodyPr spcFirstLastPara="1" vert="horz" wrap="square" lIns="91425" tIns="91425" rIns="91425" bIns="91425" rtlCol="0" anchor="t" anchorCtr="0">
            <a:noAutofit/>
          </a:bodyPr>
          <a:lstStyle/>
          <a:p>
            <a:pPr algn="l">
              <a:lnSpc>
                <a:spcPct val="100000"/>
              </a:lnSpc>
              <a:spcBef>
                <a:spcPts val="0"/>
              </a:spcBef>
              <a:buClr>
                <a:schemeClr val="dk2"/>
              </a:buClr>
              <a:buSzPts val="400"/>
            </a:pPr>
            <a:r>
              <a:rPr lang="en-GB" sz="2000" dirty="0">
                <a:solidFill>
                  <a:srgbClr val="000000"/>
                </a:solidFill>
                <a:latin typeface="Arial"/>
                <a:ea typeface="Arial"/>
                <a:cs typeface="Arial"/>
                <a:sym typeface="Arial"/>
              </a:rPr>
              <a:t>Vivek Iyer</a:t>
            </a:r>
            <a:endParaRPr sz="2000" dirty="0">
              <a:solidFill>
                <a:schemeClr val="dk2"/>
              </a:solidFill>
              <a:latin typeface="Arial"/>
              <a:ea typeface="Arial"/>
              <a:cs typeface="Arial"/>
              <a:sym typeface="Arial"/>
            </a:endParaRPr>
          </a:p>
          <a:p>
            <a:pPr algn="l">
              <a:lnSpc>
                <a:spcPct val="100000"/>
              </a:lnSpc>
              <a:spcBef>
                <a:spcPts val="0"/>
              </a:spcBef>
              <a:buClr>
                <a:schemeClr val="dk2"/>
              </a:buClr>
              <a:buSzPts val="400"/>
            </a:pPr>
            <a:r>
              <a:rPr lang="en-GB" sz="2000" dirty="0">
                <a:solidFill>
                  <a:srgbClr val="000000"/>
                </a:solidFill>
                <a:latin typeface="Arial"/>
                <a:ea typeface="Arial"/>
                <a:cs typeface="Arial"/>
                <a:sym typeface="Arial"/>
              </a:rPr>
              <a:t>Human Genetics Informatics</a:t>
            </a:r>
            <a:endParaRPr sz="2000" dirty="0">
              <a:solidFill>
                <a:schemeClr val="dk2"/>
              </a:solidFill>
              <a:latin typeface="Arial"/>
              <a:ea typeface="Arial"/>
              <a:cs typeface="Arial"/>
              <a:sym typeface="Arial"/>
            </a:endParaRPr>
          </a:p>
          <a:p>
            <a:pPr algn="l">
              <a:lnSpc>
                <a:spcPct val="100000"/>
              </a:lnSpc>
              <a:spcBef>
                <a:spcPts val="0"/>
              </a:spcBef>
              <a:buClr>
                <a:schemeClr val="dk2"/>
              </a:buClr>
              <a:buSzPts val="400"/>
            </a:pPr>
            <a:r>
              <a:rPr lang="en-GB" sz="2000" dirty="0" err="1">
                <a:solidFill>
                  <a:srgbClr val="000000"/>
                </a:solidFill>
                <a:latin typeface="Arial"/>
                <a:ea typeface="Arial"/>
                <a:cs typeface="Arial"/>
                <a:sym typeface="Arial"/>
              </a:rPr>
              <a:t>Wellcome</a:t>
            </a:r>
            <a:r>
              <a:rPr lang="en-GB" sz="2000" dirty="0">
                <a:solidFill>
                  <a:srgbClr val="000000"/>
                </a:solidFill>
                <a:latin typeface="Arial"/>
                <a:ea typeface="Arial"/>
                <a:cs typeface="Arial"/>
                <a:sym typeface="Arial"/>
              </a:rPr>
              <a:t> Sanger Institute</a:t>
            </a:r>
            <a:endParaRPr sz="2000" dirty="0">
              <a:solidFill>
                <a:srgbClr val="000000"/>
              </a:solidFill>
              <a:latin typeface="Arial"/>
              <a:ea typeface="Arial"/>
              <a:cs typeface="Arial"/>
              <a:sym typeface="Arial"/>
            </a:endParaRPr>
          </a:p>
          <a:p>
            <a:pPr algn="l">
              <a:lnSpc>
                <a:spcPct val="100000"/>
              </a:lnSpc>
              <a:spcBef>
                <a:spcPts val="0"/>
              </a:spcBef>
              <a:buClr>
                <a:schemeClr val="dk2"/>
              </a:buClr>
              <a:buSzPts val="400"/>
            </a:pPr>
            <a:r>
              <a:rPr lang="en-GB" sz="2000" dirty="0">
                <a:solidFill>
                  <a:srgbClr val="000000"/>
                </a:solidFill>
                <a:latin typeface="Arial"/>
                <a:ea typeface="Arial"/>
                <a:cs typeface="Arial"/>
                <a:sym typeface="Arial"/>
                <a:hlinkClick r:id="rId3"/>
              </a:rPr>
              <a:t>vvi@sanger.ac.uk</a:t>
            </a:r>
            <a:endParaRPr lang="en-GB" sz="2000" dirty="0">
              <a:solidFill>
                <a:srgbClr val="000000"/>
              </a:solidFill>
              <a:latin typeface="Arial"/>
              <a:ea typeface="Arial"/>
              <a:cs typeface="Arial"/>
              <a:sym typeface="Arial"/>
            </a:endParaRPr>
          </a:p>
          <a:p>
            <a:pPr algn="l">
              <a:lnSpc>
                <a:spcPct val="100000"/>
              </a:lnSpc>
              <a:spcBef>
                <a:spcPts val="0"/>
              </a:spcBef>
              <a:buClr>
                <a:schemeClr val="dk2"/>
              </a:buClr>
              <a:buSzPts val="400"/>
            </a:pPr>
            <a:endParaRPr lang="en-GB" sz="2000" dirty="0">
              <a:solidFill>
                <a:srgbClr val="000000"/>
              </a:solidFill>
              <a:latin typeface="Arial"/>
              <a:ea typeface="Arial"/>
              <a:cs typeface="Arial"/>
              <a:sym typeface="Arial"/>
            </a:endParaRPr>
          </a:p>
          <a:p>
            <a:pPr algn="l">
              <a:lnSpc>
                <a:spcPct val="100000"/>
              </a:lnSpc>
              <a:spcBef>
                <a:spcPts val="0"/>
              </a:spcBef>
              <a:buClr>
                <a:schemeClr val="dk2"/>
              </a:buClr>
              <a:buSzPts val="400"/>
            </a:pPr>
            <a:r>
              <a:rPr lang="en-GB" sz="2000" i="1" dirty="0">
                <a:solidFill>
                  <a:srgbClr val="000000"/>
                </a:solidFill>
                <a:latin typeface="Arial"/>
                <a:ea typeface="Arial"/>
                <a:cs typeface="Arial"/>
                <a:sym typeface="Arial"/>
              </a:rPr>
              <a:t>In the footsteps of Anthony Doran</a:t>
            </a:r>
            <a:endParaRPr sz="2000" i="1" dirty="0">
              <a:solidFill>
                <a:srgbClr val="000000"/>
              </a:solidFill>
              <a:latin typeface="Arial"/>
              <a:ea typeface="Arial"/>
              <a:cs typeface="Arial"/>
              <a:sym typeface="Arial"/>
            </a:endParaRPr>
          </a:p>
        </p:txBody>
      </p:sp>
      <p:pic>
        <p:nvPicPr>
          <p:cNvPr id="21" name="Google Shape;21;p6" descr="sanger.png"/>
          <p:cNvPicPr preferRelativeResize="0"/>
          <p:nvPr/>
        </p:nvPicPr>
        <p:blipFill rotWithShape="1">
          <a:blip r:embed="rId4">
            <a:alphaModFix/>
          </a:blip>
          <a:srcRect/>
          <a:stretch/>
        </p:blipFill>
        <p:spPr>
          <a:xfrm>
            <a:off x="5372876" y="6295125"/>
            <a:ext cx="1438921" cy="418490"/>
          </a:xfrm>
          <a:prstGeom prst="rect">
            <a:avLst/>
          </a:prstGeom>
          <a:noFill/>
          <a:ln>
            <a:noFill/>
          </a:ln>
        </p:spPr>
      </p:pic>
      <p:grpSp>
        <p:nvGrpSpPr>
          <p:cNvPr id="22" name="Google Shape;22;p6"/>
          <p:cNvGrpSpPr/>
          <p:nvPr/>
        </p:nvGrpSpPr>
        <p:grpSpPr>
          <a:xfrm>
            <a:off x="2209801" y="3995767"/>
            <a:ext cx="7768467" cy="1509626"/>
            <a:chOff x="685800" y="3995767"/>
            <a:chExt cx="7768467" cy="1509626"/>
          </a:xfrm>
        </p:grpSpPr>
        <p:pic>
          <p:nvPicPr>
            <p:cNvPr id="23" name="Google Shape;23;p6"/>
            <p:cNvPicPr preferRelativeResize="0"/>
            <p:nvPr/>
          </p:nvPicPr>
          <p:blipFill rotWithShape="1">
            <a:blip r:embed="rId5">
              <a:alphaModFix/>
            </a:blip>
            <a:srcRect/>
            <a:stretch/>
          </p:blipFill>
          <p:spPr>
            <a:xfrm>
              <a:off x="6274380" y="3996203"/>
              <a:ext cx="2179887" cy="1504748"/>
            </a:xfrm>
            <a:prstGeom prst="rect">
              <a:avLst/>
            </a:prstGeom>
            <a:noFill/>
            <a:ln>
              <a:noFill/>
            </a:ln>
          </p:spPr>
        </p:pic>
        <p:pic>
          <p:nvPicPr>
            <p:cNvPr id="24" name="Google Shape;24;p6"/>
            <p:cNvPicPr preferRelativeResize="0"/>
            <p:nvPr/>
          </p:nvPicPr>
          <p:blipFill rotWithShape="1">
            <a:blip r:embed="rId6">
              <a:alphaModFix/>
            </a:blip>
            <a:srcRect/>
            <a:stretch/>
          </p:blipFill>
          <p:spPr>
            <a:xfrm>
              <a:off x="685800" y="3995767"/>
              <a:ext cx="2264724" cy="1502929"/>
            </a:xfrm>
            <a:prstGeom prst="rect">
              <a:avLst/>
            </a:prstGeom>
            <a:noFill/>
            <a:ln>
              <a:noFill/>
            </a:ln>
          </p:spPr>
        </p:pic>
        <p:pic>
          <p:nvPicPr>
            <p:cNvPr id="25" name="Google Shape;25;p6"/>
            <p:cNvPicPr preferRelativeResize="0"/>
            <p:nvPr/>
          </p:nvPicPr>
          <p:blipFill rotWithShape="1">
            <a:blip r:embed="rId7">
              <a:alphaModFix/>
            </a:blip>
            <a:srcRect/>
            <a:stretch/>
          </p:blipFill>
          <p:spPr>
            <a:xfrm>
              <a:off x="2998266" y="3996203"/>
              <a:ext cx="3227434" cy="1509190"/>
            </a:xfrm>
            <a:prstGeom prst="rect">
              <a:avLst/>
            </a:prstGeom>
            <a:noFill/>
            <a:ln>
              <a:noFill/>
            </a:ln>
          </p:spPr>
        </p:pic>
      </p:grpSp>
      <p:sp>
        <p:nvSpPr>
          <p:cNvPr id="26" name="Google Shape;26;p6"/>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NGS read alignment</a:t>
            </a:r>
            <a:endParaRPr sz="2400" b="1">
              <a:solidFill>
                <a:srgbClr val="000000"/>
              </a:solidFill>
              <a:latin typeface="Arial"/>
              <a:ea typeface="Arial"/>
              <a:cs typeface="Arial"/>
              <a:sym typeface="Arial"/>
            </a:endParaRPr>
          </a:p>
        </p:txBody>
      </p:sp>
      <p:pic>
        <p:nvPicPr>
          <p:cNvPr id="28" name="Google Shape;28;p6"/>
          <p:cNvPicPr preferRelativeResize="0"/>
          <p:nvPr/>
        </p:nvPicPr>
        <p:blipFill rotWithShape="1">
          <a:blip r:embed="rId8">
            <a:alphaModFix/>
          </a:blip>
          <a:srcRect/>
          <a:stretch/>
        </p:blipFill>
        <p:spPr>
          <a:xfrm>
            <a:off x="6888088" y="6309320"/>
            <a:ext cx="1400528" cy="431598"/>
          </a:xfrm>
          <a:prstGeom prst="rect">
            <a:avLst/>
          </a:prstGeom>
          <a:noFill/>
          <a:ln>
            <a:noFill/>
          </a:ln>
        </p:spPr>
      </p:pic>
    </p:spTree>
    <p:extLst>
      <p:ext uri="{BB962C8B-B14F-4D97-AF65-F5344CB8AC3E}">
        <p14:creationId xmlns:p14="http://schemas.microsoft.com/office/powerpoint/2010/main" val="1218746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0" name="Google Shape;320;p2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Local alignment: Smith-Waterman algorithm (1981)</a:t>
            </a:r>
            <a:endParaRPr sz="2400" b="1">
              <a:solidFill>
                <a:srgbClr val="000000"/>
              </a:solidFill>
              <a:latin typeface="Arial"/>
              <a:ea typeface="Arial"/>
              <a:cs typeface="Arial"/>
              <a:sym typeface="Arial"/>
            </a:endParaRPr>
          </a:p>
        </p:txBody>
      </p:sp>
      <p:sp>
        <p:nvSpPr>
          <p:cNvPr id="322" name="Google Shape;322;p28"/>
          <p:cNvSpPr txBox="1"/>
          <p:nvPr/>
        </p:nvSpPr>
        <p:spPr>
          <a:xfrm>
            <a:off x="1847528" y="908720"/>
            <a:ext cx="8568952" cy="2016224"/>
          </a:xfrm>
          <a:prstGeom prst="rect">
            <a:avLst/>
          </a:prstGeom>
          <a:noFill/>
          <a:ln>
            <a:noFill/>
          </a:ln>
        </p:spPr>
        <p:txBody>
          <a:bodyPr spcFirstLastPara="1" wrap="square" lIns="91425" tIns="45700" rIns="91425" bIns="45700" anchor="t" anchorCtr="0">
            <a:noAutofit/>
          </a:bodyPr>
          <a:lstStyle/>
          <a:p>
            <a:pPr>
              <a:buClr>
                <a:srgbClr val="000000"/>
              </a:buClr>
              <a:buSzPts val="463"/>
            </a:pPr>
            <a:r>
              <a:rPr lang="en-GB" sz="1850" dirty="0">
                <a:solidFill>
                  <a:srgbClr val="000000"/>
                </a:solidFill>
                <a:latin typeface="Arial"/>
                <a:ea typeface="Arial"/>
                <a:cs typeface="Arial"/>
                <a:sym typeface="Arial"/>
              </a:rPr>
              <a:t>Algorithm for generating the optimal pairwise alignment between two sequences</a:t>
            </a:r>
            <a:endParaRPr sz="1400" dirty="0">
              <a:solidFill>
                <a:srgbClr val="000000"/>
              </a:solidFill>
              <a:latin typeface="Arial"/>
              <a:ea typeface="Arial"/>
              <a:cs typeface="Arial"/>
              <a:sym typeface="Arial"/>
            </a:endParaRPr>
          </a:p>
          <a:p>
            <a:pPr>
              <a:buClr>
                <a:srgbClr val="000000"/>
              </a:buClr>
              <a:buSzPts val="463"/>
            </a:pPr>
            <a:endParaRPr sz="1850" dirty="0">
              <a:solidFill>
                <a:srgbClr val="000000"/>
              </a:solidFill>
              <a:latin typeface="Arial"/>
              <a:ea typeface="Arial"/>
              <a:cs typeface="Arial"/>
              <a:sym typeface="Arial"/>
            </a:endParaRPr>
          </a:p>
          <a:p>
            <a:pPr>
              <a:buClr>
                <a:srgbClr val="000000"/>
              </a:buClr>
              <a:buSzPts val="463"/>
            </a:pPr>
            <a:r>
              <a:rPr lang="en-GB" sz="1850" i="1" dirty="0">
                <a:solidFill>
                  <a:srgbClr val="000000"/>
                </a:solidFill>
                <a:latin typeface="Arial"/>
                <a:ea typeface="Arial"/>
                <a:cs typeface="Arial"/>
                <a:sym typeface="Arial"/>
              </a:rPr>
              <a:t>Optimal alignment</a:t>
            </a:r>
            <a:r>
              <a:rPr lang="en-GB" sz="1850" dirty="0">
                <a:solidFill>
                  <a:srgbClr val="000000"/>
                </a:solidFill>
                <a:latin typeface="Arial"/>
                <a:ea typeface="Arial"/>
                <a:cs typeface="Arial"/>
                <a:sym typeface="Arial"/>
              </a:rPr>
              <a:t>: the alignment which exhibits the most correspondences and the least differences, i.e. the alignment with the highest mapping score</a:t>
            </a:r>
            <a:endParaRPr sz="1850" dirty="0">
              <a:solidFill>
                <a:srgbClr val="000000"/>
              </a:solidFill>
              <a:latin typeface="Arial"/>
              <a:ea typeface="Arial"/>
              <a:cs typeface="Arial"/>
              <a:sym typeface="Arial"/>
            </a:endParaRPr>
          </a:p>
          <a:p>
            <a:pPr>
              <a:buClr>
                <a:srgbClr val="000000"/>
              </a:buClr>
              <a:buSzPts val="463"/>
            </a:pPr>
            <a:endParaRPr sz="1850" dirty="0">
              <a:solidFill>
                <a:srgbClr val="000000"/>
              </a:solidFill>
              <a:latin typeface="Arial"/>
              <a:ea typeface="Arial"/>
              <a:cs typeface="Arial"/>
              <a:sym typeface="Arial"/>
            </a:endParaRPr>
          </a:p>
          <a:p>
            <a:pPr>
              <a:buClr>
                <a:srgbClr val="004869"/>
              </a:buClr>
              <a:buSzPts val="463"/>
            </a:pPr>
            <a:r>
              <a:rPr lang="en-GB" sz="1850" dirty="0">
                <a:solidFill>
                  <a:srgbClr val="000000"/>
                </a:solidFill>
                <a:latin typeface="Arial"/>
                <a:ea typeface="Arial"/>
                <a:cs typeface="Arial"/>
                <a:sym typeface="Arial"/>
              </a:rPr>
              <a:t>Time consuming to carry out for every read - impractical</a:t>
            </a:r>
            <a:endParaRPr sz="1400" dirty="0">
              <a:solidFill>
                <a:srgbClr val="000000"/>
              </a:solidFill>
              <a:latin typeface="Arial"/>
              <a:ea typeface="Arial"/>
              <a:cs typeface="Arial"/>
              <a:sym typeface="Arial"/>
            </a:endParaRPr>
          </a:p>
          <a:p>
            <a:pPr marL="457200" indent="-342900">
              <a:buClr>
                <a:schemeClr val="dk1"/>
              </a:buClr>
              <a:buSzPts val="1650"/>
              <a:buFont typeface="Arial"/>
              <a:buChar char="•"/>
            </a:pPr>
            <a:r>
              <a:rPr lang="en-GB" sz="1650" dirty="0">
                <a:solidFill>
                  <a:srgbClr val="000000"/>
                </a:solidFill>
                <a:latin typeface="Arial"/>
                <a:ea typeface="Arial"/>
                <a:cs typeface="Arial"/>
                <a:sym typeface="Arial"/>
              </a:rPr>
              <a:t>Aligner will use it to refine a quick approximate placement </a:t>
            </a:r>
            <a:endParaRPr sz="1400" dirty="0">
              <a:solidFill>
                <a:srgbClr val="000000"/>
              </a:solidFill>
              <a:latin typeface="Arial"/>
              <a:ea typeface="Arial"/>
              <a:cs typeface="Arial"/>
              <a:sym typeface="Arial"/>
            </a:endParaRPr>
          </a:p>
          <a:p>
            <a:pPr marL="457200" indent="-342900">
              <a:buClr>
                <a:schemeClr val="dk1"/>
              </a:buClr>
              <a:buSzPts val="1650"/>
              <a:buFont typeface="Arial"/>
              <a:buChar char="•"/>
            </a:pPr>
            <a:r>
              <a:rPr lang="en-GB" sz="1650" dirty="0">
                <a:solidFill>
                  <a:srgbClr val="000000"/>
                </a:solidFill>
                <a:latin typeface="Arial"/>
                <a:ea typeface="Arial"/>
                <a:cs typeface="Arial"/>
                <a:sym typeface="Arial"/>
              </a:rPr>
              <a:t>Variant caller might use it to correctly re-align reads with insertions/deletions</a:t>
            </a:r>
          </a:p>
          <a:p>
            <a:pPr marL="457200" indent="-342900">
              <a:buClr>
                <a:schemeClr val="dk1"/>
              </a:buClr>
              <a:buSzPts val="1650"/>
              <a:buFont typeface="Arial"/>
              <a:buChar char="•"/>
            </a:pPr>
            <a:endParaRPr lang="en-GB" sz="1650" dirty="0">
              <a:solidFill>
                <a:srgbClr val="000000"/>
              </a:solidFill>
              <a:latin typeface="Arial"/>
              <a:ea typeface="Arial"/>
              <a:cs typeface="Arial"/>
              <a:sym typeface="Arial"/>
            </a:endParaRPr>
          </a:p>
          <a:p>
            <a:pPr marL="114300">
              <a:buClr>
                <a:schemeClr val="dk1"/>
              </a:buClr>
              <a:buSzPts val="1650"/>
            </a:pPr>
            <a:r>
              <a:rPr lang="en-GB" sz="1650" b="1" dirty="0">
                <a:solidFill>
                  <a:srgbClr val="000000"/>
                </a:solidFill>
                <a:latin typeface="Arial"/>
                <a:ea typeface="Arial"/>
                <a:cs typeface="Arial"/>
                <a:sym typeface="Arial"/>
              </a:rPr>
              <a:t>EVEN SO, We will now get a feel for this</a:t>
            </a:r>
            <a:endParaRPr sz="1400" b="1" dirty="0">
              <a:solidFill>
                <a:srgbClr val="000000"/>
              </a:solidFill>
              <a:latin typeface="Arial"/>
              <a:ea typeface="Arial"/>
              <a:cs typeface="Arial"/>
              <a:sym typeface="Arial"/>
            </a:endParaRPr>
          </a:p>
          <a:p>
            <a:pPr>
              <a:buClr>
                <a:srgbClr val="004869"/>
              </a:buClr>
              <a:buSzPts val="750"/>
            </a:pPr>
            <a:endParaRPr sz="300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195914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0" name="Google Shape;320;p2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Local alignment: Smith-Waterman algorithm (1981)</a:t>
            </a:r>
            <a:endParaRPr sz="2400" b="1">
              <a:solidFill>
                <a:srgbClr val="000000"/>
              </a:solidFill>
              <a:latin typeface="Arial"/>
              <a:ea typeface="Arial"/>
              <a:cs typeface="Arial"/>
              <a:sym typeface="Arial"/>
            </a:endParaRPr>
          </a:p>
        </p:txBody>
      </p:sp>
      <p:sp>
        <p:nvSpPr>
          <p:cNvPr id="322" name="Google Shape;322;p28"/>
          <p:cNvSpPr txBox="1"/>
          <p:nvPr/>
        </p:nvSpPr>
        <p:spPr>
          <a:xfrm>
            <a:off x="1847528" y="1007195"/>
            <a:ext cx="8421887" cy="5112251"/>
          </a:xfrm>
          <a:prstGeom prst="rect">
            <a:avLst/>
          </a:prstGeom>
          <a:noFill/>
          <a:ln>
            <a:solidFill>
              <a:schemeClr val="tx1"/>
            </a:solidFill>
          </a:ln>
        </p:spPr>
        <p:txBody>
          <a:bodyPr spcFirstLastPara="1" wrap="square" lIns="91425" tIns="45700" rIns="91425" bIns="45700" anchor="t" anchorCtr="0">
            <a:noAutofit/>
          </a:bodyPr>
          <a:lstStyle/>
          <a:p>
            <a:pPr marL="114300">
              <a:buClr>
                <a:schemeClr val="dk1"/>
              </a:buClr>
              <a:buSzPts val="1650"/>
            </a:pPr>
            <a:r>
              <a:rPr lang="en-GB" sz="1650" dirty="0">
                <a:solidFill>
                  <a:srgbClr val="000000"/>
                </a:solidFill>
                <a:latin typeface="Arial"/>
                <a:ea typeface="Arial"/>
                <a:cs typeface="Arial"/>
                <a:sym typeface="Arial"/>
              </a:rPr>
              <a:t>We get a feel for this by aligning things by eye, then doing it using S-W:</a:t>
            </a:r>
          </a:p>
          <a:p>
            <a:pPr marL="114300">
              <a:buClr>
                <a:schemeClr val="dk1"/>
              </a:buClr>
              <a:buSzPts val="1650"/>
            </a:pPr>
            <a:endParaRPr lang="en-GB" sz="1650" dirty="0">
              <a:solidFill>
                <a:srgbClr val="000000"/>
              </a:solidFill>
              <a:latin typeface="Arial"/>
              <a:ea typeface="Arial"/>
              <a:cs typeface="Arial"/>
              <a:sym typeface="Arial"/>
            </a:endParaRPr>
          </a:p>
          <a:p>
            <a:pPr marL="114300">
              <a:buClr>
                <a:schemeClr val="dk1"/>
              </a:buClr>
              <a:buSzPts val="1650"/>
            </a:pPr>
            <a:r>
              <a:rPr lang="en-GB" sz="1400" b="1" dirty="0">
                <a:solidFill>
                  <a:srgbClr val="000000"/>
                </a:solidFill>
                <a:latin typeface="Arial"/>
                <a:ea typeface="Arial"/>
                <a:cs typeface="Arial"/>
                <a:sym typeface="Arial"/>
              </a:rPr>
              <a:t>QUERY SEQUENCES:</a:t>
            </a:r>
          </a:p>
          <a:p>
            <a:pPr marL="114300">
              <a:buClr>
                <a:schemeClr val="dk1"/>
              </a:buClr>
              <a:buSzPts val="1650"/>
            </a:pPr>
            <a:r>
              <a:rPr lang="en-GB" sz="1400" b="1" dirty="0">
                <a:solidFill>
                  <a:srgbClr val="FF0000"/>
                </a:solidFill>
                <a:latin typeface="Courier" pitchFamily="2" charset="0"/>
                <a:ea typeface="Arial"/>
                <a:cs typeface="Arial"/>
                <a:sym typeface="Arial"/>
              </a:rPr>
              <a:t>ACG</a:t>
            </a:r>
          </a:p>
          <a:p>
            <a:pPr marL="114300">
              <a:buClr>
                <a:schemeClr val="dk1"/>
              </a:buClr>
              <a:buSzPts val="1650"/>
            </a:pPr>
            <a:endParaRPr lang="en-GB" sz="1400" b="1" dirty="0">
              <a:solidFill>
                <a:srgbClr val="000000"/>
              </a:solidFill>
              <a:latin typeface="Arial"/>
              <a:ea typeface="Arial"/>
              <a:cs typeface="Arial"/>
              <a:sym typeface="Arial"/>
            </a:endParaRPr>
          </a:p>
          <a:p>
            <a:pPr marL="114300">
              <a:buClr>
                <a:schemeClr val="dk1"/>
              </a:buClr>
              <a:buSzPts val="1650"/>
            </a:pPr>
            <a:r>
              <a:rPr lang="en-GB" sz="1400" b="1" dirty="0">
                <a:solidFill>
                  <a:srgbClr val="000000"/>
                </a:solidFill>
                <a:latin typeface="Arial"/>
                <a:ea typeface="Arial"/>
                <a:cs typeface="Arial"/>
                <a:sym typeface="Arial"/>
              </a:rPr>
              <a:t>REFERENCE SEQUENCE: </a:t>
            </a:r>
          </a:p>
          <a:p>
            <a:pPr marL="114300">
              <a:buClr>
                <a:schemeClr val="dk1"/>
              </a:buClr>
              <a:buSzPts val="1650"/>
            </a:pPr>
            <a:r>
              <a:rPr lang="en-GB" sz="1400" b="1" dirty="0">
                <a:solidFill>
                  <a:srgbClr val="FF0000"/>
                </a:solidFill>
                <a:latin typeface="Courier" pitchFamily="2" charset="0"/>
                <a:ea typeface="Arial"/>
                <a:cs typeface="Arial"/>
                <a:sym typeface="Arial"/>
              </a:rPr>
              <a:t>ACTG</a:t>
            </a:r>
          </a:p>
          <a:p>
            <a:pPr marL="114300">
              <a:buClr>
                <a:schemeClr val="dk1"/>
              </a:buClr>
              <a:buSzPts val="1650"/>
            </a:pPr>
            <a:endParaRPr lang="en-GB" sz="1400" dirty="0">
              <a:solidFill>
                <a:srgbClr val="000000"/>
              </a:solidFill>
              <a:latin typeface="Arial"/>
              <a:ea typeface="Arial"/>
              <a:cs typeface="Arial"/>
              <a:sym typeface="Arial"/>
            </a:endParaRPr>
          </a:p>
          <a:p>
            <a:pPr marL="114300">
              <a:buClr>
                <a:schemeClr val="dk1"/>
              </a:buClr>
              <a:buSzPts val="1650"/>
            </a:pPr>
            <a:r>
              <a:rPr lang="en-GB" sz="1400" b="1" dirty="0">
                <a:solidFill>
                  <a:srgbClr val="000000"/>
                </a:solidFill>
                <a:latin typeface="Arial"/>
                <a:ea typeface="Arial"/>
                <a:cs typeface="Arial"/>
                <a:sym typeface="Arial"/>
              </a:rPr>
              <a:t>ALIGNMENT:</a:t>
            </a:r>
          </a:p>
          <a:p>
            <a:pPr marL="114300">
              <a:buClr>
                <a:schemeClr val="dk1"/>
              </a:buClr>
              <a:buSzPts val="1650"/>
            </a:pPr>
            <a:r>
              <a:rPr lang="en-GB" sz="1400" dirty="0">
                <a:solidFill>
                  <a:srgbClr val="000000"/>
                </a:solidFill>
                <a:latin typeface="Courier" pitchFamily="2" charset="0"/>
                <a:ea typeface="Arial"/>
                <a:cs typeface="Arial"/>
                <a:sym typeface="Arial"/>
              </a:rPr>
              <a:t>AC-G</a:t>
            </a:r>
          </a:p>
          <a:p>
            <a:pPr marL="114300">
              <a:buClr>
                <a:schemeClr val="dk1"/>
              </a:buClr>
              <a:buSzPts val="1650"/>
            </a:pPr>
            <a:r>
              <a:rPr lang="en-GB" sz="1400" dirty="0">
                <a:solidFill>
                  <a:srgbClr val="000000"/>
                </a:solidFill>
                <a:latin typeface="Courier" pitchFamily="2" charset="0"/>
                <a:ea typeface="Arial"/>
                <a:cs typeface="Arial"/>
                <a:sym typeface="Arial"/>
              </a:rPr>
              <a:t>|</a:t>
            </a:r>
            <a:r>
              <a:rPr lang="en-GB" sz="1400" b="1" dirty="0">
                <a:solidFill>
                  <a:srgbClr val="000000"/>
                </a:solidFill>
                <a:latin typeface="Courier" pitchFamily="2" charset="0"/>
                <a:ea typeface="Arial"/>
                <a:cs typeface="Arial"/>
                <a:sym typeface="Arial"/>
              </a:rPr>
              <a:t>|</a:t>
            </a:r>
            <a:r>
              <a:rPr lang="en-GB" sz="1400" dirty="0">
                <a:solidFill>
                  <a:srgbClr val="000000"/>
                </a:solidFill>
                <a:latin typeface="Courier" pitchFamily="2" charset="0"/>
                <a:ea typeface="Arial"/>
                <a:cs typeface="Arial"/>
                <a:sym typeface="Arial"/>
              </a:rPr>
              <a:t> |</a:t>
            </a:r>
          </a:p>
          <a:p>
            <a:pPr marL="114300">
              <a:buClr>
                <a:schemeClr val="dk1"/>
              </a:buClr>
              <a:buSzPts val="1650"/>
            </a:pPr>
            <a:r>
              <a:rPr lang="en-GB" sz="1400" dirty="0">
                <a:solidFill>
                  <a:srgbClr val="000000"/>
                </a:solidFill>
                <a:latin typeface="Courier" pitchFamily="2" charset="0"/>
                <a:ea typeface="Arial"/>
                <a:cs typeface="Arial"/>
                <a:sym typeface="Arial"/>
              </a:rPr>
              <a:t>ACTG</a:t>
            </a:r>
            <a:endParaRPr lang="en-GB" sz="1400" dirty="0">
              <a:solidFill>
                <a:srgbClr val="000000"/>
              </a:solidFill>
              <a:latin typeface="Arial"/>
              <a:ea typeface="Arial"/>
              <a:cs typeface="Arial"/>
              <a:sym typeface="Arial"/>
            </a:endParaRPr>
          </a:p>
          <a:p>
            <a:pPr marL="114300">
              <a:buClr>
                <a:schemeClr val="dk1"/>
              </a:buClr>
              <a:buSzPts val="1650"/>
            </a:pPr>
            <a:endParaRPr lang="en-GB" sz="1400" dirty="0">
              <a:solidFill>
                <a:srgbClr val="000000"/>
              </a:solidFill>
              <a:latin typeface="Arial"/>
              <a:ea typeface="Arial"/>
              <a:cs typeface="Arial"/>
              <a:sym typeface="Arial"/>
            </a:endParaRPr>
          </a:p>
          <a:p>
            <a:pPr marL="114300">
              <a:buClr>
                <a:schemeClr val="dk1"/>
              </a:buClr>
              <a:buSzPts val="1650"/>
            </a:pPr>
            <a:r>
              <a:rPr lang="en-GB" sz="1400" b="1" dirty="0">
                <a:solidFill>
                  <a:srgbClr val="000000"/>
                </a:solidFill>
                <a:latin typeface="Arial"/>
                <a:ea typeface="Arial"/>
                <a:cs typeface="Arial"/>
                <a:sym typeface="Arial"/>
              </a:rPr>
              <a:t>QUERY SEQUENCES:</a:t>
            </a:r>
          </a:p>
          <a:p>
            <a:pPr marL="114300">
              <a:buClr>
                <a:schemeClr val="dk1"/>
              </a:buClr>
              <a:buSzPts val="1650"/>
            </a:pPr>
            <a:r>
              <a:rPr lang="en-GB" sz="1400" dirty="0">
                <a:solidFill>
                  <a:srgbClr val="000000"/>
                </a:solidFill>
                <a:latin typeface="Courier" pitchFamily="2" charset="0"/>
                <a:ea typeface="Arial"/>
                <a:cs typeface="Arial"/>
                <a:sym typeface="Arial"/>
              </a:rPr>
              <a:t>ACCG</a:t>
            </a:r>
          </a:p>
          <a:p>
            <a:pPr marL="114300">
              <a:buClr>
                <a:schemeClr val="dk1"/>
              </a:buClr>
              <a:buSzPts val="1650"/>
            </a:pPr>
            <a:endParaRPr lang="en-GB" sz="1400" dirty="0">
              <a:solidFill>
                <a:srgbClr val="000000"/>
              </a:solidFill>
              <a:latin typeface="Arial"/>
              <a:ea typeface="Arial"/>
              <a:cs typeface="Arial"/>
              <a:sym typeface="Arial"/>
            </a:endParaRPr>
          </a:p>
          <a:p>
            <a:pPr marL="114300">
              <a:buClr>
                <a:schemeClr val="dk1"/>
              </a:buClr>
              <a:buSzPts val="1650"/>
            </a:pPr>
            <a:r>
              <a:rPr lang="en-GB" sz="1400" b="1" dirty="0">
                <a:solidFill>
                  <a:srgbClr val="000000"/>
                </a:solidFill>
                <a:latin typeface="Arial"/>
                <a:ea typeface="Arial"/>
                <a:cs typeface="Arial"/>
                <a:sym typeface="Arial"/>
              </a:rPr>
              <a:t>REFERENCE SEQUENCE: </a:t>
            </a:r>
          </a:p>
          <a:p>
            <a:pPr marL="114300">
              <a:buClr>
                <a:schemeClr val="dk1"/>
              </a:buClr>
              <a:buSzPts val="1650"/>
            </a:pPr>
            <a:r>
              <a:rPr lang="en-GB" sz="1400" dirty="0">
                <a:solidFill>
                  <a:srgbClr val="000000"/>
                </a:solidFill>
                <a:latin typeface="Courier" pitchFamily="2" charset="0"/>
                <a:ea typeface="Arial"/>
                <a:cs typeface="Arial"/>
                <a:sym typeface="Arial"/>
              </a:rPr>
              <a:t>ACTG</a:t>
            </a:r>
          </a:p>
          <a:p>
            <a:pPr marL="114300">
              <a:buClr>
                <a:schemeClr val="dk1"/>
              </a:buClr>
              <a:buSzPts val="1650"/>
            </a:pPr>
            <a:endParaRPr lang="en-GB" sz="1400" dirty="0">
              <a:solidFill>
                <a:srgbClr val="000000"/>
              </a:solidFill>
              <a:latin typeface="Arial"/>
              <a:ea typeface="Arial"/>
              <a:cs typeface="Arial"/>
              <a:sym typeface="Arial"/>
            </a:endParaRPr>
          </a:p>
          <a:p>
            <a:pPr marL="114300">
              <a:buClr>
                <a:schemeClr val="dk1"/>
              </a:buClr>
              <a:buSzPts val="1650"/>
            </a:pPr>
            <a:r>
              <a:rPr lang="en-GB" sz="1400" b="1" dirty="0">
                <a:solidFill>
                  <a:srgbClr val="000000"/>
                </a:solidFill>
                <a:latin typeface="Arial"/>
                <a:ea typeface="Arial"/>
                <a:cs typeface="Arial"/>
                <a:sym typeface="Arial"/>
              </a:rPr>
              <a:t>ALIGNMENT:</a:t>
            </a:r>
          </a:p>
          <a:p>
            <a:pPr marL="114300">
              <a:buClr>
                <a:schemeClr val="dk1"/>
              </a:buClr>
              <a:buSzPts val="1650"/>
            </a:pPr>
            <a:r>
              <a:rPr lang="en-GB" sz="1400" dirty="0">
                <a:solidFill>
                  <a:srgbClr val="000000"/>
                </a:solidFill>
                <a:latin typeface="Courier" pitchFamily="2" charset="0"/>
                <a:ea typeface="Arial"/>
                <a:cs typeface="Arial"/>
                <a:sym typeface="Arial"/>
              </a:rPr>
              <a:t>ACCG</a:t>
            </a:r>
          </a:p>
          <a:p>
            <a:pPr marL="114300">
              <a:buClr>
                <a:schemeClr val="dk1"/>
              </a:buClr>
              <a:buSzPts val="1650"/>
            </a:pPr>
            <a:r>
              <a:rPr lang="en-GB" sz="1400" dirty="0">
                <a:solidFill>
                  <a:srgbClr val="000000"/>
                </a:solidFill>
                <a:latin typeface="Courier" pitchFamily="2" charset="0"/>
                <a:ea typeface="Arial"/>
                <a:cs typeface="Arial"/>
                <a:sym typeface="Arial"/>
              </a:rPr>
              <a:t>|</a:t>
            </a:r>
            <a:r>
              <a:rPr lang="en-GB" sz="1400" b="1" dirty="0">
                <a:latin typeface="Courier" pitchFamily="2" charset="0"/>
                <a:ea typeface="Arial"/>
                <a:cs typeface="Arial"/>
                <a:sym typeface="Arial"/>
              </a:rPr>
              <a:t>|</a:t>
            </a:r>
            <a:r>
              <a:rPr lang="en-GB" sz="1400" b="1" dirty="0">
                <a:solidFill>
                  <a:srgbClr val="FF0000"/>
                </a:solidFill>
                <a:latin typeface="Courier" pitchFamily="2" charset="0"/>
                <a:ea typeface="Arial"/>
                <a:cs typeface="Arial"/>
                <a:sym typeface="Arial"/>
              </a:rPr>
              <a:t>|</a:t>
            </a:r>
            <a:r>
              <a:rPr lang="en-GB" sz="1400" dirty="0">
                <a:solidFill>
                  <a:srgbClr val="000000"/>
                </a:solidFill>
                <a:latin typeface="Courier" pitchFamily="2" charset="0"/>
                <a:ea typeface="Arial"/>
                <a:cs typeface="Arial"/>
                <a:sym typeface="Arial"/>
              </a:rPr>
              <a:t>|</a:t>
            </a:r>
          </a:p>
          <a:p>
            <a:pPr marL="114300">
              <a:buClr>
                <a:schemeClr val="dk1"/>
              </a:buClr>
              <a:buSzPts val="1650"/>
            </a:pPr>
            <a:r>
              <a:rPr lang="en-GB" sz="1400" dirty="0">
                <a:solidFill>
                  <a:srgbClr val="000000"/>
                </a:solidFill>
                <a:latin typeface="Courier" pitchFamily="2" charset="0"/>
                <a:ea typeface="Arial"/>
                <a:cs typeface="Arial"/>
                <a:sym typeface="Arial"/>
              </a:rPr>
              <a:t>ACTG</a:t>
            </a:r>
          </a:p>
          <a:p>
            <a:pPr marL="114300">
              <a:buClr>
                <a:schemeClr val="dk1"/>
              </a:buClr>
              <a:buSzPts val="1650"/>
            </a:pPr>
            <a:endParaRPr lang="en-GB" sz="1400" dirty="0">
              <a:solidFill>
                <a:srgbClr val="000000"/>
              </a:solidFill>
              <a:latin typeface="Arial"/>
              <a:ea typeface="Arial"/>
              <a:cs typeface="Arial"/>
              <a:sym typeface="Arial"/>
            </a:endParaRPr>
          </a:p>
        </p:txBody>
      </p:sp>
      <p:graphicFrame>
        <p:nvGraphicFramePr>
          <p:cNvPr id="4" name="Table 3">
            <a:extLst>
              <a:ext uri="{FF2B5EF4-FFF2-40B4-BE49-F238E27FC236}">
                <a16:creationId xmlns:a16="http://schemas.microsoft.com/office/drawing/2014/main" id="{2CA5A8FB-C6D6-1B4A-BB41-107DC6E20DEF}"/>
              </a:ext>
            </a:extLst>
          </p:cNvPr>
          <p:cNvGraphicFramePr>
            <a:graphicFrameLocks noGrp="1"/>
          </p:cNvGraphicFramePr>
          <p:nvPr>
            <p:extLst>
              <p:ext uri="{D42A27DB-BD31-4B8C-83A1-F6EECF244321}">
                <p14:modId xmlns:p14="http://schemas.microsoft.com/office/powerpoint/2010/main" val="2112682265"/>
              </p:ext>
            </p:extLst>
          </p:nvPr>
        </p:nvGraphicFramePr>
        <p:xfrm>
          <a:off x="6611815" y="1415230"/>
          <a:ext cx="4056185" cy="2326772"/>
        </p:xfrm>
        <a:graphic>
          <a:graphicData uri="http://schemas.openxmlformats.org/drawingml/2006/table">
            <a:tbl>
              <a:tblPr firstRow="1" bandRow="1">
                <a:tableStyleId>{5940675A-B579-460E-94D1-54222C63F5DA}</a:tableStyleId>
              </a:tblPr>
              <a:tblGrid>
                <a:gridCol w="811237">
                  <a:extLst>
                    <a:ext uri="{9D8B030D-6E8A-4147-A177-3AD203B41FA5}">
                      <a16:colId xmlns:a16="http://schemas.microsoft.com/office/drawing/2014/main" val="3875773922"/>
                    </a:ext>
                  </a:extLst>
                </a:gridCol>
                <a:gridCol w="811237">
                  <a:extLst>
                    <a:ext uri="{9D8B030D-6E8A-4147-A177-3AD203B41FA5}">
                      <a16:colId xmlns:a16="http://schemas.microsoft.com/office/drawing/2014/main" val="938333569"/>
                    </a:ext>
                  </a:extLst>
                </a:gridCol>
                <a:gridCol w="811237">
                  <a:extLst>
                    <a:ext uri="{9D8B030D-6E8A-4147-A177-3AD203B41FA5}">
                      <a16:colId xmlns:a16="http://schemas.microsoft.com/office/drawing/2014/main" val="3103418584"/>
                    </a:ext>
                  </a:extLst>
                </a:gridCol>
                <a:gridCol w="811237">
                  <a:extLst>
                    <a:ext uri="{9D8B030D-6E8A-4147-A177-3AD203B41FA5}">
                      <a16:colId xmlns:a16="http://schemas.microsoft.com/office/drawing/2014/main" val="4212411967"/>
                    </a:ext>
                  </a:extLst>
                </a:gridCol>
                <a:gridCol w="811237">
                  <a:extLst>
                    <a:ext uri="{9D8B030D-6E8A-4147-A177-3AD203B41FA5}">
                      <a16:colId xmlns:a16="http://schemas.microsoft.com/office/drawing/2014/main" val="1889557223"/>
                    </a:ext>
                  </a:extLst>
                </a:gridCol>
              </a:tblGrid>
              <a:tr h="581693">
                <a:tc>
                  <a:txBody>
                    <a:bodyPr/>
                    <a:lstStyle/>
                    <a:p>
                      <a:endParaRPr lang="en-US" dirty="0"/>
                    </a:p>
                  </a:txBody>
                  <a:tcPr/>
                </a:tc>
                <a:tc>
                  <a:txBody>
                    <a:bodyPr/>
                    <a:lstStyle/>
                    <a:p>
                      <a:r>
                        <a:rPr lang="en-US" dirty="0"/>
                        <a:t>A</a:t>
                      </a:r>
                    </a:p>
                  </a:txBody>
                  <a:tcPr/>
                </a:tc>
                <a:tc>
                  <a:txBody>
                    <a:bodyPr/>
                    <a:lstStyle/>
                    <a:p>
                      <a:r>
                        <a:rPr lang="en-US" dirty="0"/>
                        <a:t>C</a:t>
                      </a:r>
                    </a:p>
                  </a:txBody>
                  <a:tcPr/>
                </a:tc>
                <a:tc>
                  <a:txBody>
                    <a:bodyPr/>
                    <a:lstStyle/>
                    <a:p>
                      <a:r>
                        <a:rPr lang="en-US" dirty="0"/>
                        <a:t>T</a:t>
                      </a:r>
                    </a:p>
                  </a:txBody>
                  <a:tcPr/>
                </a:tc>
                <a:tc>
                  <a:txBody>
                    <a:bodyPr/>
                    <a:lstStyle/>
                    <a:p>
                      <a:r>
                        <a:rPr lang="en-US" dirty="0"/>
                        <a:t>G</a:t>
                      </a:r>
                    </a:p>
                  </a:txBody>
                  <a:tcPr/>
                </a:tc>
                <a:extLst>
                  <a:ext uri="{0D108BD9-81ED-4DB2-BD59-A6C34878D82A}">
                    <a16:rowId xmlns:a16="http://schemas.microsoft.com/office/drawing/2014/main" val="2271247155"/>
                  </a:ext>
                </a:extLst>
              </a:tr>
              <a:tr h="581693">
                <a:tc>
                  <a:txBody>
                    <a:bodyPr/>
                    <a:lstStyle/>
                    <a:p>
                      <a:r>
                        <a:rPr lang="en-US" dirty="0"/>
                        <a:t>A</a:t>
                      </a:r>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959461747"/>
                  </a:ext>
                </a:extLst>
              </a:tr>
              <a:tr h="581693">
                <a:tc>
                  <a:txBody>
                    <a:bodyPr/>
                    <a:lstStyle/>
                    <a:p>
                      <a:r>
                        <a:rPr lang="en-US" dirty="0"/>
                        <a:t>T</a:t>
                      </a:r>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69778755"/>
                  </a:ext>
                </a:extLst>
              </a:tr>
              <a:tr h="581693">
                <a:tc>
                  <a:txBody>
                    <a:bodyPr/>
                    <a:lstStyle/>
                    <a:p>
                      <a:r>
                        <a:rPr lang="en-US" dirty="0"/>
                        <a:t>G</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65151345"/>
                  </a:ext>
                </a:extLst>
              </a:tr>
            </a:tbl>
          </a:graphicData>
        </a:graphic>
      </p:graphicFrame>
      <p:cxnSp>
        <p:nvCxnSpPr>
          <p:cNvPr id="6" name="Straight Arrow Connector 5">
            <a:extLst>
              <a:ext uri="{FF2B5EF4-FFF2-40B4-BE49-F238E27FC236}">
                <a16:creationId xmlns:a16="http://schemas.microsoft.com/office/drawing/2014/main" id="{D8F1F287-3127-464C-92EC-752D36DB48AF}"/>
              </a:ext>
            </a:extLst>
          </p:cNvPr>
          <p:cNvCxnSpPr>
            <a:cxnSpLocks/>
          </p:cNvCxnSpPr>
          <p:nvPr/>
        </p:nvCxnSpPr>
        <p:spPr>
          <a:xfrm>
            <a:off x="7061982" y="1772525"/>
            <a:ext cx="717452" cy="506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4531F4B-4F87-864E-8505-6BF98DCA6EC6}"/>
              </a:ext>
            </a:extLst>
          </p:cNvPr>
          <p:cNvCxnSpPr>
            <a:cxnSpLocks/>
          </p:cNvCxnSpPr>
          <p:nvPr/>
        </p:nvCxnSpPr>
        <p:spPr>
          <a:xfrm>
            <a:off x="7870875" y="2272485"/>
            <a:ext cx="794823" cy="64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9AF5D3E-374C-014A-BFC0-A272FF9F7635}"/>
              </a:ext>
            </a:extLst>
          </p:cNvPr>
          <p:cNvCxnSpPr>
            <a:cxnSpLocks/>
          </p:cNvCxnSpPr>
          <p:nvPr/>
        </p:nvCxnSpPr>
        <p:spPr>
          <a:xfrm>
            <a:off x="8846234" y="2328756"/>
            <a:ext cx="717452" cy="506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411545B-4F99-0D47-B4C3-D390BA4C6250}"/>
              </a:ext>
            </a:extLst>
          </p:cNvPr>
          <p:cNvCxnSpPr>
            <a:cxnSpLocks/>
          </p:cNvCxnSpPr>
          <p:nvPr/>
        </p:nvCxnSpPr>
        <p:spPr>
          <a:xfrm>
            <a:off x="9563686" y="2933743"/>
            <a:ext cx="717452" cy="506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14" name="Table 13">
            <a:extLst>
              <a:ext uri="{FF2B5EF4-FFF2-40B4-BE49-F238E27FC236}">
                <a16:creationId xmlns:a16="http://schemas.microsoft.com/office/drawing/2014/main" id="{0AAAB068-D408-E548-A7E0-A029FDCB095D}"/>
              </a:ext>
            </a:extLst>
          </p:cNvPr>
          <p:cNvGraphicFramePr>
            <a:graphicFrameLocks noGrp="1"/>
          </p:cNvGraphicFramePr>
          <p:nvPr>
            <p:extLst>
              <p:ext uri="{D42A27DB-BD31-4B8C-83A1-F6EECF244321}">
                <p14:modId xmlns:p14="http://schemas.microsoft.com/office/powerpoint/2010/main" val="3378787721"/>
              </p:ext>
            </p:extLst>
          </p:nvPr>
        </p:nvGraphicFramePr>
        <p:xfrm>
          <a:off x="6611815" y="3882683"/>
          <a:ext cx="4056185" cy="2908465"/>
        </p:xfrm>
        <a:graphic>
          <a:graphicData uri="http://schemas.openxmlformats.org/drawingml/2006/table">
            <a:tbl>
              <a:tblPr firstRow="1" bandRow="1">
                <a:tableStyleId>{5940675A-B579-460E-94D1-54222C63F5DA}</a:tableStyleId>
              </a:tblPr>
              <a:tblGrid>
                <a:gridCol w="811237">
                  <a:extLst>
                    <a:ext uri="{9D8B030D-6E8A-4147-A177-3AD203B41FA5}">
                      <a16:colId xmlns:a16="http://schemas.microsoft.com/office/drawing/2014/main" val="3875773922"/>
                    </a:ext>
                  </a:extLst>
                </a:gridCol>
                <a:gridCol w="811237">
                  <a:extLst>
                    <a:ext uri="{9D8B030D-6E8A-4147-A177-3AD203B41FA5}">
                      <a16:colId xmlns:a16="http://schemas.microsoft.com/office/drawing/2014/main" val="938333569"/>
                    </a:ext>
                  </a:extLst>
                </a:gridCol>
                <a:gridCol w="811237">
                  <a:extLst>
                    <a:ext uri="{9D8B030D-6E8A-4147-A177-3AD203B41FA5}">
                      <a16:colId xmlns:a16="http://schemas.microsoft.com/office/drawing/2014/main" val="3103418584"/>
                    </a:ext>
                  </a:extLst>
                </a:gridCol>
                <a:gridCol w="811237">
                  <a:extLst>
                    <a:ext uri="{9D8B030D-6E8A-4147-A177-3AD203B41FA5}">
                      <a16:colId xmlns:a16="http://schemas.microsoft.com/office/drawing/2014/main" val="4212411967"/>
                    </a:ext>
                  </a:extLst>
                </a:gridCol>
                <a:gridCol w="811237">
                  <a:extLst>
                    <a:ext uri="{9D8B030D-6E8A-4147-A177-3AD203B41FA5}">
                      <a16:colId xmlns:a16="http://schemas.microsoft.com/office/drawing/2014/main" val="1889557223"/>
                    </a:ext>
                  </a:extLst>
                </a:gridCol>
              </a:tblGrid>
              <a:tr h="581693">
                <a:tc>
                  <a:txBody>
                    <a:bodyPr/>
                    <a:lstStyle/>
                    <a:p>
                      <a:endParaRPr lang="en-US" dirty="0"/>
                    </a:p>
                  </a:txBody>
                  <a:tcPr/>
                </a:tc>
                <a:tc>
                  <a:txBody>
                    <a:bodyPr/>
                    <a:lstStyle/>
                    <a:p>
                      <a:r>
                        <a:rPr lang="en-US" dirty="0"/>
                        <a:t>A</a:t>
                      </a:r>
                    </a:p>
                  </a:txBody>
                  <a:tcPr/>
                </a:tc>
                <a:tc>
                  <a:txBody>
                    <a:bodyPr/>
                    <a:lstStyle/>
                    <a:p>
                      <a:r>
                        <a:rPr lang="en-US" dirty="0"/>
                        <a:t>C</a:t>
                      </a:r>
                    </a:p>
                  </a:txBody>
                  <a:tcPr/>
                </a:tc>
                <a:tc>
                  <a:txBody>
                    <a:bodyPr/>
                    <a:lstStyle/>
                    <a:p>
                      <a:r>
                        <a:rPr lang="en-US" dirty="0"/>
                        <a:t>T</a:t>
                      </a:r>
                    </a:p>
                  </a:txBody>
                  <a:tcPr/>
                </a:tc>
                <a:tc>
                  <a:txBody>
                    <a:bodyPr/>
                    <a:lstStyle/>
                    <a:p>
                      <a:r>
                        <a:rPr lang="en-US" dirty="0"/>
                        <a:t>G</a:t>
                      </a:r>
                    </a:p>
                  </a:txBody>
                  <a:tcPr/>
                </a:tc>
                <a:extLst>
                  <a:ext uri="{0D108BD9-81ED-4DB2-BD59-A6C34878D82A}">
                    <a16:rowId xmlns:a16="http://schemas.microsoft.com/office/drawing/2014/main" val="2271247155"/>
                  </a:ext>
                </a:extLst>
              </a:tr>
              <a:tr h="581693">
                <a:tc>
                  <a:txBody>
                    <a:bodyPr/>
                    <a:lstStyle/>
                    <a:p>
                      <a:r>
                        <a:rPr lang="en-US" dirty="0"/>
                        <a:t>A</a:t>
                      </a:r>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959461747"/>
                  </a:ext>
                </a:extLst>
              </a:tr>
              <a:tr h="581693">
                <a:tc>
                  <a:txBody>
                    <a:bodyPr/>
                    <a:lstStyle/>
                    <a:p>
                      <a:r>
                        <a:rPr lang="en-US" dirty="0"/>
                        <a:t>C</a:t>
                      </a:r>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69778755"/>
                  </a:ext>
                </a:extLst>
              </a:tr>
              <a:tr h="581693">
                <a:tc>
                  <a:txBody>
                    <a:bodyPr/>
                    <a:lstStyle/>
                    <a:p>
                      <a:r>
                        <a:rPr lang="en-US" dirty="0"/>
                        <a:t>C</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65151345"/>
                  </a:ext>
                </a:extLst>
              </a:tr>
              <a:tr h="581693">
                <a:tc>
                  <a:txBody>
                    <a:bodyPr/>
                    <a:lstStyle/>
                    <a:p>
                      <a:r>
                        <a:rPr lang="en-US" dirty="0"/>
                        <a:t>G</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4119822"/>
                  </a:ext>
                </a:extLst>
              </a:tr>
            </a:tbl>
          </a:graphicData>
        </a:graphic>
      </p:graphicFrame>
      <p:cxnSp>
        <p:nvCxnSpPr>
          <p:cNvPr id="15" name="Straight Arrow Connector 14">
            <a:extLst>
              <a:ext uri="{FF2B5EF4-FFF2-40B4-BE49-F238E27FC236}">
                <a16:creationId xmlns:a16="http://schemas.microsoft.com/office/drawing/2014/main" id="{196FC301-4B02-B448-AD9C-4BBBAC1F3EDD}"/>
              </a:ext>
            </a:extLst>
          </p:cNvPr>
          <p:cNvCxnSpPr>
            <a:cxnSpLocks/>
          </p:cNvCxnSpPr>
          <p:nvPr/>
        </p:nvCxnSpPr>
        <p:spPr>
          <a:xfrm>
            <a:off x="7061982" y="4239978"/>
            <a:ext cx="717452" cy="506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B244AF0-E396-C040-88AF-39A6D9298197}"/>
              </a:ext>
            </a:extLst>
          </p:cNvPr>
          <p:cNvCxnSpPr>
            <a:cxnSpLocks/>
          </p:cNvCxnSpPr>
          <p:nvPr/>
        </p:nvCxnSpPr>
        <p:spPr>
          <a:xfrm>
            <a:off x="8846234" y="5401120"/>
            <a:ext cx="717452" cy="506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B29DEE1-EA28-084F-95B6-41B4D4AB220C}"/>
              </a:ext>
            </a:extLst>
          </p:cNvPr>
          <p:cNvCxnSpPr>
            <a:cxnSpLocks/>
          </p:cNvCxnSpPr>
          <p:nvPr/>
        </p:nvCxnSpPr>
        <p:spPr>
          <a:xfrm>
            <a:off x="9605890" y="5963903"/>
            <a:ext cx="717452" cy="506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3770B46-A585-EE49-97D3-C523ECBECE88}"/>
              </a:ext>
            </a:extLst>
          </p:cNvPr>
          <p:cNvCxnSpPr>
            <a:cxnSpLocks/>
          </p:cNvCxnSpPr>
          <p:nvPr/>
        </p:nvCxnSpPr>
        <p:spPr>
          <a:xfrm>
            <a:off x="7959969" y="4814410"/>
            <a:ext cx="717452" cy="506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711536C-D06D-3146-A51F-5E7BEF0DBFCD}"/>
              </a:ext>
            </a:extLst>
          </p:cNvPr>
          <p:cNvSpPr txBox="1"/>
          <p:nvPr/>
        </p:nvSpPr>
        <p:spPr>
          <a:xfrm>
            <a:off x="6076709" y="1331088"/>
            <a:ext cx="4884516" cy="552691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713195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0" name="Google Shape;320;p2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Local alignment: Smith-Waterman algorithm (1981)</a:t>
            </a:r>
            <a:endParaRPr sz="2400" b="1">
              <a:solidFill>
                <a:srgbClr val="000000"/>
              </a:solidFill>
              <a:latin typeface="Arial"/>
              <a:ea typeface="Arial"/>
              <a:cs typeface="Arial"/>
              <a:sym typeface="Arial"/>
            </a:endParaRPr>
          </a:p>
        </p:txBody>
      </p:sp>
      <p:sp>
        <p:nvSpPr>
          <p:cNvPr id="322" name="Google Shape;322;p28"/>
          <p:cNvSpPr txBox="1"/>
          <p:nvPr/>
        </p:nvSpPr>
        <p:spPr>
          <a:xfrm>
            <a:off x="1847528" y="1007195"/>
            <a:ext cx="8421887" cy="5112251"/>
          </a:xfrm>
          <a:prstGeom prst="rect">
            <a:avLst/>
          </a:prstGeom>
          <a:noFill/>
          <a:ln>
            <a:noFill/>
          </a:ln>
        </p:spPr>
        <p:txBody>
          <a:bodyPr spcFirstLastPara="1" wrap="square" lIns="91425" tIns="45700" rIns="91425" bIns="45700" anchor="t" anchorCtr="0">
            <a:noAutofit/>
          </a:bodyPr>
          <a:lstStyle/>
          <a:p>
            <a:pPr marL="114300">
              <a:buClr>
                <a:schemeClr val="dk1"/>
              </a:buClr>
              <a:buSzPts val="1650"/>
            </a:pPr>
            <a:r>
              <a:rPr lang="en-GB" sz="1650" dirty="0">
                <a:solidFill>
                  <a:srgbClr val="000000"/>
                </a:solidFill>
                <a:latin typeface="Arial"/>
                <a:ea typeface="Arial"/>
                <a:cs typeface="Arial"/>
                <a:sym typeface="Arial"/>
              </a:rPr>
              <a:t>We get a feel for this by aligning things by eye, then doing it using S-W:</a:t>
            </a:r>
          </a:p>
          <a:p>
            <a:pPr marL="114300">
              <a:buClr>
                <a:schemeClr val="dk1"/>
              </a:buClr>
              <a:buSzPts val="1650"/>
            </a:pPr>
            <a:endParaRPr lang="en-GB" sz="1650" dirty="0">
              <a:solidFill>
                <a:srgbClr val="000000"/>
              </a:solidFill>
              <a:latin typeface="Arial"/>
              <a:ea typeface="Arial"/>
              <a:cs typeface="Arial"/>
              <a:sym typeface="Arial"/>
            </a:endParaRPr>
          </a:p>
          <a:p>
            <a:pPr marL="114300">
              <a:buClr>
                <a:schemeClr val="dk1"/>
              </a:buClr>
              <a:buSzPts val="1650"/>
            </a:pPr>
            <a:r>
              <a:rPr lang="en-GB" sz="1400" b="1" dirty="0">
                <a:solidFill>
                  <a:srgbClr val="000000"/>
                </a:solidFill>
                <a:latin typeface="Arial"/>
                <a:ea typeface="Arial"/>
                <a:cs typeface="Arial"/>
                <a:sym typeface="Arial"/>
              </a:rPr>
              <a:t>QUERY SEQUENCES:</a:t>
            </a:r>
          </a:p>
          <a:p>
            <a:pPr marL="114300">
              <a:buClr>
                <a:schemeClr val="dk1"/>
              </a:buClr>
              <a:buSzPts val="1650"/>
            </a:pPr>
            <a:r>
              <a:rPr lang="en-GB" sz="1400" b="1" dirty="0">
                <a:solidFill>
                  <a:srgbClr val="FF0000"/>
                </a:solidFill>
                <a:latin typeface="Courier" pitchFamily="2" charset="0"/>
                <a:ea typeface="Arial"/>
                <a:cs typeface="Arial"/>
                <a:sym typeface="Arial"/>
              </a:rPr>
              <a:t>ACG</a:t>
            </a:r>
          </a:p>
          <a:p>
            <a:pPr marL="114300">
              <a:buClr>
                <a:schemeClr val="dk1"/>
              </a:buClr>
              <a:buSzPts val="1650"/>
            </a:pPr>
            <a:endParaRPr lang="en-GB" sz="1400" b="1" dirty="0">
              <a:solidFill>
                <a:srgbClr val="000000"/>
              </a:solidFill>
              <a:latin typeface="Arial"/>
              <a:ea typeface="Arial"/>
              <a:cs typeface="Arial"/>
              <a:sym typeface="Arial"/>
            </a:endParaRPr>
          </a:p>
          <a:p>
            <a:pPr marL="114300">
              <a:buClr>
                <a:schemeClr val="dk1"/>
              </a:buClr>
              <a:buSzPts val="1650"/>
            </a:pPr>
            <a:r>
              <a:rPr lang="en-GB" sz="1400" b="1" dirty="0">
                <a:solidFill>
                  <a:srgbClr val="000000"/>
                </a:solidFill>
                <a:latin typeface="Arial"/>
                <a:ea typeface="Arial"/>
                <a:cs typeface="Arial"/>
                <a:sym typeface="Arial"/>
              </a:rPr>
              <a:t>REFERENCE SEQUENCE: </a:t>
            </a:r>
          </a:p>
          <a:p>
            <a:pPr marL="114300">
              <a:buClr>
                <a:schemeClr val="dk1"/>
              </a:buClr>
              <a:buSzPts val="1650"/>
            </a:pPr>
            <a:r>
              <a:rPr lang="en-GB" sz="1400" b="1" dirty="0">
                <a:solidFill>
                  <a:srgbClr val="FF0000"/>
                </a:solidFill>
                <a:latin typeface="Courier" pitchFamily="2" charset="0"/>
                <a:ea typeface="Arial"/>
                <a:cs typeface="Arial"/>
                <a:sym typeface="Arial"/>
              </a:rPr>
              <a:t>ACTG</a:t>
            </a:r>
          </a:p>
          <a:p>
            <a:pPr marL="114300">
              <a:buClr>
                <a:schemeClr val="dk1"/>
              </a:buClr>
              <a:buSzPts val="1650"/>
            </a:pPr>
            <a:endParaRPr lang="en-GB" sz="1400" dirty="0">
              <a:solidFill>
                <a:srgbClr val="000000"/>
              </a:solidFill>
              <a:latin typeface="Arial"/>
              <a:ea typeface="Arial"/>
              <a:cs typeface="Arial"/>
              <a:sym typeface="Arial"/>
            </a:endParaRPr>
          </a:p>
          <a:p>
            <a:pPr marL="114300">
              <a:buClr>
                <a:schemeClr val="dk1"/>
              </a:buClr>
              <a:buSzPts val="1650"/>
            </a:pPr>
            <a:r>
              <a:rPr lang="en-GB" sz="1400" b="1" dirty="0">
                <a:solidFill>
                  <a:srgbClr val="000000"/>
                </a:solidFill>
                <a:latin typeface="Arial"/>
                <a:ea typeface="Arial"/>
                <a:cs typeface="Arial"/>
                <a:sym typeface="Arial"/>
              </a:rPr>
              <a:t>ALIGNMENT:</a:t>
            </a:r>
          </a:p>
          <a:p>
            <a:pPr marL="114300">
              <a:buClr>
                <a:schemeClr val="dk1"/>
              </a:buClr>
              <a:buSzPts val="1650"/>
            </a:pPr>
            <a:r>
              <a:rPr lang="en-GB" sz="1400" dirty="0">
                <a:solidFill>
                  <a:srgbClr val="000000"/>
                </a:solidFill>
                <a:latin typeface="Courier" pitchFamily="2" charset="0"/>
                <a:ea typeface="Arial"/>
                <a:cs typeface="Arial"/>
                <a:sym typeface="Arial"/>
              </a:rPr>
              <a:t>AC-G</a:t>
            </a:r>
          </a:p>
          <a:p>
            <a:pPr marL="114300">
              <a:buClr>
                <a:schemeClr val="dk1"/>
              </a:buClr>
              <a:buSzPts val="1650"/>
            </a:pPr>
            <a:r>
              <a:rPr lang="en-GB" sz="1400" dirty="0">
                <a:solidFill>
                  <a:srgbClr val="000000"/>
                </a:solidFill>
                <a:latin typeface="Courier" pitchFamily="2" charset="0"/>
                <a:ea typeface="Arial"/>
                <a:cs typeface="Arial"/>
                <a:sym typeface="Arial"/>
              </a:rPr>
              <a:t>|</a:t>
            </a:r>
            <a:r>
              <a:rPr lang="en-GB" sz="1400" b="1" dirty="0">
                <a:solidFill>
                  <a:srgbClr val="000000"/>
                </a:solidFill>
                <a:latin typeface="Courier" pitchFamily="2" charset="0"/>
                <a:ea typeface="Arial"/>
                <a:cs typeface="Arial"/>
                <a:sym typeface="Arial"/>
              </a:rPr>
              <a:t>|</a:t>
            </a:r>
            <a:r>
              <a:rPr lang="en-GB" sz="1400" dirty="0">
                <a:solidFill>
                  <a:srgbClr val="000000"/>
                </a:solidFill>
                <a:latin typeface="Courier" pitchFamily="2" charset="0"/>
                <a:ea typeface="Arial"/>
                <a:cs typeface="Arial"/>
                <a:sym typeface="Arial"/>
              </a:rPr>
              <a:t> |</a:t>
            </a:r>
          </a:p>
          <a:p>
            <a:pPr marL="114300">
              <a:buClr>
                <a:schemeClr val="dk1"/>
              </a:buClr>
              <a:buSzPts val="1650"/>
            </a:pPr>
            <a:r>
              <a:rPr lang="en-GB" sz="1400" dirty="0">
                <a:solidFill>
                  <a:srgbClr val="000000"/>
                </a:solidFill>
                <a:latin typeface="Courier" pitchFamily="2" charset="0"/>
                <a:ea typeface="Arial"/>
                <a:cs typeface="Arial"/>
                <a:sym typeface="Arial"/>
              </a:rPr>
              <a:t>ACTG</a:t>
            </a:r>
            <a:endParaRPr lang="en-GB" sz="1400" dirty="0">
              <a:solidFill>
                <a:srgbClr val="000000"/>
              </a:solidFill>
              <a:latin typeface="Arial"/>
              <a:ea typeface="Arial"/>
              <a:cs typeface="Arial"/>
              <a:sym typeface="Arial"/>
            </a:endParaRPr>
          </a:p>
          <a:p>
            <a:pPr marL="114300">
              <a:buClr>
                <a:schemeClr val="dk1"/>
              </a:buClr>
              <a:buSzPts val="1650"/>
            </a:pPr>
            <a:endParaRPr lang="en-GB" sz="1400" dirty="0">
              <a:solidFill>
                <a:srgbClr val="000000"/>
              </a:solidFill>
              <a:latin typeface="Arial"/>
              <a:ea typeface="Arial"/>
              <a:cs typeface="Arial"/>
              <a:sym typeface="Arial"/>
            </a:endParaRPr>
          </a:p>
          <a:p>
            <a:pPr marL="114300">
              <a:buClr>
                <a:schemeClr val="dk1"/>
              </a:buClr>
              <a:buSzPts val="1650"/>
            </a:pPr>
            <a:r>
              <a:rPr lang="en-GB" sz="1400" b="1" dirty="0">
                <a:solidFill>
                  <a:srgbClr val="000000"/>
                </a:solidFill>
                <a:latin typeface="Arial"/>
                <a:ea typeface="Arial"/>
                <a:cs typeface="Arial"/>
                <a:sym typeface="Arial"/>
              </a:rPr>
              <a:t>QUERY SEQUENCES:</a:t>
            </a:r>
          </a:p>
          <a:p>
            <a:pPr marL="114300">
              <a:buClr>
                <a:schemeClr val="dk1"/>
              </a:buClr>
              <a:buSzPts val="1650"/>
            </a:pPr>
            <a:r>
              <a:rPr lang="en-GB" sz="1400" dirty="0">
                <a:solidFill>
                  <a:srgbClr val="000000"/>
                </a:solidFill>
                <a:latin typeface="Courier" pitchFamily="2" charset="0"/>
                <a:ea typeface="Arial"/>
                <a:cs typeface="Arial"/>
                <a:sym typeface="Arial"/>
              </a:rPr>
              <a:t>ACCG</a:t>
            </a:r>
          </a:p>
          <a:p>
            <a:pPr marL="114300">
              <a:buClr>
                <a:schemeClr val="dk1"/>
              </a:buClr>
              <a:buSzPts val="1650"/>
            </a:pPr>
            <a:endParaRPr lang="en-GB" sz="1400" dirty="0">
              <a:solidFill>
                <a:srgbClr val="000000"/>
              </a:solidFill>
              <a:latin typeface="Arial"/>
              <a:ea typeface="Arial"/>
              <a:cs typeface="Arial"/>
              <a:sym typeface="Arial"/>
            </a:endParaRPr>
          </a:p>
          <a:p>
            <a:pPr marL="114300">
              <a:buClr>
                <a:schemeClr val="dk1"/>
              </a:buClr>
              <a:buSzPts val="1650"/>
            </a:pPr>
            <a:r>
              <a:rPr lang="en-GB" sz="1400" b="1" dirty="0">
                <a:solidFill>
                  <a:srgbClr val="000000"/>
                </a:solidFill>
                <a:latin typeface="Arial"/>
                <a:ea typeface="Arial"/>
                <a:cs typeface="Arial"/>
                <a:sym typeface="Arial"/>
              </a:rPr>
              <a:t>REFERENCE SEQUENCE: </a:t>
            </a:r>
          </a:p>
          <a:p>
            <a:pPr marL="114300">
              <a:buClr>
                <a:schemeClr val="dk1"/>
              </a:buClr>
              <a:buSzPts val="1650"/>
            </a:pPr>
            <a:r>
              <a:rPr lang="en-GB" sz="1400" dirty="0">
                <a:solidFill>
                  <a:srgbClr val="000000"/>
                </a:solidFill>
                <a:latin typeface="Courier" pitchFamily="2" charset="0"/>
                <a:ea typeface="Arial"/>
                <a:cs typeface="Arial"/>
                <a:sym typeface="Arial"/>
              </a:rPr>
              <a:t>ACTG</a:t>
            </a:r>
          </a:p>
          <a:p>
            <a:pPr marL="114300">
              <a:buClr>
                <a:schemeClr val="dk1"/>
              </a:buClr>
              <a:buSzPts val="1650"/>
            </a:pPr>
            <a:endParaRPr lang="en-GB" sz="1400" dirty="0">
              <a:solidFill>
                <a:srgbClr val="000000"/>
              </a:solidFill>
              <a:latin typeface="Arial"/>
              <a:ea typeface="Arial"/>
              <a:cs typeface="Arial"/>
              <a:sym typeface="Arial"/>
            </a:endParaRPr>
          </a:p>
          <a:p>
            <a:pPr marL="114300">
              <a:buClr>
                <a:schemeClr val="dk1"/>
              </a:buClr>
              <a:buSzPts val="1650"/>
            </a:pPr>
            <a:r>
              <a:rPr lang="en-GB" sz="1400" b="1" dirty="0">
                <a:solidFill>
                  <a:srgbClr val="000000"/>
                </a:solidFill>
                <a:latin typeface="Arial"/>
                <a:ea typeface="Arial"/>
                <a:cs typeface="Arial"/>
                <a:sym typeface="Arial"/>
              </a:rPr>
              <a:t>ALIGNMENT:</a:t>
            </a:r>
          </a:p>
          <a:p>
            <a:pPr marL="114300">
              <a:buClr>
                <a:schemeClr val="dk1"/>
              </a:buClr>
              <a:buSzPts val="1650"/>
            </a:pPr>
            <a:r>
              <a:rPr lang="en-GB" sz="1400" dirty="0">
                <a:solidFill>
                  <a:srgbClr val="000000"/>
                </a:solidFill>
                <a:latin typeface="Courier" pitchFamily="2" charset="0"/>
                <a:ea typeface="Arial"/>
                <a:cs typeface="Arial"/>
                <a:sym typeface="Arial"/>
              </a:rPr>
              <a:t>ACCG</a:t>
            </a:r>
          </a:p>
          <a:p>
            <a:pPr marL="114300">
              <a:buClr>
                <a:schemeClr val="dk1"/>
              </a:buClr>
              <a:buSzPts val="1650"/>
            </a:pPr>
            <a:r>
              <a:rPr lang="en-GB" sz="1400" dirty="0">
                <a:solidFill>
                  <a:srgbClr val="000000"/>
                </a:solidFill>
                <a:latin typeface="Courier" pitchFamily="2" charset="0"/>
                <a:ea typeface="Arial"/>
                <a:cs typeface="Arial"/>
                <a:sym typeface="Arial"/>
              </a:rPr>
              <a:t>|</a:t>
            </a:r>
            <a:r>
              <a:rPr lang="en-GB" sz="1400" b="1" dirty="0">
                <a:latin typeface="Courier" pitchFamily="2" charset="0"/>
                <a:ea typeface="Arial"/>
                <a:cs typeface="Arial"/>
                <a:sym typeface="Arial"/>
              </a:rPr>
              <a:t>|</a:t>
            </a:r>
            <a:r>
              <a:rPr lang="en-GB" sz="1400" b="1" dirty="0">
                <a:solidFill>
                  <a:srgbClr val="FF0000"/>
                </a:solidFill>
                <a:latin typeface="Courier" pitchFamily="2" charset="0"/>
                <a:ea typeface="Arial"/>
                <a:cs typeface="Arial"/>
                <a:sym typeface="Arial"/>
              </a:rPr>
              <a:t>|</a:t>
            </a:r>
            <a:r>
              <a:rPr lang="en-GB" sz="1400" dirty="0">
                <a:solidFill>
                  <a:srgbClr val="000000"/>
                </a:solidFill>
                <a:latin typeface="Courier" pitchFamily="2" charset="0"/>
                <a:ea typeface="Arial"/>
                <a:cs typeface="Arial"/>
                <a:sym typeface="Arial"/>
              </a:rPr>
              <a:t>|</a:t>
            </a:r>
          </a:p>
          <a:p>
            <a:pPr marL="114300">
              <a:buClr>
                <a:schemeClr val="dk1"/>
              </a:buClr>
              <a:buSzPts val="1650"/>
            </a:pPr>
            <a:r>
              <a:rPr lang="en-GB" sz="1400" dirty="0">
                <a:solidFill>
                  <a:srgbClr val="000000"/>
                </a:solidFill>
                <a:latin typeface="Courier" pitchFamily="2" charset="0"/>
                <a:ea typeface="Arial"/>
                <a:cs typeface="Arial"/>
                <a:sym typeface="Arial"/>
              </a:rPr>
              <a:t>ACTG</a:t>
            </a:r>
          </a:p>
          <a:p>
            <a:pPr marL="114300">
              <a:buClr>
                <a:schemeClr val="dk1"/>
              </a:buClr>
              <a:buSzPts val="1650"/>
            </a:pPr>
            <a:endParaRPr lang="en-GB" sz="1400" dirty="0">
              <a:solidFill>
                <a:srgbClr val="000000"/>
              </a:solidFill>
              <a:latin typeface="Arial"/>
              <a:ea typeface="Arial"/>
              <a:cs typeface="Arial"/>
              <a:sym typeface="Arial"/>
            </a:endParaRPr>
          </a:p>
        </p:txBody>
      </p:sp>
      <p:graphicFrame>
        <p:nvGraphicFramePr>
          <p:cNvPr id="4" name="Table 3">
            <a:extLst>
              <a:ext uri="{FF2B5EF4-FFF2-40B4-BE49-F238E27FC236}">
                <a16:creationId xmlns:a16="http://schemas.microsoft.com/office/drawing/2014/main" id="{2CA5A8FB-C6D6-1B4A-BB41-107DC6E20DEF}"/>
              </a:ext>
            </a:extLst>
          </p:cNvPr>
          <p:cNvGraphicFramePr>
            <a:graphicFrameLocks noGrp="1"/>
          </p:cNvGraphicFramePr>
          <p:nvPr>
            <p:extLst>
              <p:ext uri="{D42A27DB-BD31-4B8C-83A1-F6EECF244321}">
                <p14:modId xmlns:p14="http://schemas.microsoft.com/office/powerpoint/2010/main" val="1577701385"/>
              </p:ext>
            </p:extLst>
          </p:nvPr>
        </p:nvGraphicFramePr>
        <p:xfrm>
          <a:off x="6611815" y="1415230"/>
          <a:ext cx="4056185" cy="2326772"/>
        </p:xfrm>
        <a:graphic>
          <a:graphicData uri="http://schemas.openxmlformats.org/drawingml/2006/table">
            <a:tbl>
              <a:tblPr firstRow="1" bandRow="1">
                <a:tableStyleId>{5940675A-B579-460E-94D1-54222C63F5DA}</a:tableStyleId>
              </a:tblPr>
              <a:tblGrid>
                <a:gridCol w="811237">
                  <a:extLst>
                    <a:ext uri="{9D8B030D-6E8A-4147-A177-3AD203B41FA5}">
                      <a16:colId xmlns:a16="http://schemas.microsoft.com/office/drawing/2014/main" val="3875773922"/>
                    </a:ext>
                  </a:extLst>
                </a:gridCol>
                <a:gridCol w="811237">
                  <a:extLst>
                    <a:ext uri="{9D8B030D-6E8A-4147-A177-3AD203B41FA5}">
                      <a16:colId xmlns:a16="http://schemas.microsoft.com/office/drawing/2014/main" val="938333569"/>
                    </a:ext>
                  </a:extLst>
                </a:gridCol>
                <a:gridCol w="811237">
                  <a:extLst>
                    <a:ext uri="{9D8B030D-6E8A-4147-A177-3AD203B41FA5}">
                      <a16:colId xmlns:a16="http://schemas.microsoft.com/office/drawing/2014/main" val="3103418584"/>
                    </a:ext>
                  </a:extLst>
                </a:gridCol>
                <a:gridCol w="811237">
                  <a:extLst>
                    <a:ext uri="{9D8B030D-6E8A-4147-A177-3AD203B41FA5}">
                      <a16:colId xmlns:a16="http://schemas.microsoft.com/office/drawing/2014/main" val="4212411967"/>
                    </a:ext>
                  </a:extLst>
                </a:gridCol>
                <a:gridCol w="811237">
                  <a:extLst>
                    <a:ext uri="{9D8B030D-6E8A-4147-A177-3AD203B41FA5}">
                      <a16:colId xmlns:a16="http://schemas.microsoft.com/office/drawing/2014/main" val="1889557223"/>
                    </a:ext>
                  </a:extLst>
                </a:gridCol>
              </a:tblGrid>
              <a:tr h="581693">
                <a:tc>
                  <a:txBody>
                    <a:bodyPr/>
                    <a:lstStyle/>
                    <a:p>
                      <a:endParaRPr lang="en-US" dirty="0"/>
                    </a:p>
                  </a:txBody>
                  <a:tcPr/>
                </a:tc>
                <a:tc>
                  <a:txBody>
                    <a:bodyPr/>
                    <a:lstStyle/>
                    <a:p>
                      <a:r>
                        <a:rPr lang="en-US" dirty="0"/>
                        <a:t>A</a:t>
                      </a:r>
                    </a:p>
                  </a:txBody>
                  <a:tcPr/>
                </a:tc>
                <a:tc>
                  <a:txBody>
                    <a:bodyPr/>
                    <a:lstStyle/>
                    <a:p>
                      <a:r>
                        <a:rPr lang="en-US" dirty="0"/>
                        <a:t>C</a:t>
                      </a:r>
                    </a:p>
                  </a:txBody>
                  <a:tcPr/>
                </a:tc>
                <a:tc>
                  <a:txBody>
                    <a:bodyPr/>
                    <a:lstStyle/>
                    <a:p>
                      <a:r>
                        <a:rPr lang="en-US" dirty="0"/>
                        <a:t>T</a:t>
                      </a:r>
                    </a:p>
                  </a:txBody>
                  <a:tcPr/>
                </a:tc>
                <a:tc>
                  <a:txBody>
                    <a:bodyPr/>
                    <a:lstStyle/>
                    <a:p>
                      <a:r>
                        <a:rPr lang="en-US" dirty="0"/>
                        <a:t>G</a:t>
                      </a:r>
                    </a:p>
                  </a:txBody>
                  <a:tcPr/>
                </a:tc>
                <a:extLst>
                  <a:ext uri="{0D108BD9-81ED-4DB2-BD59-A6C34878D82A}">
                    <a16:rowId xmlns:a16="http://schemas.microsoft.com/office/drawing/2014/main" val="2271247155"/>
                  </a:ext>
                </a:extLst>
              </a:tr>
              <a:tr h="581693">
                <a:tc>
                  <a:txBody>
                    <a:bodyPr/>
                    <a:lstStyle/>
                    <a:p>
                      <a:r>
                        <a:rPr lang="en-US" dirty="0"/>
                        <a:t>A</a:t>
                      </a:r>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959461747"/>
                  </a:ext>
                </a:extLst>
              </a:tr>
              <a:tr h="581693">
                <a:tc>
                  <a:txBody>
                    <a:bodyPr/>
                    <a:lstStyle/>
                    <a:p>
                      <a:r>
                        <a:rPr lang="en-US" dirty="0"/>
                        <a:t>C</a:t>
                      </a:r>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69778755"/>
                  </a:ext>
                </a:extLst>
              </a:tr>
              <a:tr h="581693">
                <a:tc>
                  <a:txBody>
                    <a:bodyPr/>
                    <a:lstStyle/>
                    <a:p>
                      <a:r>
                        <a:rPr lang="en-US" dirty="0"/>
                        <a:t>G</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65151345"/>
                  </a:ext>
                </a:extLst>
              </a:tr>
            </a:tbl>
          </a:graphicData>
        </a:graphic>
      </p:graphicFrame>
      <p:cxnSp>
        <p:nvCxnSpPr>
          <p:cNvPr id="6" name="Straight Arrow Connector 5">
            <a:extLst>
              <a:ext uri="{FF2B5EF4-FFF2-40B4-BE49-F238E27FC236}">
                <a16:creationId xmlns:a16="http://schemas.microsoft.com/office/drawing/2014/main" id="{D8F1F287-3127-464C-92EC-752D36DB48AF}"/>
              </a:ext>
            </a:extLst>
          </p:cNvPr>
          <p:cNvCxnSpPr>
            <a:cxnSpLocks/>
          </p:cNvCxnSpPr>
          <p:nvPr/>
        </p:nvCxnSpPr>
        <p:spPr>
          <a:xfrm>
            <a:off x="7061982" y="1772525"/>
            <a:ext cx="717452" cy="506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4531F4B-4F87-864E-8505-6BF98DCA6EC6}"/>
              </a:ext>
            </a:extLst>
          </p:cNvPr>
          <p:cNvCxnSpPr>
            <a:cxnSpLocks/>
          </p:cNvCxnSpPr>
          <p:nvPr/>
        </p:nvCxnSpPr>
        <p:spPr>
          <a:xfrm>
            <a:off x="8625002" y="2874752"/>
            <a:ext cx="794823" cy="64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411545B-4F99-0D47-B4C3-D390BA4C6250}"/>
              </a:ext>
            </a:extLst>
          </p:cNvPr>
          <p:cNvCxnSpPr>
            <a:cxnSpLocks/>
          </p:cNvCxnSpPr>
          <p:nvPr/>
        </p:nvCxnSpPr>
        <p:spPr>
          <a:xfrm>
            <a:off x="9563686" y="2933743"/>
            <a:ext cx="717452" cy="506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14" name="Table 13">
            <a:extLst>
              <a:ext uri="{FF2B5EF4-FFF2-40B4-BE49-F238E27FC236}">
                <a16:creationId xmlns:a16="http://schemas.microsoft.com/office/drawing/2014/main" id="{0AAAB068-D408-E548-A7E0-A029FDCB095D}"/>
              </a:ext>
            </a:extLst>
          </p:cNvPr>
          <p:cNvGraphicFramePr>
            <a:graphicFrameLocks noGrp="1"/>
          </p:cNvGraphicFramePr>
          <p:nvPr>
            <p:extLst>
              <p:ext uri="{D42A27DB-BD31-4B8C-83A1-F6EECF244321}">
                <p14:modId xmlns:p14="http://schemas.microsoft.com/office/powerpoint/2010/main" val="304624708"/>
              </p:ext>
            </p:extLst>
          </p:nvPr>
        </p:nvGraphicFramePr>
        <p:xfrm>
          <a:off x="6611815" y="3882683"/>
          <a:ext cx="4056185" cy="2908465"/>
        </p:xfrm>
        <a:graphic>
          <a:graphicData uri="http://schemas.openxmlformats.org/drawingml/2006/table">
            <a:tbl>
              <a:tblPr firstRow="1" bandRow="1">
                <a:tableStyleId>{5940675A-B579-460E-94D1-54222C63F5DA}</a:tableStyleId>
              </a:tblPr>
              <a:tblGrid>
                <a:gridCol w="811237">
                  <a:extLst>
                    <a:ext uri="{9D8B030D-6E8A-4147-A177-3AD203B41FA5}">
                      <a16:colId xmlns:a16="http://schemas.microsoft.com/office/drawing/2014/main" val="3875773922"/>
                    </a:ext>
                  </a:extLst>
                </a:gridCol>
                <a:gridCol w="811237">
                  <a:extLst>
                    <a:ext uri="{9D8B030D-6E8A-4147-A177-3AD203B41FA5}">
                      <a16:colId xmlns:a16="http://schemas.microsoft.com/office/drawing/2014/main" val="938333569"/>
                    </a:ext>
                  </a:extLst>
                </a:gridCol>
                <a:gridCol w="811237">
                  <a:extLst>
                    <a:ext uri="{9D8B030D-6E8A-4147-A177-3AD203B41FA5}">
                      <a16:colId xmlns:a16="http://schemas.microsoft.com/office/drawing/2014/main" val="3103418584"/>
                    </a:ext>
                  </a:extLst>
                </a:gridCol>
                <a:gridCol w="811237">
                  <a:extLst>
                    <a:ext uri="{9D8B030D-6E8A-4147-A177-3AD203B41FA5}">
                      <a16:colId xmlns:a16="http://schemas.microsoft.com/office/drawing/2014/main" val="4212411967"/>
                    </a:ext>
                  </a:extLst>
                </a:gridCol>
                <a:gridCol w="811237">
                  <a:extLst>
                    <a:ext uri="{9D8B030D-6E8A-4147-A177-3AD203B41FA5}">
                      <a16:colId xmlns:a16="http://schemas.microsoft.com/office/drawing/2014/main" val="1889557223"/>
                    </a:ext>
                  </a:extLst>
                </a:gridCol>
              </a:tblGrid>
              <a:tr h="581693">
                <a:tc>
                  <a:txBody>
                    <a:bodyPr/>
                    <a:lstStyle/>
                    <a:p>
                      <a:endParaRPr lang="en-US" dirty="0"/>
                    </a:p>
                  </a:txBody>
                  <a:tcPr/>
                </a:tc>
                <a:tc>
                  <a:txBody>
                    <a:bodyPr/>
                    <a:lstStyle/>
                    <a:p>
                      <a:r>
                        <a:rPr lang="en-US" dirty="0"/>
                        <a:t>A</a:t>
                      </a:r>
                    </a:p>
                  </a:txBody>
                  <a:tcPr/>
                </a:tc>
                <a:tc>
                  <a:txBody>
                    <a:bodyPr/>
                    <a:lstStyle/>
                    <a:p>
                      <a:r>
                        <a:rPr lang="en-US" dirty="0"/>
                        <a:t>C</a:t>
                      </a:r>
                    </a:p>
                  </a:txBody>
                  <a:tcPr/>
                </a:tc>
                <a:tc>
                  <a:txBody>
                    <a:bodyPr/>
                    <a:lstStyle/>
                    <a:p>
                      <a:r>
                        <a:rPr lang="en-US" dirty="0"/>
                        <a:t>T</a:t>
                      </a:r>
                    </a:p>
                  </a:txBody>
                  <a:tcPr/>
                </a:tc>
                <a:tc>
                  <a:txBody>
                    <a:bodyPr/>
                    <a:lstStyle/>
                    <a:p>
                      <a:r>
                        <a:rPr lang="en-US" dirty="0"/>
                        <a:t>G</a:t>
                      </a:r>
                    </a:p>
                  </a:txBody>
                  <a:tcPr/>
                </a:tc>
                <a:extLst>
                  <a:ext uri="{0D108BD9-81ED-4DB2-BD59-A6C34878D82A}">
                    <a16:rowId xmlns:a16="http://schemas.microsoft.com/office/drawing/2014/main" val="2271247155"/>
                  </a:ext>
                </a:extLst>
              </a:tr>
              <a:tr h="581693">
                <a:tc>
                  <a:txBody>
                    <a:bodyPr/>
                    <a:lstStyle/>
                    <a:p>
                      <a:r>
                        <a:rPr lang="en-US" dirty="0"/>
                        <a:t>A</a:t>
                      </a:r>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959461747"/>
                  </a:ext>
                </a:extLst>
              </a:tr>
              <a:tr h="581693">
                <a:tc>
                  <a:txBody>
                    <a:bodyPr/>
                    <a:lstStyle/>
                    <a:p>
                      <a:r>
                        <a:rPr lang="en-US" dirty="0"/>
                        <a:t>C</a:t>
                      </a:r>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69778755"/>
                  </a:ext>
                </a:extLst>
              </a:tr>
              <a:tr h="581693">
                <a:tc>
                  <a:txBody>
                    <a:bodyPr/>
                    <a:lstStyle/>
                    <a:p>
                      <a:r>
                        <a:rPr lang="en-US" dirty="0"/>
                        <a:t>C</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65151345"/>
                  </a:ext>
                </a:extLst>
              </a:tr>
              <a:tr h="581693">
                <a:tc>
                  <a:txBody>
                    <a:bodyPr/>
                    <a:lstStyle/>
                    <a:p>
                      <a:r>
                        <a:rPr lang="en-US" dirty="0"/>
                        <a:t>G</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4119822"/>
                  </a:ext>
                </a:extLst>
              </a:tr>
            </a:tbl>
          </a:graphicData>
        </a:graphic>
      </p:graphicFrame>
      <p:cxnSp>
        <p:nvCxnSpPr>
          <p:cNvPr id="15" name="Straight Arrow Connector 14">
            <a:extLst>
              <a:ext uri="{FF2B5EF4-FFF2-40B4-BE49-F238E27FC236}">
                <a16:creationId xmlns:a16="http://schemas.microsoft.com/office/drawing/2014/main" id="{196FC301-4B02-B448-AD9C-4BBBAC1F3EDD}"/>
              </a:ext>
            </a:extLst>
          </p:cNvPr>
          <p:cNvCxnSpPr>
            <a:cxnSpLocks/>
          </p:cNvCxnSpPr>
          <p:nvPr/>
        </p:nvCxnSpPr>
        <p:spPr>
          <a:xfrm>
            <a:off x="7061982" y="4239978"/>
            <a:ext cx="717452" cy="506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B244AF0-E396-C040-88AF-39A6D9298197}"/>
              </a:ext>
            </a:extLst>
          </p:cNvPr>
          <p:cNvCxnSpPr>
            <a:cxnSpLocks/>
          </p:cNvCxnSpPr>
          <p:nvPr/>
        </p:nvCxnSpPr>
        <p:spPr>
          <a:xfrm>
            <a:off x="8846234" y="5401120"/>
            <a:ext cx="717452" cy="506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B29DEE1-EA28-084F-95B6-41B4D4AB220C}"/>
              </a:ext>
            </a:extLst>
          </p:cNvPr>
          <p:cNvCxnSpPr>
            <a:cxnSpLocks/>
          </p:cNvCxnSpPr>
          <p:nvPr/>
        </p:nvCxnSpPr>
        <p:spPr>
          <a:xfrm>
            <a:off x="9605890" y="5963903"/>
            <a:ext cx="717452" cy="506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3770B46-A585-EE49-97D3-C523ECBECE88}"/>
              </a:ext>
            </a:extLst>
          </p:cNvPr>
          <p:cNvCxnSpPr>
            <a:cxnSpLocks/>
          </p:cNvCxnSpPr>
          <p:nvPr/>
        </p:nvCxnSpPr>
        <p:spPr>
          <a:xfrm>
            <a:off x="7959969" y="4814410"/>
            <a:ext cx="717452" cy="506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40BD2CD-915E-1940-BE2D-F33709FEEC2D}"/>
              </a:ext>
            </a:extLst>
          </p:cNvPr>
          <p:cNvCxnSpPr>
            <a:cxnSpLocks/>
          </p:cNvCxnSpPr>
          <p:nvPr/>
        </p:nvCxnSpPr>
        <p:spPr>
          <a:xfrm>
            <a:off x="7870875" y="2325397"/>
            <a:ext cx="717452" cy="506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8618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319" name="Google Shape;319;p28" descr="sanger.png"/>
          <p:cNvPicPr preferRelativeResize="0"/>
          <p:nvPr/>
        </p:nvPicPr>
        <p:blipFill rotWithShape="1">
          <a:blip r:embed="rId3">
            <a:alphaModFix/>
          </a:blip>
          <a:srcRect/>
          <a:stretch/>
        </p:blipFill>
        <p:spPr>
          <a:xfrm>
            <a:off x="10631553" y="6352363"/>
            <a:ext cx="1438921" cy="418490"/>
          </a:xfrm>
          <a:prstGeom prst="rect">
            <a:avLst/>
          </a:prstGeom>
          <a:noFill/>
          <a:ln>
            <a:noFill/>
          </a:ln>
        </p:spPr>
      </p:pic>
      <p:sp>
        <p:nvSpPr>
          <p:cNvPr id="320" name="Google Shape;320;p2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Local alignment: Smith-Waterman algorithm (1981)</a:t>
            </a:r>
            <a:endParaRPr sz="2400" b="1">
              <a:solidFill>
                <a:srgbClr val="000000"/>
              </a:solidFill>
              <a:latin typeface="Arial"/>
              <a:ea typeface="Arial"/>
              <a:cs typeface="Arial"/>
              <a:sym typeface="Arial"/>
            </a:endParaRPr>
          </a:p>
        </p:txBody>
      </p:sp>
      <p:sp>
        <p:nvSpPr>
          <p:cNvPr id="322" name="Google Shape;322;p28"/>
          <p:cNvSpPr txBox="1"/>
          <p:nvPr/>
        </p:nvSpPr>
        <p:spPr>
          <a:xfrm>
            <a:off x="103133" y="986336"/>
            <a:ext cx="6824249" cy="4584470"/>
          </a:xfrm>
          <a:prstGeom prst="rect">
            <a:avLst/>
          </a:prstGeom>
          <a:noFill/>
          <a:ln>
            <a:noFill/>
          </a:ln>
        </p:spPr>
        <p:txBody>
          <a:bodyPr spcFirstLastPara="1" wrap="square" lIns="91425" tIns="45700" rIns="91425" bIns="45700" anchor="t" anchorCtr="0">
            <a:noAutofit/>
          </a:bodyPr>
          <a:lstStyle/>
          <a:p>
            <a:pPr>
              <a:buClr>
                <a:srgbClr val="000000"/>
              </a:buClr>
              <a:buSzPts val="463"/>
            </a:pPr>
            <a:r>
              <a:rPr lang="en-GB" sz="1850" dirty="0">
                <a:solidFill>
                  <a:srgbClr val="000000"/>
                </a:solidFill>
                <a:latin typeface="Arial"/>
                <a:ea typeface="Arial"/>
                <a:cs typeface="Arial"/>
                <a:sym typeface="Arial"/>
              </a:rPr>
              <a:t>Algorithm for generating the optimal pairwise alignment between two sequences:</a:t>
            </a:r>
          </a:p>
          <a:p>
            <a:pPr>
              <a:buClr>
                <a:srgbClr val="000000"/>
              </a:buClr>
              <a:buSzPts val="463"/>
            </a:pPr>
            <a:endParaRPr lang="en-GB" sz="1850" dirty="0">
              <a:solidFill>
                <a:srgbClr val="000000"/>
              </a:solidFill>
              <a:latin typeface="Arial"/>
              <a:ea typeface="Arial"/>
              <a:cs typeface="Arial"/>
              <a:sym typeface="Arial"/>
            </a:endParaRPr>
          </a:p>
          <a:p>
            <a:pPr>
              <a:buClr>
                <a:srgbClr val="000000"/>
              </a:buClr>
              <a:buSzPts val="463"/>
            </a:pPr>
            <a:r>
              <a:rPr lang="en-GB" sz="1850" dirty="0">
                <a:solidFill>
                  <a:srgbClr val="000000"/>
                </a:solidFill>
                <a:latin typeface="Arial"/>
                <a:ea typeface="Arial"/>
                <a:cs typeface="Arial"/>
                <a:sym typeface="Arial"/>
              </a:rPr>
              <a:t>Score each cell from top=&gt;bottom, left=&gt;right</a:t>
            </a:r>
          </a:p>
          <a:p>
            <a:pPr>
              <a:buClr>
                <a:srgbClr val="000000"/>
              </a:buClr>
              <a:buSzPts val="463"/>
            </a:pPr>
            <a:endParaRPr lang="en-GB" sz="1850" dirty="0">
              <a:solidFill>
                <a:srgbClr val="000000"/>
              </a:solidFill>
              <a:latin typeface="Arial"/>
              <a:ea typeface="Arial"/>
              <a:cs typeface="Arial"/>
              <a:sym typeface="Arial"/>
            </a:endParaRPr>
          </a:p>
          <a:p>
            <a:pPr>
              <a:buClr>
                <a:srgbClr val="000000"/>
              </a:buClr>
              <a:buSzPts val="463"/>
            </a:pPr>
            <a:r>
              <a:rPr lang="en-GB" sz="1850" dirty="0">
                <a:solidFill>
                  <a:srgbClr val="000000"/>
                </a:solidFill>
                <a:latin typeface="Arial"/>
                <a:ea typeface="Arial"/>
                <a:cs typeface="Arial"/>
                <a:sym typeface="Arial"/>
              </a:rPr>
              <a:t>Compare:</a:t>
            </a:r>
          </a:p>
          <a:p>
            <a:pPr>
              <a:buClr>
                <a:srgbClr val="000000"/>
              </a:buClr>
              <a:buSzPts val="463"/>
            </a:pPr>
            <a:r>
              <a:rPr lang="en-GB" sz="1850" dirty="0">
                <a:solidFill>
                  <a:srgbClr val="000000"/>
                </a:solidFill>
                <a:latin typeface="Arial"/>
                <a:ea typeface="Arial"/>
                <a:cs typeface="Arial"/>
                <a:sym typeface="Arial"/>
              </a:rPr>
              <a:t>LEFT score = previous cell + gap penalty</a:t>
            </a:r>
          </a:p>
          <a:p>
            <a:pPr>
              <a:buClr>
                <a:srgbClr val="000000"/>
              </a:buClr>
              <a:buSzPts val="463"/>
            </a:pPr>
            <a:r>
              <a:rPr lang="en-GB" sz="1850" dirty="0">
                <a:solidFill>
                  <a:srgbClr val="000000"/>
                </a:solidFill>
                <a:latin typeface="Arial"/>
                <a:ea typeface="Arial"/>
                <a:cs typeface="Arial"/>
                <a:sym typeface="Arial"/>
              </a:rPr>
              <a:t>TOP score = previous cell + gap penalty</a:t>
            </a:r>
          </a:p>
          <a:p>
            <a:pPr>
              <a:buClr>
                <a:srgbClr val="000000"/>
              </a:buClr>
              <a:buSzPts val="463"/>
            </a:pPr>
            <a:r>
              <a:rPr lang="en-GB" sz="1850" dirty="0">
                <a:solidFill>
                  <a:srgbClr val="000000"/>
                </a:solidFill>
                <a:latin typeface="Arial"/>
                <a:ea typeface="Arial"/>
                <a:cs typeface="Arial"/>
                <a:sym typeface="Arial"/>
              </a:rPr>
              <a:t>DIAGONAL score = previous cell + match-mismatch</a:t>
            </a:r>
          </a:p>
          <a:p>
            <a:pPr>
              <a:buClr>
                <a:srgbClr val="000000"/>
              </a:buClr>
              <a:buSzPts val="463"/>
            </a:pPr>
            <a:endParaRPr lang="en-GB" sz="1850" dirty="0">
              <a:solidFill>
                <a:srgbClr val="000000"/>
              </a:solidFill>
              <a:latin typeface="Arial"/>
              <a:ea typeface="Arial"/>
              <a:cs typeface="Arial"/>
              <a:sym typeface="Arial"/>
            </a:endParaRPr>
          </a:p>
          <a:p>
            <a:pPr>
              <a:buClr>
                <a:srgbClr val="000000"/>
              </a:buClr>
              <a:buSzPts val="463"/>
            </a:pPr>
            <a:r>
              <a:rPr lang="en-GB" sz="1850" dirty="0">
                <a:solidFill>
                  <a:srgbClr val="000000"/>
                </a:solidFill>
                <a:latin typeface="Arial"/>
                <a:ea typeface="Arial"/>
                <a:cs typeface="Arial"/>
                <a:sym typeface="Arial"/>
              </a:rPr>
              <a:t>Match: +1 </a:t>
            </a:r>
          </a:p>
          <a:p>
            <a:pPr>
              <a:buClr>
                <a:srgbClr val="000000"/>
              </a:buClr>
              <a:buSzPts val="463"/>
            </a:pPr>
            <a:r>
              <a:rPr lang="en-GB" sz="1850" dirty="0">
                <a:solidFill>
                  <a:srgbClr val="000000"/>
                </a:solidFill>
                <a:latin typeface="Arial"/>
                <a:ea typeface="Arial"/>
                <a:cs typeface="Arial"/>
                <a:sym typeface="Arial"/>
              </a:rPr>
              <a:t>Mismatch: -1</a:t>
            </a:r>
          </a:p>
          <a:p>
            <a:pPr>
              <a:buClr>
                <a:srgbClr val="000000"/>
              </a:buClr>
              <a:buSzPts val="463"/>
            </a:pPr>
            <a:r>
              <a:rPr lang="en-GB" sz="1850" dirty="0">
                <a:solidFill>
                  <a:srgbClr val="000000"/>
                </a:solidFill>
                <a:latin typeface="Arial"/>
                <a:ea typeface="Arial"/>
                <a:cs typeface="Arial"/>
                <a:sym typeface="Arial"/>
              </a:rPr>
              <a:t>Gap: -1</a:t>
            </a:r>
          </a:p>
          <a:p>
            <a:pPr>
              <a:buClr>
                <a:srgbClr val="000000"/>
              </a:buClr>
              <a:buSzPts val="463"/>
            </a:pPr>
            <a:endParaRPr lang="en-GB" sz="1850" dirty="0">
              <a:solidFill>
                <a:srgbClr val="000000"/>
              </a:solidFill>
              <a:latin typeface="Arial"/>
              <a:ea typeface="Arial"/>
              <a:cs typeface="Arial"/>
              <a:sym typeface="Arial"/>
            </a:endParaRPr>
          </a:p>
          <a:p>
            <a:pPr>
              <a:buClr>
                <a:srgbClr val="000000"/>
              </a:buClr>
              <a:buSzPts val="463"/>
            </a:pPr>
            <a:r>
              <a:rPr lang="en-GB" sz="1850" dirty="0">
                <a:solidFill>
                  <a:srgbClr val="000000"/>
                </a:solidFill>
                <a:latin typeface="Arial"/>
                <a:ea typeface="Arial"/>
                <a:cs typeface="Arial"/>
                <a:sym typeface="Arial"/>
              </a:rPr>
              <a:t>Each cell has three possible cumulative scores.</a:t>
            </a:r>
          </a:p>
          <a:p>
            <a:pPr>
              <a:buClr>
                <a:srgbClr val="000000"/>
              </a:buClr>
              <a:buSzPts val="463"/>
            </a:pPr>
            <a:endParaRPr lang="en-GB" sz="1850" dirty="0">
              <a:solidFill>
                <a:srgbClr val="000000"/>
              </a:solidFill>
              <a:latin typeface="Arial"/>
              <a:ea typeface="Arial"/>
              <a:cs typeface="Arial"/>
              <a:sym typeface="Arial"/>
            </a:endParaRPr>
          </a:p>
          <a:p>
            <a:pPr>
              <a:buClr>
                <a:srgbClr val="000000"/>
              </a:buClr>
              <a:buSzPts val="463"/>
            </a:pPr>
            <a:r>
              <a:rPr lang="en-GB" sz="1850" dirty="0">
                <a:solidFill>
                  <a:srgbClr val="000000"/>
                </a:solidFill>
                <a:latin typeface="Arial"/>
                <a:ea typeface="Arial"/>
                <a:cs typeface="Arial"/>
                <a:sym typeface="Arial"/>
              </a:rPr>
              <a:t>Put “top” cumulative score in current cell. </a:t>
            </a:r>
          </a:p>
          <a:p>
            <a:pPr>
              <a:buClr>
                <a:srgbClr val="000000"/>
              </a:buClr>
              <a:buSzPts val="463"/>
            </a:pPr>
            <a:r>
              <a:rPr lang="en-GB" sz="1850" b="1" dirty="0">
                <a:solidFill>
                  <a:srgbClr val="000000"/>
                </a:solidFill>
                <a:latin typeface="Arial"/>
                <a:ea typeface="Arial"/>
                <a:cs typeface="Arial"/>
                <a:sym typeface="Arial"/>
              </a:rPr>
              <a:t>If top score is negative, replace with 0</a:t>
            </a:r>
          </a:p>
          <a:p>
            <a:pPr>
              <a:buClr>
                <a:srgbClr val="000000"/>
              </a:buClr>
              <a:buSzPts val="463"/>
            </a:pPr>
            <a:endParaRPr lang="en-GB" sz="1850" b="1" dirty="0">
              <a:solidFill>
                <a:srgbClr val="000000"/>
              </a:solidFill>
              <a:latin typeface="Arial"/>
              <a:ea typeface="Arial"/>
              <a:cs typeface="Arial"/>
              <a:sym typeface="Arial"/>
            </a:endParaRPr>
          </a:p>
          <a:p>
            <a:pPr>
              <a:buClr>
                <a:srgbClr val="000000"/>
              </a:buClr>
              <a:buSzPts val="463"/>
            </a:pPr>
            <a:r>
              <a:rPr lang="en-GB" sz="1850" b="1" dirty="0">
                <a:solidFill>
                  <a:srgbClr val="000000"/>
                </a:solidFill>
                <a:latin typeface="Arial"/>
                <a:ea typeface="Arial"/>
                <a:cs typeface="Arial"/>
                <a:sym typeface="Arial"/>
              </a:rPr>
              <a:t>Record the </a:t>
            </a:r>
            <a:r>
              <a:rPr lang="en-GB" sz="1850" b="1" i="1" dirty="0">
                <a:solidFill>
                  <a:srgbClr val="000000"/>
                </a:solidFill>
                <a:latin typeface="Arial"/>
                <a:ea typeface="Arial"/>
                <a:cs typeface="Arial"/>
                <a:sym typeface="Arial"/>
              </a:rPr>
              <a:t>source</a:t>
            </a:r>
            <a:r>
              <a:rPr lang="en-GB" sz="1850" b="1" dirty="0">
                <a:solidFill>
                  <a:srgbClr val="000000"/>
                </a:solidFill>
                <a:latin typeface="Arial"/>
                <a:ea typeface="Arial"/>
                <a:cs typeface="Arial"/>
                <a:sym typeface="Arial"/>
              </a:rPr>
              <a:t> of top score</a:t>
            </a:r>
            <a:r>
              <a:rPr lang="en-GB" sz="1850" dirty="0">
                <a:solidFill>
                  <a:srgbClr val="000000"/>
                </a:solidFill>
                <a:latin typeface="Arial"/>
                <a:ea typeface="Arial"/>
                <a:cs typeface="Arial"/>
                <a:sym typeface="Arial"/>
              </a:rPr>
              <a:t> (which cell you entered from )</a:t>
            </a:r>
          </a:p>
          <a:p>
            <a:pPr>
              <a:buClr>
                <a:srgbClr val="000000"/>
              </a:buClr>
              <a:buSzPts val="463"/>
            </a:pPr>
            <a:endParaRPr lang="en-GB" sz="1850" dirty="0">
              <a:solidFill>
                <a:srgbClr val="000000"/>
              </a:solidFill>
              <a:latin typeface="Arial"/>
              <a:ea typeface="Arial"/>
              <a:cs typeface="Arial"/>
              <a:sym typeface="Arial"/>
            </a:endParaRPr>
          </a:p>
          <a:p>
            <a:pPr>
              <a:buClr>
                <a:srgbClr val="000000"/>
              </a:buClr>
              <a:buSzPts val="463"/>
            </a:pPr>
            <a:endParaRPr lang="en-GB" sz="1850" dirty="0">
              <a:solidFill>
                <a:srgbClr val="000000"/>
              </a:solidFill>
              <a:latin typeface="Arial"/>
              <a:ea typeface="Arial"/>
              <a:cs typeface="Arial"/>
              <a:sym typeface="Arial"/>
            </a:endParaRPr>
          </a:p>
          <a:p>
            <a:pPr>
              <a:buClr>
                <a:srgbClr val="000000"/>
              </a:buClr>
              <a:buSzPts val="463"/>
            </a:pPr>
            <a:endParaRPr lang="en-GB" sz="1850" dirty="0">
              <a:solidFill>
                <a:srgbClr val="000000"/>
              </a:solidFill>
              <a:latin typeface="Arial"/>
              <a:ea typeface="Arial"/>
              <a:cs typeface="Arial"/>
              <a:sym typeface="Arial"/>
            </a:endParaRPr>
          </a:p>
          <a:p>
            <a:pPr>
              <a:buClr>
                <a:srgbClr val="000000"/>
              </a:buClr>
              <a:buSzPts val="463"/>
            </a:pPr>
            <a:endParaRPr sz="1400" dirty="0">
              <a:solidFill>
                <a:srgbClr val="000000"/>
              </a:solidFill>
              <a:latin typeface="Arial"/>
              <a:ea typeface="Arial"/>
              <a:cs typeface="Arial"/>
              <a:sym typeface="Arial"/>
            </a:endParaRPr>
          </a:p>
        </p:txBody>
      </p:sp>
      <p:sp>
        <p:nvSpPr>
          <p:cNvPr id="323" name="Google Shape;323;p28"/>
          <p:cNvSpPr txBox="1"/>
          <p:nvPr/>
        </p:nvSpPr>
        <p:spPr>
          <a:xfrm>
            <a:off x="3452130" y="5746723"/>
            <a:ext cx="1532099" cy="923399"/>
          </a:xfrm>
          <a:prstGeom prst="rect">
            <a:avLst/>
          </a:prstGeom>
          <a:noFill/>
          <a:ln>
            <a:noFill/>
          </a:ln>
        </p:spPr>
        <p:txBody>
          <a:bodyPr spcFirstLastPara="1" wrap="square" lIns="91425" tIns="45700" rIns="91425" bIns="45700" anchor="t" anchorCtr="0">
            <a:noAutofit/>
          </a:bodyPr>
          <a:lstStyle/>
          <a:p>
            <a:pPr>
              <a:buClr>
                <a:srgbClr val="004869"/>
              </a:buClr>
              <a:buSzPts val="450"/>
            </a:pPr>
            <a:endParaRPr sz="1400" dirty="0">
              <a:solidFill>
                <a:srgbClr val="000000"/>
              </a:solidFill>
              <a:latin typeface="Arial"/>
              <a:ea typeface="Arial"/>
              <a:cs typeface="Arial"/>
              <a:sym typeface="Arial"/>
            </a:endParaRPr>
          </a:p>
        </p:txBody>
      </p:sp>
      <p:graphicFrame>
        <p:nvGraphicFramePr>
          <p:cNvPr id="8" name="Table 7">
            <a:extLst>
              <a:ext uri="{FF2B5EF4-FFF2-40B4-BE49-F238E27FC236}">
                <a16:creationId xmlns:a16="http://schemas.microsoft.com/office/drawing/2014/main" id="{4126AB0D-4E8B-3849-AE10-E1FDA92E03D5}"/>
              </a:ext>
            </a:extLst>
          </p:cNvPr>
          <p:cNvGraphicFramePr>
            <a:graphicFrameLocks noGrp="1"/>
          </p:cNvGraphicFramePr>
          <p:nvPr>
            <p:extLst>
              <p:ext uri="{D42A27DB-BD31-4B8C-83A1-F6EECF244321}">
                <p14:modId xmlns:p14="http://schemas.microsoft.com/office/powerpoint/2010/main" val="3567948632"/>
              </p:ext>
            </p:extLst>
          </p:nvPr>
        </p:nvGraphicFramePr>
        <p:xfrm>
          <a:off x="6092336" y="1570268"/>
          <a:ext cx="5597916" cy="4724855"/>
        </p:xfrm>
        <a:graphic>
          <a:graphicData uri="http://schemas.openxmlformats.org/drawingml/2006/table">
            <a:tbl>
              <a:tblPr firstRow="1" bandRow="1">
                <a:tableStyleId>{5940675A-B579-460E-94D1-54222C63F5DA}</a:tableStyleId>
              </a:tblPr>
              <a:tblGrid>
                <a:gridCol w="932986">
                  <a:extLst>
                    <a:ext uri="{9D8B030D-6E8A-4147-A177-3AD203B41FA5}">
                      <a16:colId xmlns:a16="http://schemas.microsoft.com/office/drawing/2014/main" val="3875773922"/>
                    </a:ext>
                  </a:extLst>
                </a:gridCol>
                <a:gridCol w="932986">
                  <a:extLst>
                    <a:ext uri="{9D8B030D-6E8A-4147-A177-3AD203B41FA5}">
                      <a16:colId xmlns:a16="http://schemas.microsoft.com/office/drawing/2014/main" val="2174283110"/>
                    </a:ext>
                  </a:extLst>
                </a:gridCol>
                <a:gridCol w="932986">
                  <a:extLst>
                    <a:ext uri="{9D8B030D-6E8A-4147-A177-3AD203B41FA5}">
                      <a16:colId xmlns:a16="http://schemas.microsoft.com/office/drawing/2014/main" val="938333569"/>
                    </a:ext>
                  </a:extLst>
                </a:gridCol>
                <a:gridCol w="932986">
                  <a:extLst>
                    <a:ext uri="{9D8B030D-6E8A-4147-A177-3AD203B41FA5}">
                      <a16:colId xmlns:a16="http://schemas.microsoft.com/office/drawing/2014/main" val="3103418584"/>
                    </a:ext>
                  </a:extLst>
                </a:gridCol>
                <a:gridCol w="932986">
                  <a:extLst>
                    <a:ext uri="{9D8B030D-6E8A-4147-A177-3AD203B41FA5}">
                      <a16:colId xmlns:a16="http://schemas.microsoft.com/office/drawing/2014/main" val="4212411967"/>
                    </a:ext>
                  </a:extLst>
                </a:gridCol>
                <a:gridCol w="932986">
                  <a:extLst>
                    <a:ext uri="{9D8B030D-6E8A-4147-A177-3AD203B41FA5}">
                      <a16:colId xmlns:a16="http://schemas.microsoft.com/office/drawing/2014/main" val="1889557223"/>
                    </a:ext>
                  </a:extLst>
                </a:gridCol>
              </a:tblGrid>
              <a:tr h="944971">
                <a:tc>
                  <a:txBody>
                    <a:bodyPr/>
                    <a:lstStyle/>
                    <a:p>
                      <a:endParaRPr lang="en-US" dirty="0"/>
                    </a:p>
                  </a:txBody>
                  <a:tcPr/>
                </a:tc>
                <a:tc>
                  <a:txBody>
                    <a:bodyPr/>
                    <a:lstStyle/>
                    <a:p>
                      <a:endParaRPr lang="en-US" dirty="0"/>
                    </a:p>
                  </a:txBody>
                  <a:tcPr/>
                </a:tc>
                <a:tc>
                  <a:txBody>
                    <a:bodyPr/>
                    <a:lstStyle/>
                    <a:p>
                      <a:r>
                        <a:rPr lang="en-US" dirty="0"/>
                        <a:t>A</a:t>
                      </a:r>
                    </a:p>
                  </a:txBody>
                  <a:tcPr/>
                </a:tc>
                <a:tc>
                  <a:txBody>
                    <a:bodyPr/>
                    <a:lstStyle/>
                    <a:p>
                      <a:r>
                        <a:rPr lang="en-US" dirty="0"/>
                        <a:t>C</a:t>
                      </a:r>
                    </a:p>
                  </a:txBody>
                  <a:tcPr/>
                </a:tc>
                <a:tc>
                  <a:txBody>
                    <a:bodyPr/>
                    <a:lstStyle/>
                    <a:p>
                      <a:r>
                        <a:rPr lang="en-US" dirty="0"/>
                        <a:t>T</a:t>
                      </a:r>
                    </a:p>
                  </a:txBody>
                  <a:tcPr/>
                </a:tc>
                <a:tc>
                  <a:txBody>
                    <a:bodyPr/>
                    <a:lstStyle/>
                    <a:p>
                      <a:r>
                        <a:rPr lang="en-US" dirty="0"/>
                        <a:t>G</a:t>
                      </a:r>
                    </a:p>
                  </a:txBody>
                  <a:tcPr/>
                </a:tc>
                <a:extLst>
                  <a:ext uri="{0D108BD9-81ED-4DB2-BD59-A6C34878D82A}">
                    <a16:rowId xmlns:a16="http://schemas.microsoft.com/office/drawing/2014/main" val="2271247155"/>
                  </a:ext>
                </a:extLst>
              </a:tr>
              <a:tr h="944971">
                <a:tc>
                  <a:txBody>
                    <a:bodyPr/>
                    <a:lstStyle/>
                    <a:p>
                      <a:endParaRPr lang="en-US" dirty="0"/>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2059692100"/>
                  </a:ext>
                </a:extLst>
              </a:tr>
              <a:tr h="944971">
                <a:tc>
                  <a:txBody>
                    <a:bodyPr/>
                    <a:lstStyle/>
                    <a:p>
                      <a:r>
                        <a:rPr lang="en-US" dirty="0"/>
                        <a:t>A</a:t>
                      </a:r>
                    </a:p>
                  </a:txBody>
                  <a:tcPr/>
                </a:tc>
                <a:tc>
                  <a:txBody>
                    <a:bodyPr/>
                    <a:lstStyle/>
                    <a:p>
                      <a:r>
                        <a:rPr lang="en-US" dirty="0"/>
                        <a:t>0</a:t>
                      </a:r>
                    </a:p>
                  </a:txBody>
                  <a:tcPr/>
                </a:tc>
                <a:tc>
                  <a:txBody>
                    <a:bodyPr/>
                    <a:lstStyle/>
                    <a:p>
                      <a:r>
                        <a:rPr lang="en-US" dirty="0"/>
                        <a:t>   -1,</a:t>
                      </a:r>
                    </a:p>
                    <a:p>
                      <a:r>
                        <a:rPr lang="en-US" dirty="0"/>
                        <a:t>-1 1 = 1</a:t>
                      </a:r>
                    </a:p>
                  </a:txBody>
                  <a:tcPr/>
                </a:tc>
                <a:tc>
                  <a:txBody>
                    <a:bodyPr/>
                    <a:lstStyle/>
                    <a:p>
                      <a:r>
                        <a:rPr lang="en-US" dirty="0"/>
                        <a:t>    -1,</a:t>
                      </a:r>
                    </a:p>
                    <a:p>
                      <a:r>
                        <a:rPr lang="en-US" dirty="0"/>
                        <a:t>0  -1 =0</a:t>
                      </a:r>
                    </a:p>
                  </a:txBody>
                  <a:tcPr/>
                </a:tc>
                <a:tc>
                  <a:txBody>
                    <a:bodyPr/>
                    <a:lstStyle/>
                    <a:p>
                      <a:r>
                        <a:rPr lang="en-US" dirty="0"/>
                        <a:t>     -1,</a:t>
                      </a:r>
                    </a:p>
                    <a:p>
                      <a:r>
                        <a:rPr lang="en-US" dirty="0"/>
                        <a:t>-1 -1=0</a:t>
                      </a:r>
                    </a:p>
                  </a:txBody>
                  <a:tcPr/>
                </a:tc>
                <a:tc>
                  <a:txBody>
                    <a:bodyPr/>
                    <a:lstStyle/>
                    <a:p>
                      <a:r>
                        <a:rPr lang="en-US" dirty="0"/>
                        <a:t>    -1</a:t>
                      </a:r>
                    </a:p>
                    <a:p>
                      <a:r>
                        <a:rPr lang="en-US" dirty="0"/>
                        <a:t>-1 -1=0</a:t>
                      </a:r>
                    </a:p>
                  </a:txBody>
                  <a:tcPr/>
                </a:tc>
                <a:extLst>
                  <a:ext uri="{0D108BD9-81ED-4DB2-BD59-A6C34878D82A}">
                    <a16:rowId xmlns:a16="http://schemas.microsoft.com/office/drawing/2014/main" val="3959461747"/>
                  </a:ext>
                </a:extLst>
              </a:tr>
              <a:tr h="944971">
                <a:tc>
                  <a:txBody>
                    <a:bodyPr/>
                    <a:lstStyle/>
                    <a:p>
                      <a:r>
                        <a:rPr lang="en-US" dirty="0"/>
                        <a:t>C</a:t>
                      </a:r>
                    </a:p>
                  </a:txBody>
                  <a:tcPr/>
                </a:tc>
                <a:tc>
                  <a:txBody>
                    <a:bodyPr/>
                    <a:lstStyle/>
                    <a:p>
                      <a:r>
                        <a:rPr lang="en-US" dirty="0"/>
                        <a:t>0</a:t>
                      </a:r>
                    </a:p>
                  </a:txBody>
                  <a:tcPr/>
                </a:tc>
                <a:tc>
                  <a:txBody>
                    <a:bodyPr/>
                    <a:lstStyle/>
                    <a:p>
                      <a:r>
                        <a:rPr lang="en-US" dirty="0"/>
                        <a:t>      0</a:t>
                      </a:r>
                    </a:p>
                    <a:p>
                      <a:r>
                        <a:rPr lang="en-US" dirty="0"/>
                        <a:t>-1  0=0</a:t>
                      </a:r>
                    </a:p>
                  </a:txBody>
                  <a:tcPr/>
                </a:tc>
                <a:tc>
                  <a:txBody>
                    <a:bodyPr/>
                    <a:lstStyle/>
                    <a:p>
                      <a:r>
                        <a:rPr lang="en-US" dirty="0"/>
                        <a:t>     -1</a:t>
                      </a:r>
                    </a:p>
                    <a:p>
                      <a:r>
                        <a:rPr lang="en-US" dirty="0"/>
                        <a:t>-1  2=2</a:t>
                      </a:r>
                    </a:p>
                  </a:txBody>
                  <a:tcPr/>
                </a:tc>
                <a:tc>
                  <a:txBody>
                    <a:bodyPr/>
                    <a:lstStyle/>
                    <a:p>
                      <a:r>
                        <a:rPr lang="en-US" dirty="0"/>
                        <a:t>    -1</a:t>
                      </a:r>
                    </a:p>
                    <a:p>
                      <a:r>
                        <a:rPr lang="en-US" dirty="0"/>
                        <a:t>1,-1= 1</a:t>
                      </a:r>
                    </a:p>
                  </a:txBody>
                  <a:tcPr/>
                </a:tc>
                <a:tc>
                  <a:txBody>
                    <a:bodyPr/>
                    <a:lstStyle/>
                    <a:p>
                      <a:r>
                        <a:rPr lang="en-US" dirty="0"/>
                        <a:t>    -1</a:t>
                      </a:r>
                    </a:p>
                    <a:p>
                      <a:r>
                        <a:rPr lang="en-US" dirty="0"/>
                        <a:t>0, -1= 0</a:t>
                      </a:r>
                    </a:p>
                  </a:txBody>
                  <a:tcPr/>
                </a:tc>
                <a:extLst>
                  <a:ext uri="{0D108BD9-81ED-4DB2-BD59-A6C34878D82A}">
                    <a16:rowId xmlns:a16="http://schemas.microsoft.com/office/drawing/2014/main" val="469778755"/>
                  </a:ext>
                </a:extLst>
              </a:tr>
              <a:tr h="944971">
                <a:tc>
                  <a:txBody>
                    <a:bodyPr/>
                    <a:lstStyle/>
                    <a:p>
                      <a:r>
                        <a:rPr lang="en-US" dirty="0"/>
                        <a:t>G</a:t>
                      </a:r>
                    </a:p>
                  </a:txBody>
                  <a:tcPr/>
                </a:tc>
                <a:tc>
                  <a:txBody>
                    <a:bodyPr/>
                    <a:lstStyle/>
                    <a:p>
                      <a:r>
                        <a:rPr lang="en-US" dirty="0"/>
                        <a:t>0</a:t>
                      </a:r>
                    </a:p>
                  </a:txBody>
                  <a:tcPr/>
                </a:tc>
                <a:tc>
                  <a:txBody>
                    <a:bodyPr/>
                    <a:lstStyle/>
                    <a:p>
                      <a:r>
                        <a:rPr lang="en-US" dirty="0"/>
                        <a:t>    -1</a:t>
                      </a:r>
                    </a:p>
                    <a:p>
                      <a:r>
                        <a:rPr lang="en-US" dirty="0"/>
                        <a:t>-1 -1= 0</a:t>
                      </a:r>
                    </a:p>
                  </a:txBody>
                  <a:tcPr/>
                </a:tc>
                <a:tc>
                  <a:txBody>
                    <a:bodyPr/>
                    <a:lstStyle/>
                    <a:p>
                      <a:r>
                        <a:rPr lang="en-US" dirty="0"/>
                        <a:t>     1</a:t>
                      </a:r>
                    </a:p>
                    <a:p>
                      <a:r>
                        <a:rPr lang="en-US" dirty="0"/>
                        <a:t>-1 -1=1</a:t>
                      </a:r>
                    </a:p>
                  </a:txBody>
                  <a:tcPr/>
                </a:tc>
                <a:tc>
                  <a:txBody>
                    <a:bodyPr/>
                    <a:lstStyle/>
                    <a:p>
                      <a:r>
                        <a:rPr lang="en-US" dirty="0"/>
                        <a:t>    0</a:t>
                      </a:r>
                    </a:p>
                    <a:p>
                      <a:r>
                        <a:rPr lang="en-US" dirty="0"/>
                        <a:t>0  1 = 1</a:t>
                      </a:r>
                    </a:p>
                  </a:txBody>
                  <a:tcPr/>
                </a:tc>
                <a:tc>
                  <a:txBody>
                    <a:bodyPr/>
                    <a:lstStyle/>
                    <a:p>
                      <a:r>
                        <a:rPr lang="en-US" dirty="0"/>
                        <a:t>     -1</a:t>
                      </a:r>
                    </a:p>
                    <a:p>
                      <a:r>
                        <a:rPr lang="en-US" dirty="0"/>
                        <a:t>-1  2 = </a:t>
                      </a:r>
                      <a:r>
                        <a:rPr lang="en-US" b="1" dirty="0">
                          <a:solidFill>
                            <a:schemeClr val="accent2"/>
                          </a:solidFill>
                        </a:rPr>
                        <a:t>2</a:t>
                      </a:r>
                    </a:p>
                  </a:txBody>
                  <a:tcPr/>
                </a:tc>
                <a:extLst>
                  <a:ext uri="{0D108BD9-81ED-4DB2-BD59-A6C34878D82A}">
                    <a16:rowId xmlns:a16="http://schemas.microsoft.com/office/drawing/2014/main" val="104119822"/>
                  </a:ext>
                </a:extLst>
              </a:tr>
            </a:tbl>
          </a:graphicData>
        </a:graphic>
      </p:graphicFrame>
      <p:cxnSp>
        <p:nvCxnSpPr>
          <p:cNvPr id="13" name="Straight Arrow Connector 12">
            <a:extLst>
              <a:ext uri="{FF2B5EF4-FFF2-40B4-BE49-F238E27FC236}">
                <a16:creationId xmlns:a16="http://schemas.microsoft.com/office/drawing/2014/main" id="{EE773593-2F71-634E-8BCE-DA6809972BBA}"/>
              </a:ext>
            </a:extLst>
          </p:cNvPr>
          <p:cNvCxnSpPr>
            <a:cxnSpLocks/>
          </p:cNvCxnSpPr>
          <p:nvPr/>
        </p:nvCxnSpPr>
        <p:spPr>
          <a:xfrm>
            <a:off x="7459671" y="3326376"/>
            <a:ext cx="717452" cy="506437"/>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284B9B6-3BA4-1142-B05A-1E6376DAB37E}"/>
              </a:ext>
            </a:extLst>
          </p:cNvPr>
          <p:cNvCxnSpPr>
            <a:cxnSpLocks/>
          </p:cNvCxnSpPr>
          <p:nvPr/>
        </p:nvCxnSpPr>
        <p:spPr>
          <a:xfrm>
            <a:off x="8532568" y="4113369"/>
            <a:ext cx="524134" cy="374225"/>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6D53F59-C897-6143-A046-D824D68AE683}"/>
              </a:ext>
            </a:extLst>
          </p:cNvPr>
          <p:cNvCxnSpPr>
            <a:cxnSpLocks/>
          </p:cNvCxnSpPr>
          <p:nvPr/>
        </p:nvCxnSpPr>
        <p:spPr>
          <a:xfrm>
            <a:off x="8337241" y="4113369"/>
            <a:ext cx="0" cy="374225"/>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A18DE87-E71A-A044-A5A4-B7A7AD80C364}"/>
              </a:ext>
            </a:extLst>
          </p:cNvPr>
          <p:cNvCxnSpPr>
            <a:cxnSpLocks/>
          </p:cNvCxnSpPr>
          <p:nvPr/>
        </p:nvCxnSpPr>
        <p:spPr>
          <a:xfrm>
            <a:off x="8532568" y="4041555"/>
            <a:ext cx="429106" cy="0"/>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2133A4C-E26E-8F4C-99E5-1020054FC98B}"/>
              </a:ext>
            </a:extLst>
          </p:cNvPr>
          <p:cNvCxnSpPr>
            <a:cxnSpLocks/>
          </p:cNvCxnSpPr>
          <p:nvPr/>
        </p:nvCxnSpPr>
        <p:spPr>
          <a:xfrm>
            <a:off x="8339804" y="4950519"/>
            <a:ext cx="621870" cy="493678"/>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27E47CD-BAFB-E94C-AFAE-8468089930A6}"/>
              </a:ext>
            </a:extLst>
          </p:cNvPr>
          <p:cNvCxnSpPr>
            <a:cxnSpLocks/>
          </p:cNvCxnSpPr>
          <p:nvPr/>
        </p:nvCxnSpPr>
        <p:spPr>
          <a:xfrm>
            <a:off x="9313927" y="4981335"/>
            <a:ext cx="621870" cy="493678"/>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FC66599-D76D-1F45-880F-9C70F12CBEF4}"/>
              </a:ext>
            </a:extLst>
          </p:cNvPr>
          <p:cNvCxnSpPr>
            <a:cxnSpLocks/>
          </p:cNvCxnSpPr>
          <p:nvPr/>
        </p:nvCxnSpPr>
        <p:spPr>
          <a:xfrm>
            <a:off x="10148007" y="5011355"/>
            <a:ext cx="717452" cy="506437"/>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4FC6965-26FA-514F-BCCD-8EC780C3ECD4}"/>
              </a:ext>
            </a:extLst>
          </p:cNvPr>
          <p:cNvCxnSpPr>
            <a:cxnSpLocks/>
          </p:cNvCxnSpPr>
          <p:nvPr/>
        </p:nvCxnSpPr>
        <p:spPr>
          <a:xfrm>
            <a:off x="10272827" y="4744869"/>
            <a:ext cx="717452" cy="0"/>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463E035-1B73-8640-8AD7-60311DC51CA1}"/>
              </a:ext>
            </a:extLst>
          </p:cNvPr>
          <p:cNvCxnSpPr>
            <a:cxnSpLocks/>
          </p:cNvCxnSpPr>
          <p:nvPr/>
        </p:nvCxnSpPr>
        <p:spPr>
          <a:xfrm>
            <a:off x="9493963" y="4956381"/>
            <a:ext cx="429106" cy="0"/>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4DF7796-BA7C-B747-A069-4D0795428C6A}"/>
              </a:ext>
            </a:extLst>
          </p:cNvPr>
          <p:cNvCxnSpPr>
            <a:cxnSpLocks/>
          </p:cNvCxnSpPr>
          <p:nvPr/>
        </p:nvCxnSpPr>
        <p:spPr>
          <a:xfrm>
            <a:off x="8292694" y="5076089"/>
            <a:ext cx="0" cy="337625"/>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BF174EA-C5D5-8C4E-98ED-D2E33E642BAC}"/>
              </a:ext>
            </a:extLst>
          </p:cNvPr>
          <p:cNvCxnSpPr>
            <a:cxnSpLocks/>
          </p:cNvCxnSpPr>
          <p:nvPr/>
        </p:nvCxnSpPr>
        <p:spPr>
          <a:xfrm>
            <a:off x="10327811" y="3139263"/>
            <a:ext cx="524134" cy="374225"/>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525B482-40FD-474F-8D65-2044A940EDA5}"/>
              </a:ext>
            </a:extLst>
          </p:cNvPr>
          <p:cNvCxnSpPr>
            <a:cxnSpLocks/>
          </p:cNvCxnSpPr>
          <p:nvPr/>
        </p:nvCxnSpPr>
        <p:spPr>
          <a:xfrm>
            <a:off x="9276202" y="5071395"/>
            <a:ext cx="0" cy="337625"/>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BD1A749-3B9F-D04D-838A-37B3A8BF9F4B}"/>
              </a:ext>
            </a:extLst>
          </p:cNvPr>
          <p:cNvCxnSpPr>
            <a:cxnSpLocks/>
          </p:cNvCxnSpPr>
          <p:nvPr/>
        </p:nvCxnSpPr>
        <p:spPr>
          <a:xfrm>
            <a:off x="9489504" y="3205369"/>
            <a:ext cx="524134" cy="374225"/>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219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319" name="Google Shape;319;p28" descr="sanger.png"/>
          <p:cNvPicPr preferRelativeResize="0"/>
          <p:nvPr/>
        </p:nvPicPr>
        <p:blipFill rotWithShape="1">
          <a:blip r:embed="rId3">
            <a:alphaModFix/>
          </a:blip>
          <a:srcRect/>
          <a:stretch/>
        </p:blipFill>
        <p:spPr>
          <a:xfrm>
            <a:off x="10631553" y="6352363"/>
            <a:ext cx="1438921" cy="418490"/>
          </a:xfrm>
          <a:prstGeom prst="rect">
            <a:avLst/>
          </a:prstGeom>
          <a:noFill/>
          <a:ln>
            <a:noFill/>
          </a:ln>
        </p:spPr>
      </p:pic>
      <p:sp>
        <p:nvSpPr>
          <p:cNvPr id="320" name="Google Shape;320;p2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Local alignment: Smith-Waterman algorithm (1981)</a:t>
            </a:r>
            <a:endParaRPr sz="2400" b="1">
              <a:solidFill>
                <a:srgbClr val="000000"/>
              </a:solidFill>
              <a:latin typeface="Arial"/>
              <a:ea typeface="Arial"/>
              <a:cs typeface="Arial"/>
              <a:sym typeface="Arial"/>
            </a:endParaRPr>
          </a:p>
        </p:txBody>
      </p:sp>
      <p:sp>
        <p:nvSpPr>
          <p:cNvPr id="322" name="Google Shape;322;p28"/>
          <p:cNvSpPr txBox="1"/>
          <p:nvPr/>
        </p:nvSpPr>
        <p:spPr>
          <a:xfrm>
            <a:off x="103133" y="986336"/>
            <a:ext cx="6618707" cy="4584470"/>
          </a:xfrm>
          <a:prstGeom prst="rect">
            <a:avLst/>
          </a:prstGeom>
          <a:noFill/>
          <a:ln>
            <a:noFill/>
          </a:ln>
        </p:spPr>
        <p:txBody>
          <a:bodyPr spcFirstLastPara="1" wrap="square" lIns="91425" tIns="45700" rIns="91425" bIns="45700" anchor="t" anchorCtr="0">
            <a:noAutofit/>
          </a:bodyPr>
          <a:lstStyle/>
          <a:p>
            <a:pPr>
              <a:buClr>
                <a:srgbClr val="000000"/>
              </a:buClr>
              <a:buSzPts val="463"/>
            </a:pPr>
            <a:r>
              <a:rPr lang="en-GB" sz="1850" dirty="0">
                <a:solidFill>
                  <a:srgbClr val="000000"/>
                </a:solidFill>
                <a:latin typeface="Arial"/>
                <a:ea typeface="Arial"/>
                <a:cs typeface="Arial"/>
                <a:sym typeface="Arial"/>
              </a:rPr>
              <a:t>TRACEBACK:</a:t>
            </a:r>
          </a:p>
          <a:p>
            <a:pPr>
              <a:buClr>
                <a:srgbClr val="000000"/>
              </a:buClr>
              <a:buSzPts val="463"/>
            </a:pPr>
            <a:endParaRPr lang="en-GB" sz="1850" dirty="0">
              <a:solidFill>
                <a:srgbClr val="000000"/>
              </a:solidFill>
              <a:latin typeface="Arial"/>
              <a:ea typeface="Arial"/>
              <a:cs typeface="Arial"/>
              <a:sym typeface="Arial"/>
            </a:endParaRPr>
          </a:p>
          <a:p>
            <a:pPr>
              <a:buClr>
                <a:srgbClr val="000000"/>
              </a:buClr>
              <a:buSzPts val="463"/>
            </a:pPr>
            <a:r>
              <a:rPr lang="en-GB" sz="1850" dirty="0">
                <a:solidFill>
                  <a:srgbClr val="000000"/>
                </a:solidFill>
                <a:latin typeface="Arial"/>
                <a:ea typeface="Arial"/>
                <a:cs typeface="Arial"/>
                <a:sym typeface="Arial"/>
              </a:rPr>
              <a:t>Start at highest score in the matrix (2) </a:t>
            </a:r>
          </a:p>
          <a:p>
            <a:pPr>
              <a:buClr>
                <a:srgbClr val="000000"/>
              </a:buClr>
              <a:buSzPts val="463"/>
            </a:pPr>
            <a:r>
              <a:rPr lang="en-GB" sz="1850" dirty="0">
                <a:solidFill>
                  <a:srgbClr val="000000"/>
                </a:solidFill>
                <a:latin typeface="Arial"/>
                <a:ea typeface="Arial"/>
                <a:cs typeface="Arial"/>
                <a:sym typeface="Arial"/>
              </a:rPr>
              <a:t>and trace back to source </a:t>
            </a:r>
          </a:p>
          <a:p>
            <a:pPr>
              <a:buClr>
                <a:srgbClr val="000000"/>
              </a:buClr>
              <a:buSzPts val="463"/>
            </a:pPr>
            <a:r>
              <a:rPr lang="en-GB" sz="1850" dirty="0">
                <a:solidFill>
                  <a:srgbClr val="000000"/>
                </a:solidFill>
                <a:latin typeface="Arial"/>
                <a:ea typeface="Arial"/>
                <a:cs typeface="Arial"/>
                <a:sym typeface="Arial"/>
              </a:rPr>
              <a:t>until you get to 0 score.</a:t>
            </a:r>
          </a:p>
          <a:p>
            <a:pPr>
              <a:buClr>
                <a:srgbClr val="000000"/>
              </a:buClr>
              <a:buSzPts val="463"/>
            </a:pPr>
            <a:endParaRPr lang="en-GB" sz="1850" dirty="0">
              <a:solidFill>
                <a:srgbClr val="000000"/>
              </a:solidFill>
              <a:latin typeface="Arial"/>
              <a:ea typeface="Arial"/>
              <a:cs typeface="Arial"/>
              <a:sym typeface="Arial"/>
            </a:endParaRPr>
          </a:p>
          <a:p>
            <a:pPr>
              <a:buClr>
                <a:srgbClr val="000000"/>
              </a:buClr>
              <a:buSzPts val="463"/>
            </a:pPr>
            <a:endParaRPr lang="en-GB" sz="1850" dirty="0">
              <a:solidFill>
                <a:srgbClr val="000000"/>
              </a:solidFill>
              <a:latin typeface="Arial"/>
              <a:ea typeface="Arial"/>
              <a:cs typeface="Arial"/>
              <a:sym typeface="Arial"/>
            </a:endParaRPr>
          </a:p>
          <a:p>
            <a:pPr>
              <a:buClr>
                <a:srgbClr val="000000"/>
              </a:buClr>
              <a:buSzPts val="463"/>
            </a:pPr>
            <a:endParaRPr lang="en-GB" sz="1850" dirty="0">
              <a:solidFill>
                <a:srgbClr val="000000"/>
              </a:solidFill>
              <a:latin typeface="Arial"/>
              <a:ea typeface="Arial"/>
              <a:cs typeface="Arial"/>
              <a:sym typeface="Arial"/>
            </a:endParaRPr>
          </a:p>
          <a:p>
            <a:pPr>
              <a:buClr>
                <a:srgbClr val="000000"/>
              </a:buClr>
              <a:buSzPts val="463"/>
            </a:pPr>
            <a:endParaRPr lang="en-GB" sz="1850" dirty="0">
              <a:solidFill>
                <a:srgbClr val="000000"/>
              </a:solidFill>
              <a:latin typeface="Arial"/>
              <a:ea typeface="Arial"/>
              <a:cs typeface="Arial"/>
              <a:sym typeface="Arial"/>
            </a:endParaRPr>
          </a:p>
          <a:p>
            <a:pPr>
              <a:buClr>
                <a:srgbClr val="000000"/>
              </a:buClr>
              <a:buSzPts val="463"/>
            </a:pPr>
            <a:endParaRPr sz="1400" dirty="0">
              <a:solidFill>
                <a:srgbClr val="000000"/>
              </a:solidFill>
              <a:latin typeface="Arial"/>
              <a:ea typeface="Arial"/>
              <a:cs typeface="Arial"/>
              <a:sym typeface="Arial"/>
            </a:endParaRPr>
          </a:p>
        </p:txBody>
      </p:sp>
      <p:sp>
        <p:nvSpPr>
          <p:cNvPr id="323" name="Google Shape;323;p28"/>
          <p:cNvSpPr txBox="1"/>
          <p:nvPr/>
        </p:nvSpPr>
        <p:spPr>
          <a:xfrm>
            <a:off x="3452130" y="5746723"/>
            <a:ext cx="1532099" cy="923399"/>
          </a:xfrm>
          <a:prstGeom prst="rect">
            <a:avLst/>
          </a:prstGeom>
          <a:noFill/>
          <a:ln>
            <a:noFill/>
          </a:ln>
        </p:spPr>
        <p:txBody>
          <a:bodyPr spcFirstLastPara="1" wrap="square" lIns="91425" tIns="45700" rIns="91425" bIns="45700" anchor="t" anchorCtr="0">
            <a:noAutofit/>
          </a:bodyPr>
          <a:lstStyle/>
          <a:p>
            <a:pPr>
              <a:buClr>
                <a:srgbClr val="004869"/>
              </a:buClr>
              <a:buSzPts val="450"/>
            </a:pPr>
            <a:endParaRPr sz="1400" dirty="0">
              <a:solidFill>
                <a:srgbClr val="000000"/>
              </a:solidFill>
              <a:latin typeface="Arial"/>
              <a:ea typeface="Arial"/>
              <a:cs typeface="Arial"/>
              <a:sym typeface="Arial"/>
            </a:endParaRPr>
          </a:p>
        </p:txBody>
      </p:sp>
      <p:graphicFrame>
        <p:nvGraphicFramePr>
          <p:cNvPr id="8" name="Table 7">
            <a:extLst>
              <a:ext uri="{FF2B5EF4-FFF2-40B4-BE49-F238E27FC236}">
                <a16:creationId xmlns:a16="http://schemas.microsoft.com/office/drawing/2014/main" id="{4126AB0D-4E8B-3849-AE10-E1FDA92E03D5}"/>
              </a:ext>
            </a:extLst>
          </p:cNvPr>
          <p:cNvGraphicFramePr>
            <a:graphicFrameLocks noGrp="1"/>
          </p:cNvGraphicFramePr>
          <p:nvPr>
            <p:extLst/>
          </p:nvPr>
        </p:nvGraphicFramePr>
        <p:xfrm>
          <a:off x="6092336" y="1570268"/>
          <a:ext cx="5597916" cy="4724855"/>
        </p:xfrm>
        <a:graphic>
          <a:graphicData uri="http://schemas.openxmlformats.org/drawingml/2006/table">
            <a:tbl>
              <a:tblPr firstRow="1" bandRow="1">
                <a:tableStyleId>{5940675A-B579-460E-94D1-54222C63F5DA}</a:tableStyleId>
              </a:tblPr>
              <a:tblGrid>
                <a:gridCol w="932986">
                  <a:extLst>
                    <a:ext uri="{9D8B030D-6E8A-4147-A177-3AD203B41FA5}">
                      <a16:colId xmlns:a16="http://schemas.microsoft.com/office/drawing/2014/main" val="3875773922"/>
                    </a:ext>
                  </a:extLst>
                </a:gridCol>
                <a:gridCol w="932986">
                  <a:extLst>
                    <a:ext uri="{9D8B030D-6E8A-4147-A177-3AD203B41FA5}">
                      <a16:colId xmlns:a16="http://schemas.microsoft.com/office/drawing/2014/main" val="2174283110"/>
                    </a:ext>
                  </a:extLst>
                </a:gridCol>
                <a:gridCol w="932986">
                  <a:extLst>
                    <a:ext uri="{9D8B030D-6E8A-4147-A177-3AD203B41FA5}">
                      <a16:colId xmlns:a16="http://schemas.microsoft.com/office/drawing/2014/main" val="938333569"/>
                    </a:ext>
                  </a:extLst>
                </a:gridCol>
                <a:gridCol w="932986">
                  <a:extLst>
                    <a:ext uri="{9D8B030D-6E8A-4147-A177-3AD203B41FA5}">
                      <a16:colId xmlns:a16="http://schemas.microsoft.com/office/drawing/2014/main" val="3103418584"/>
                    </a:ext>
                  </a:extLst>
                </a:gridCol>
                <a:gridCol w="932986">
                  <a:extLst>
                    <a:ext uri="{9D8B030D-6E8A-4147-A177-3AD203B41FA5}">
                      <a16:colId xmlns:a16="http://schemas.microsoft.com/office/drawing/2014/main" val="4212411967"/>
                    </a:ext>
                  </a:extLst>
                </a:gridCol>
                <a:gridCol w="932986">
                  <a:extLst>
                    <a:ext uri="{9D8B030D-6E8A-4147-A177-3AD203B41FA5}">
                      <a16:colId xmlns:a16="http://schemas.microsoft.com/office/drawing/2014/main" val="1889557223"/>
                    </a:ext>
                  </a:extLst>
                </a:gridCol>
              </a:tblGrid>
              <a:tr h="944971">
                <a:tc>
                  <a:txBody>
                    <a:bodyPr/>
                    <a:lstStyle/>
                    <a:p>
                      <a:endParaRPr lang="en-US" dirty="0"/>
                    </a:p>
                  </a:txBody>
                  <a:tcPr/>
                </a:tc>
                <a:tc>
                  <a:txBody>
                    <a:bodyPr/>
                    <a:lstStyle/>
                    <a:p>
                      <a:endParaRPr lang="en-US" dirty="0"/>
                    </a:p>
                  </a:txBody>
                  <a:tcPr/>
                </a:tc>
                <a:tc>
                  <a:txBody>
                    <a:bodyPr/>
                    <a:lstStyle/>
                    <a:p>
                      <a:r>
                        <a:rPr lang="en-US" dirty="0"/>
                        <a:t>A</a:t>
                      </a:r>
                    </a:p>
                  </a:txBody>
                  <a:tcPr/>
                </a:tc>
                <a:tc>
                  <a:txBody>
                    <a:bodyPr/>
                    <a:lstStyle/>
                    <a:p>
                      <a:r>
                        <a:rPr lang="en-US" dirty="0"/>
                        <a:t>C</a:t>
                      </a:r>
                    </a:p>
                  </a:txBody>
                  <a:tcPr/>
                </a:tc>
                <a:tc>
                  <a:txBody>
                    <a:bodyPr/>
                    <a:lstStyle/>
                    <a:p>
                      <a:r>
                        <a:rPr lang="en-US" dirty="0"/>
                        <a:t>T</a:t>
                      </a:r>
                    </a:p>
                  </a:txBody>
                  <a:tcPr/>
                </a:tc>
                <a:tc>
                  <a:txBody>
                    <a:bodyPr/>
                    <a:lstStyle/>
                    <a:p>
                      <a:r>
                        <a:rPr lang="en-US" dirty="0"/>
                        <a:t>G</a:t>
                      </a:r>
                    </a:p>
                  </a:txBody>
                  <a:tcPr/>
                </a:tc>
                <a:extLst>
                  <a:ext uri="{0D108BD9-81ED-4DB2-BD59-A6C34878D82A}">
                    <a16:rowId xmlns:a16="http://schemas.microsoft.com/office/drawing/2014/main" val="2271247155"/>
                  </a:ext>
                </a:extLst>
              </a:tr>
              <a:tr h="944971">
                <a:tc>
                  <a:txBody>
                    <a:bodyPr/>
                    <a:lstStyle/>
                    <a:p>
                      <a:endParaRPr lang="en-US" dirty="0"/>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2059692100"/>
                  </a:ext>
                </a:extLst>
              </a:tr>
              <a:tr h="944971">
                <a:tc>
                  <a:txBody>
                    <a:bodyPr/>
                    <a:lstStyle/>
                    <a:p>
                      <a:r>
                        <a:rPr lang="en-US" dirty="0"/>
                        <a:t>A</a:t>
                      </a:r>
                    </a:p>
                  </a:txBody>
                  <a:tcPr/>
                </a:tc>
                <a:tc>
                  <a:txBody>
                    <a:bodyPr/>
                    <a:lstStyle/>
                    <a:p>
                      <a:r>
                        <a:rPr lang="en-US" dirty="0"/>
                        <a:t>0</a:t>
                      </a:r>
                    </a:p>
                  </a:txBody>
                  <a:tcPr/>
                </a:tc>
                <a:tc>
                  <a:txBody>
                    <a:bodyPr/>
                    <a:lstStyle/>
                    <a:p>
                      <a:r>
                        <a:rPr lang="en-US" dirty="0"/>
                        <a:t>   -1,</a:t>
                      </a:r>
                    </a:p>
                    <a:p>
                      <a:r>
                        <a:rPr lang="en-US" dirty="0"/>
                        <a:t>-1 1 = 1</a:t>
                      </a:r>
                    </a:p>
                  </a:txBody>
                  <a:tcPr/>
                </a:tc>
                <a:tc>
                  <a:txBody>
                    <a:bodyPr/>
                    <a:lstStyle/>
                    <a:p>
                      <a:r>
                        <a:rPr lang="en-US" dirty="0"/>
                        <a:t>    -1,</a:t>
                      </a:r>
                    </a:p>
                    <a:p>
                      <a:r>
                        <a:rPr lang="en-US" dirty="0"/>
                        <a:t>0  -1 =0</a:t>
                      </a:r>
                    </a:p>
                  </a:txBody>
                  <a:tcPr/>
                </a:tc>
                <a:tc>
                  <a:txBody>
                    <a:bodyPr/>
                    <a:lstStyle/>
                    <a:p>
                      <a:r>
                        <a:rPr lang="en-US" dirty="0"/>
                        <a:t>     -1,</a:t>
                      </a:r>
                    </a:p>
                    <a:p>
                      <a:r>
                        <a:rPr lang="en-US" dirty="0"/>
                        <a:t>-1 -1=0</a:t>
                      </a:r>
                    </a:p>
                  </a:txBody>
                  <a:tcPr/>
                </a:tc>
                <a:tc>
                  <a:txBody>
                    <a:bodyPr/>
                    <a:lstStyle/>
                    <a:p>
                      <a:r>
                        <a:rPr lang="en-US" dirty="0"/>
                        <a:t>    -1</a:t>
                      </a:r>
                    </a:p>
                    <a:p>
                      <a:r>
                        <a:rPr lang="en-US" dirty="0"/>
                        <a:t>-1 -1=0</a:t>
                      </a:r>
                    </a:p>
                  </a:txBody>
                  <a:tcPr/>
                </a:tc>
                <a:extLst>
                  <a:ext uri="{0D108BD9-81ED-4DB2-BD59-A6C34878D82A}">
                    <a16:rowId xmlns:a16="http://schemas.microsoft.com/office/drawing/2014/main" val="3959461747"/>
                  </a:ext>
                </a:extLst>
              </a:tr>
              <a:tr h="944971">
                <a:tc>
                  <a:txBody>
                    <a:bodyPr/>
                    <a:lstStyle/>
                    <a:p>
                      <a:r>
                        <a:rPr lang="en-US" dirty="0"/>
                        <a:t>C</a:t>
                      </a:r>
                    </a:p>
                  </a:txBody>
                  <a:tcPr/>
                </a:tc>
                <a:tc>
                  <a:txBody>
                    <a:bodyPr/>
                    <a:lstStyle/>
                    <a:p>
                      <a:r>
                        <a:rPr lang="en-US" dirty="0"/>
                        <a:t>0</a:t>
                      </a:r>
                    </a:p>
                  </a:txBody>
                  <a:tcPr/>
                </a:tc>
                <a:tc>
                  <a:txBody>
                    <a:bodyPr/>
                    <a:lstStyle/>
                    <a:p>
                      <a:r>
                        <a:rPr lang="en-US" dirty="0"/>
                        <a:t>      0</a:t>
                      </a:r>
                    </a:p>
                    <a:p>
                      <a:r>
                        <a:rPr lang="en-US" dirty="0"/>
                        <a:t>-1  0=0</a:t>
                      </a:r>
                    </a:p>
                  </a:txBody>
                  <a:tcPr/>
                </a:tc>
                <a:tc>
                  <a:txBody>
                    <a:bodyPr/>
                    <a:lstStyle/>
                    <a:p>
                      <a:r>
                        <a:rPr lang="en-US" dirty="0"/>
                        <a:t>     -1</a:t>
                      </a:r>
                    </a:p>
                    <a:p>
                      <a:r>
                        <a:rPr lang="en-US" dirty="0"/>
                        <a:t>-1  2=2</a:t>
                      </a:r>
                    </a:p>
                  </a:txBody>
                  <a:tcPr/>
                </a:tc>
                <a:tc>
                  <a:txBody>
                    <a:bodyPr/>
                    <a:lstStyle/>
                    <a:p>
                      <a:r>
                        <a:rPr lang="en-US" dirty="0"/>
                        <a:t>    -1</a:t>
                      </a:r>
                    </a:p>
                    <a:p>
                      <a:r>
                        <a:rPr lang="en-US" dirty="0"/>
                        <a:t>1,-1= 1</a:t>
                      </a:r>
                    </a:p>
                  </a:txBody>
                  <a:tcPr/>
                </a:tc>
                <a:tc>
                  <a:txBody>
                    <a:bodyPr/>
                    <a:lstStyle/>
                    <a:p>
                      <a:r>
                        <a:rPr lang="en-US" dirty="0"/>
                        <a:t>    -1</a:t>
                      </a:r>
                    </a:p>
                    <a:p>
                      <a:r>
                        <a:rPr lang="en-US" dirty="0"/>
                        <a:t>0, -1= 0</a:t>
                      </a:r>
                    </a:p>
                  </a:txBody>
                  <a:tcPr/>
                </a:tc>
                <a:extLst>
                  <a:ext uri="{0D108BD9-81ED-4DB2-BD59-A6C34878D82A}">
                    <a16:rowId xmlns:a16="http://schemas.microsoft.com/office/drawing/2014/main" val="469778755"/>
                  </a:ext>
                </a:extLst>
              </a:tr>
              <a:tr h="944971">
                <a:tc>
                  <a:txBody>
                    <a:bodyPr/>
                    <a:lstStyle/>
                    <a:p>
                      <a:r>
                        <a:rPr lang="en-US" dirty="0"/>
                        <a:t>G</a:t>
                      </a:r>
                    </a:p>
                  </a:txBody>
                  <a:tcPr/>
                </a:tc>
                <a:tc>
                  <a:txBody>
                    <a:bodyPr/>
                    <a:lstStyle/>
                    <a:p>
                      <a:r>
                        <a:rPr lang="en-US" dirty="0"/>
                        <a:t>0</a:t>
                      </a:r>
                    </a:p>
                  </a:txBody>
                  <a:tcPr/>
                </a:tc>
                <a:tc>
                  <a:txBody>
                    <a:bodyPr/>
                    <a:lstStyle/>
                    <a:p>
                      <a:r>
                        <a:rPr lang="en-US" dirty="0"/>
                        <a:t>    -1</a:t>
                      </a:r>
                    </a:p>
                    <a:p>
                      <a:r>
                        <a:rPr lang="en-US" dirty="0"/>
                        <a:t>-1 -1= 0</a:t>
                      </a:r>
                    </a:p>
                  </a:txBody>
                  <a:tcPr/>
                </a:tc>
                <a:tc>
                  <a:txBody>
                    <a:bodyPr/>
                    <a:lstStyle/>
                    <a:p>
                      <a:r>
                        <a:rPr lang="en-US" dirty="0"/>
                        <a:t>     1</a:t>
                      </a:r>
                    </a:p>
                    <a:p>
                      <a:r>
                        <a:rPr lang="en-US" dirty="0"/>
                        <a:t>-1 -1=1</a:t>
                      </a:r>
                    </a:p>
                  </a:txBody>
                  <a:tcPr/>
                </a:tc>
                <a:tc>
                  <a:txBody>
                    <a:bodyPr/>
                    <a:lstStyle/>
                    <a:p>
                      <a:r>
                        <a:rPr lang="en-US" dirty="0"/>
                        <a:t>    0</a:t>
                      </a:r>
                    </a:p>
                    <a:p>
                      <a:r>
                        <a:rPr lang="en-US" dirty="0"/>
                        <a:t>0  1 = 1</a:t>
                      </a:r>
                    </a:p>
                  </a:txBody>
                  <a:tcPr/>
                </a:tc>
                <a:tc>
                  <a:txBody>
                    <a:bodyPr/>
                    <a:lstStyle/>
                    <a:p>
                      <a:r>
                        <a:rPr lang="en-US" dirty="0"/>
                        <a:t>     -1</a:t>
                      </a:r>
                    </a:p>
                    <a:p>
                      <a:r>
                        <a:rPr lang="en-US" dirty="0"/>
                        <a:t>-1  2 = </a:t>
                      </a:r>
                      <a:r>
                        <a:rPr lang="en-US" b="1" dirty="0">
                          <a:solidFill>
                            <a:schemeClr val="accent2"/>
                          </a:solidFill>
                        </a:rPr>
                        <a:t>2</a:t>
                      </a:r>
                    </a:p>
                  </a:txBody>
                  <a:tcPr/>
                </a:tc>
                <a:extLst>
                  <a:ext uri="{0D108BD9-81ED-4DB2-BD59-A6C34878D82A}">
                    <a16:rowId xmlns:a16="http://schemas.microsoft.com/office/drawing/2014/main" val="104119822"/>
                  </a:ext>
                </a:extLst>
              </a:tr>
            </a:tbl>
          </a:graphicData>
        </a:graphic>
      </p:graphicFrame>
      <p:cxnSp>
        <p:nvCxnSpPr>
          <p:cNvPr id="13" name="Straight Arrow Connector 12">
            <a:extLst>
              <a:ext uri="{FF2B5EF4-FFF2-40B4-BE49-F238E27FC236}">
                <a16:creationId xmlns:a16="http://schemas.microsoft.com/office/drawing/2014/main" id="{EE773593-2F71-634E-8BCE-DA6809972BBA}"/>
              </a:ext>
            </a:extLst>
          </p:cNvPr>
          <p:cNvCxnSpPr>
            <a:cxnSpLocks/>
          </p:cNvCxnSpPr>
          <p:nvPr/>
        </p:nvCxnSpPr>
        <p:spPr>
          <a:xfrm>
            <a:off x="7459671" y="3326376"/>
            <a:ext cx="717452" cy="5064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284B9B6-3BA4-1142-B05A-1E6376DAB37E}"/>
              </a:ext>
            </a:extLst>
          </p:cNvPr>
          <p:cNvCxnSpPr>
            <a:cxnSpLocks/>
          </p:cNvCxnSpPr>
          <p:nvPr/>
        </p:nvCxnSpPr>
        <p:spPr>
          <a:xfrm>
            <a:off x="8532568" y="4113369"/>
            <a:ext cx="524134" cy="3742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6D53F59-C897-6143-A046-D824D68AE683}"/>
              </a:ext>
            </a:extLst>
          </p:cNvPr>
          <p:cNvCxnSpPr>
            <a:cxnSpLocks/>
          </p:cNvCxnSpPr>
          <p:nvPr/>
        </p:nvCxnSpPr>
        <p:spPr>
          <a:xfrm>
            <a:off x="8337241" y="4113369"/>
            <a:ext cx="0" cy="374225"/>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A18DE87-E71A-A044-A5A4-B7A7AD80C364}"/>
              </a:ext>
            </a:extLst>
          </p:cNvPr>
          <p:cNvCxnSpPr>
            <a:cxnSpLocks/>
          </p:cNvCxnSpPr>
          <p:nvPr/>
        </p:nvCxnSpPr>
        <p:spPr>
          <a:xfrm>
            <a:off x="8532568" y="4041555"/>
            <a:ext cx="429106" cy="0"/>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2133A4C-E26E-8F4C-99E5-1020054FC98B}"/>
              </a:ext>
            </a:extLst>
          </p:cNvPr>
          <p:cNvCxnSpPr>
            <a:cxnSpLocks/>
          </p:cNvCxnSpPr>
          <p:nvPr/>
        </p:nvCxnSpPr>
        <p:spPr>
          <a:xfrm>
            <a:off x="8339804" y="4950519"/>
            <a:ext cx="621870" cy="493678"/>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27E47CD-BAFB-E94C-AFAE-8468089930A6}"/>
              </a:ext>
            </a:extLst>
          </p:cNvPr>
          <p:cNvCxnSpPr>
            <a:cxnSpLocks/>
          </p:cNvCxnSpPr>
          <p:nvPr/>
        </p:nvCxnSpPr>
        <p:spPr>
          <a:xfrm>
            <a:off x="9313927" y="4981335"/>
            <a:ext cx="621870" cy="493678"/>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FC66599-D76D-1F45-880F-9C70F12CBEF4}"/>
              </a:ext>
            </a:extLst>
          </p:cNvPr>
          <p:cNvCxnSpPr>
            <a:cxnSpLocks/>
          </p:cNvCxnSpPr>
          <p:nvPr/>
        </p:nvCxnSpPr>
        <p:spPr>
          <a:xfrm>
            <a:off x="10148007" y="5011355"/>
            <a:ext cx="717452" cy="5064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4FC6965-26FA-514F-BCCD-8EC780C3ECD4}"/>
              </a:ext>
            </a:extLst>
          </p:cNvPr>
          <p:cNvCxnSpPr>
            <a:cxnSpLocks/>
          </p:cNvCxnSpPr>
          <p:nvPr/>
        </p:nvCxnSpPr>
        <p:spPr>
          <a:xfrm>
            <a:off x="10272827" y="4744869"/>
            <a:ext cx="717452" cy="0"/>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463E035-1B73-8640-8AD7-60311DC51CA1}"/>
              </a:ext>
            </a:extLst>
          </p:cNvPr>
          <p:cNvCxnSpPr>
            <a:cxnSpLocks/>
          </p:cNvCxnSpPr>
          <p:nvPr/>
        </p:nvCxnSpPr>
        <p:spPr>
          <a:xfrm>
            <a:off x="9493963" y="4956381"/>
            <a:ext cx="42910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4DF7796-BA7C-B747-A069-4D0795428C6A}"/>
              </a:ext>
            </a:extLst>
          </p:cNvPr>
          <p:cNvCxnSpPr>
            <a:cxnSpLocks/>
          </p:cNvCxnSpPr>
          <p:nvPr/>
        </p:nvCxnSpPr>
        <p:spPr>
          <a:xfrm>
            <a:off x="8292694" y="5076089"/>
            <a:ext cx="0" cy="337625"/>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BF174EA-C5D5-8C4E-98ED-D2E33E642BAC}"/>
              </a:ext>
            </a:extLst>
          </p:cNvPr>
          <p:cNvCxnSpPr>
            <a:cxnSpLocks/>
          </p:cNvCxnSpPr>
          <p:nvPr/>
        </p:nvCxnSpPr>
        <p:spPr>
          <a:xfrm>
            <a:off x="10327811" y="3139263"/>
            <a:ext cx="524134" cy="374225"/>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525B482-40FD-474F-8D65-2044A940EDA5}"/>
              </a:ext>
            </a:extLst>
          </p:cNvPr>
          <p:cNvCxnSpPr>
            <a:cxnSpLocks/>
          </p:cNvCxnSpPr>
          <p:nvPr/>
        </p:nvCxnSpPr>
        <p:spPr>
          <a:xfrm>
            <a:off x="9276202" y="5071395"/>
            <a:ext cx="0" cy="337625"/>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BD1A749-3B9F-D04D-838A-37B3A8BF9F4B}"/>
              </a:ext>
            </a:extLst>
          </p:cNvPr>
          <p:cNvCxnSpPr>
            <a:cxnSpLocks/>
          </p:cNvCxnSpPr>
          <p:nvPr/>
        </p:nvCxnSpPr>
        <p:spPr>
          <a:xfrm>
            <a:off x="9489504" y="3205369"/>
            <a:ext cx="524134" cy="374225"/>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970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319" name="Google Shape;319;p28" descr="sanger.png"/>
          <p:cNvPicPr preferRelativeResize="0"/>
          <p:nvPr/>
        </p:nvPicPr>
        <p:blipFill rotWithShape="1">
          <a:blip r:embed="rId3">
            <a:alphaModFix/>
          </a:blip>
          <a:srcRect/>
          <a:stretch/>
        </p:blipFill>
        <p:spPr>
          <a:xfrm>
            <a:off x="10631553" y="6352363"/>
            <a:ext cx="1438921" cy="418490"/>
          </a:xfrm>
          <a:prstGeom prst="rect">
            <a:avLst/>
          </a:prstGeom>
          <a:noFill/>
          <a:ln>
            <a:noFill/>
          </a:ln>
        </p:spPr>
      </p:pic>
      <p:sp>
        <p:nvSpPr>
          <p:cNvPr id="320" name="Google Shape;320;p2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Local alignment: Smith-Waterman algorithm (1981)</a:t>
            </a:r>
            <a:endParaRPr sz="2400" b="1">
              <a:solidFill>
                <a:srgbClr val="000000"/>
              </a:solidFill>
              <a:latin typeface="Arial"/>
              <a:ea typeface="Arial"/>
              <a:cs typeface="Arial"/>
              <a:sym typeface="Arial"/>
            </a:endParaRPr>
          </a:p>
        </p:txBody>
      </p:sp>
      <p:sp>
        <p:nvSpPr>
          <p:cNvPr id="322" name="Google Shape;322;p28"/>
          <p:cNvSpPr txBox="1"/>
          <p:nvPr/>
        </p:nvSpPr>
        <p:spPr>
          <a:xfrm>
            <a:off x="103134" y="986336"/>
            <a:ext cx="5884010" cy="2593258"/>
          </a:xfrm>
          <a:prstGeom prst="rect">
            <a:avLst/>
          </a:prstGeom>
          <a:noFill/>
          <a:ln>
            <a:noFill/>
          </a:ln>
        </p:spPr>
        <p:txBody>
          <a:bodyPr spcFirstLastPara="1" wrap="square" lIns="91425" tIns="45700" rIns="91425" bIns="45700" anchor="t" anchorCtr="0">
            <a:noAutofit/>
          </a:bodyPr>
          <a:lstStyle/>
          <a:p>
            <a:pPr>
              <a:buClr>
                <a:srgbClr val="000000"/>
              </a:buClr>
              <a:buSzPts val="463"/>
            </a:pPr>
            <a:r>
              <a:rPr lang="en-GB" sz="1850" dirty="0">
                <a:solidFill>
                  <a:srgbClr val="000000"/>
                </a:solidFill>
                <a:latin typeface="Arial"/>
                <a:ea typeface="Arial"/>
                <a:cs typeface="Arial"/>
                <a:sym typeface="Arial"/>
              </a:rPr>
              <a:t>WRITE OUT ALIGNMENT:</a:t>
            </a:r>
          </a:p>
          <a:p>
            <a:pPr>
              <a:buClr>
                <a:srgbClr val="000000"/>
              </a:buClr>
              <a:buSzPts val="463"/>
            </a:pPr>
            <a:endParaRPr lang="en-GB" sz="1850" dirty="0">
              <a:solidFill>
                <a:srgbClr val="000000"/>
              </a:solidFill>
              <a:latin typeface="Arial"/>
              <a:ea typeface="Arial"/>
              <a:cs typeface="Arial"/>
              <a:sym typeface="Arial"/>
            </a:endParaRPr>
          </a:p>
          <a:p>
            <a:pPr>
              <a:buClr>
                <a:srgbClr val="000000"/>
              </a:buClr>
              <a:buSzPts val="463"/>
            </a:pPr>
            <a:r>
              <a:rPr lang="en-GB" sz="1850" b="1" dirty="0">
                <a:solidFill>
                  <a:schemeClr val="accent1">
                    <a:lumMod val="75000"/>
                  </a:schemeClr>
                </a:solidFill>
                <a:latin typeface="Courier" pitchFamily="2" charset="0"/>
                <a:ea typeface="Arial"/>
                <a:cs typeface="Arial"/>
                <a:sym typeface="Arial"/>
              </a:rPr>
              <a:t>S1	A	C	T 	G</a:t>
            </a:r>
          </a:p>
          <a:p>
            <a:pPr>
              <a:buClr>
                <a:srgbClr val="000000"/>
              </a:buClr>
              <a:buSzPts val="463"/>
            </a:pPr>
            <a:r>
              <a:rPr lang="en-GB" sz="1850" b="1" dirty="0">
                <a:solidFill>
                  <a:schemeClr val="accent6">
                    <a:lumMod val="75000"/>
                  </a:schemeClr>
                </a:solidFill>
                <a:latin typeface="Courier" pitchFamily="2" charset="0"/>
                <a:ea typeface="Arial"/>
                <a:cs typeface="Arial"/>
                <a:sym typeface="Arial"/>
              </a:rPr>
              <a:t>S2	A	C	-	G</a:t>
            </a:r>
          </a:p>
          <a:p>
            <a:pPr>
              <a:buClr>
                <a:srgbClr val="000000"/>
              </a:buClr>
              <a:buSzPts val="463"/>
            </a:pPr>
            <a:endParaRPr lang="en-GB" sz="1850" dirty="0">
              <a:solidFill>
                <a:srgbClr val="000000"/>
              </a:solidFill>
              <a:latin typeface="Arial"/>
              <a:ea typeface="Arial"/>
              <a:cs typeface="Arial"/>
              <a:sym typeface="Arial"/>
            </a:endParaRPr>
          </a:p>
          <a:p>
            <a:pPr>
              <a:buClr>
                <a:srgbClr val="000000"/>
              </a:buClr>
              <a:buSzPts val="463"/>
            </a:pPr>
            <a:r>
              <a:rPr lang="en-GB" sz="1850" dirty="0">
                <a:solidFill>
                  <a:srgbClr val="000000"/>
                </a:solidFill>
                <a:latin typeface="Arial"/>
                <a:ea typeface="Arial"/>
                <a:cs typeface="Arial"/>
                <a:sym typeface="Arial"/>
              </a:rPr>
              <a:t>At each point of S1/S2: write a character or “-”</a:t>
            </a:r>
          </a:p>
          <a:p>
            <a:pPr>
              <a:buClr>
                <a:srgbClr val="000000"/>
              </a:buClr>
              <a:buSzPts val="463"/>
            </a:pPr>
            <a:r>
              <a:rPr lang="en-GB" sz="1850" dirty="0">
                <a:solidFill>
                  <a:srgbClr val="000000"/>
                </a:solidFill>
                <a:latin typeface="Arial"/>
                <a:ea typeface="Arial"/>
                <a:cs typeface="Arial"/>
                <a:sym typeface="Arial"/>
              </a:rPr>
              <a:t> </a:t>
            </a:r>
          </a:p>
          <a:p>
            <a:pPr>
              <a:buClr>
                <a:srgbClr val="000000"/>
              </a:buClr>
              <a:buSzPts val="463"/>
            </a:pPr>
            <a:r>
              <a:rPr lang="en-GB" sz="1850" dirty="0">
                <a:solidFill>
                  <a:srgbClr val="000000"/>
                </a:solidFill>
                <a:latin typeface="Arial"/>
                <a:ea typeface="Arial"/>
                <a:cs typeface="Arial"/>
                <a:sym typeface="Arial"/>
              </a:rPr>
              <a:t>Entry from sides = gap (“-”)</a:t>
            </a:r>
          </a:p>
          <a:p>
            <a:pPr>
              <a:buClr>
                <a:srgbClr val="000000"/>
              </a:buClr>
              <a:buSzPts val="463"/>
            </a:pPr>
            <a:endParaRPr lang="en-GB" sz="1850" dirty="0">
              <a:solidFill>
                <a:srgbClr val="000000"/>
              </a:solidFill>
              <a:latin typeface="Arial"/>
              <a:ea typeface="Arial"/>
              <a:cs typeface="Arial"/>
              <a:sym typeface="Arial"/>
            </a:endParaRPr>
          </a:p>
          <a:p>
            <a:pPr>
              <a:buClr>
                <a:srgbClr val="000000"/>
              </a:buClr>
              <a:buSzPts val="463"/>
            </a:pPr>
            <a:r>
              <a:rPr lang="en-GB" sz="1850" dirty="0">
                <a:solidFill>
                  <a:srgbClr val="000000"/>
                </a:solidFill>
                <a:latin typeface="Arial"/>
                <a:ea typeface="Arial"/>
                <a:cs typeface="Arial"/>
                <a:sym typeface="Arial"/>
              </a:rPr>
              <a:t>Entry from diagonal = character</a:t>
            </a:r>
          </a:p>
          <a:p>
            <a:pPr>
              <a:buClr>
                <a:srgbClr val="000000"/>
              </a:buClr>
              <a:buSzPts val="463"/>
            </a:pPr>
            <a:endParaRPr lang="en-GB" sz="1850" dirty="0">
              <a:solidFill>
                <a:srgbClr val="000000"/>
              </a:solidFill>
              <a:latin typeface="Arial"/>
              <a:ea typeface="Arial"/>
              <a:cs typeface="Arial"/>
              <a:sym typeface="Arial"/>
            </a:endParaRPr>
          </a:p>
          <a:p>
            <a:pPr>
              <a:buClr>
                <a:srgbClr val="000000"/>
              </a:buClr>
              <a:buSzPts val="463"/>
            </a:pPr>
            <a:endParaRPr lang="en-GB" sz="1850" dirty="0">
              <a:solidFill>
                <a:srgbClr val="000000"/>
              </a:solidFill>
              <a:latin typeface="Arial"/>
              <a:ea typeface="Arial"/>
              <a:cs typeface="Arial"/>
              <a:sym typeface="Arial"/>
            </a:endParaRPr>
          </a:p>
          <a:p>
            <a:pPr>
              <a:buClr>
                <a:srgbClr val="000000"/>
              </a:buClr>
              <a:buSzPts val="463"/>
            </a:pPr>
            <a:endParaRPr lang="en-GB" sz="1850" dirty="0">
              <a:solidFill>
                <a:srgbClr val="000000"/>
              </a:solidFill>
              <a:latin typeface="Arial"/>
              <a:ea typeface="Arial"/>
              <a:cs typeface="Arial"/>
              <a:sym typeface="Arial"/>
            </a:endParaRPr>
          </a:p>
          <a:p>
            <a:pPr>
              <a:buClr>
                <a:srgbClr val="000000"/>
              </a:buClr>
              <a:buSzPts val="463"/>
            </a:pPr>
            <a:endParaRPr sz="1400" dirty="0">
              <a:solidFill>
                <a:srgbClr val="000000"/>
              </a:solidFill>
              <a:latin typeface="Arial"/>
              <a:ea typeface="Arial"/>
              <a:cs typeface="Arial"/>
              <a:sym typeface="Arial"/>
            </a:endParaRPr>
          </a:p>
        </p:txBody>
      </p:sp>
      <p:sp>
        <p:nvSpPr>
          <p:cNvPr id="323" name="Google Shape;323;p28"/>
          <p:cNvSpPr txBox="1"/>
          <p:nvPr/>
        </p:nvSpPr>
        <p:spPr>
          <a:xfrm>
            <a:off x="3452130" y="5746723"/>
            <a:ext cx="1532099" cy="923399"/>
          </a:xfrm>
          <a:prstGeom prst="rect">
            <a:avLst/>
          </a:prstGeom>
          <a:noFill/>
          <a:ln>
            <a:noFill/>
          </a:ln>
        </p:spPr>
        <p:txBody>
          <a:bodyPr spcFirstLastPara="1" wrap="square" lIns="91425" tIns="45700" rIns="91425" bIns="45700" anchor="t" anchorCtr="0">
            <a:noAutofit/>
          </a:bodyPr>
          <a:lstStyle/>
          <a:p>
            <a:pPr>
              <a:buClr>
                <a:srgbClr val="004869"/>
              </a:buClr>
              <a:buSzPts val="450"/>
            </a:pPr>
            <a:endParaRPr sz="1400" dirty="0">
              <a:solidFill>
                <a:srgbClr val="000000"/>
              </a:solidFill>
              <a:latin typeface="Arial"/>
              <a:ea typeface="Arial"/>
              <a:cs typeface="Arial"/>
              <a:sym typeface="Arial"/>
            </a:endParaRPr>
          </a:p>
        </p:txBody>
      </p:sp>
      <p:graphicFrame>
        <p:nvGraphicFramePr>
          <p:cNvPr id="8" name="Table 7">
            <a:extLst>
              <a:ext uri="{FF2B5EF4-FFF2-40B4-BE49-F238E27FC236}">
                <a16:creationId xmlns:a16="http://schemas.microsoft.com/office/drawing/2014/main" id="{4126AB0D-4E8B-3849-AE10-E1FDA92E03D5}"/>
              </a:ext>
            </a:extLst>
          </p:cNvPr>
          <p:cNvGraphicFramePr>
            <a:graphicFrameLocks noGrp="1"/>
          </p:cNvGraphicFramePr>
          <p:nvPr>
            <p:extLst/>
          </p:nvPr>
        </p:nvGraphicFramePr>
        <p:xfrm>
          <a:off x="6092336" y="1570268"/>
          <a:ext cx="5597916" cy="4724855"/>
        </p:xfrm>
        <a:graphic>
          <a:graphicData uri="http://schemas.openxmlformats.org/drawingml/2006/table">
            <a:tbl>
              <a:tblPr firstRow="1" bandRow="1">
                <a:tableStyleId>{5940675A-B579-460E-94D1-54222C63F5DA}</a:tableStyleId>
              </a:tblPr>
              <a:tblGrid>
                <a:gridCol w="932986">
                  <a:extLst>
                    <a:ext uri="{9D8B030D-6E8A-4147-A177-3AD203B41FA5}">
                      <a16:colId xmlns:a16="http://schemas.microsoft.com/office/drawing/2014/main" val="3875773922"/>
                    </a:ext>
                  </a:extLst>
                </a:gridCol>
                <a:gridCol w="932986">
                  <a:extLst>
                    <a:ext uri="{9D8B030D-6E8A-4147-A177-3AD203B41FA5}">
                      <a16:colId xmlns:a16="http://schemas.microsoft.com/office/drawing/2014/main" val="2174283110"/>
                    </a:ext>
                  </a:extLst>
                </a:gridCol>
                <a:gridCol w="932986">
                  <a:extLst>
                    <a:ext uri="{9D8B030D-6E8A-4147-A177-3AD203B41FA5}">
                      <a16:colId xmlns:a16="http://schemas.microsoft.com/office/drawing/2014/main" val="938333569"/>
                    </a:ext>
                  </a:extLst>
                </a:gridCol>
                <a:gridCol w="932986">
                  <a:extLst>
                    <a:ext uri="{9D8B030D-6E8A-4147-A177-3AD203B41FA5}">
                      <a16:colId xmlns:a16="http://schemas.microsoft.com/office/drawing/2014/main" val="3103418584"/>
                    </a:ext>
                  </a:extLst>
                </a:gridCol>
                <a:gridCol w="932986">
                  <a:extLst>
                    <a:ext uri="{9D8B030D-6E8A-4147-A177-3AD203B41FA5}">
                      <a16:colId xmlns:a16="http://schemas.microsoft.com/office/drawing/2014/main" val="4212411967"/>
                    </a:ext>
                  </a:extLst>
                </a:gridCol>
                <a:gridCol w="932986">
                  <a:extLst>
                    <a:ext uri="{9D8B030D-6E8A-4147-A177-3AD203B41FA5}">
                      <a16:colId xmlns:a16="http://schemas.microsoft.com/office/drawing/2014/main" val="1889557223"/>
                    </a:ext>
                  </a:extLst>
                </a:gridCol>
              </a:tblGrid>
              <a:tr h="944971">
                <a:tc>
                  <a:txBody>
                    <a:bodyPr/>
                    <a:lstStyle/>
                    <a:p>
                      <a:endParaRPr lang="en-US" dirty="0"/>
                    </a:p>
                  </a:txBody>
                  <a:tcPr/>
                </a:tc>
                <a:tc>
                  <a:txBody>
                    <a:bodyPr/>
                    <a:lstStyle/>
                    <a:p>
                      <a:endParaRPr lang="en-US" dirty="0"/>
                    </a:p>
                  </a:txBody>
                  <a:tcPr/>
                </a:tc>
                <a:tc>
                  <a:txBody>
                    <a:bodyPr/>
                    <a:lstStyle/>
                    <a:p>
                      <a:r>
                        <a:rPr lang="en-US" dirty="0"/>
                        <a:t>A</a:t>
                      </a:r>
                    </a:p>
                  </a:txBody>
                  <a:tcPr/>
                </a:tc>
                <a:tc>
                  <a:txBody>
                    <a:bodyPr/>
                    <a:lstStyle/>
                    <a:p>
                      <a:r>
                        <a:rPr lang="en-US" dirty="0"/>
                        <a:t>C</a:t>
                      </a:r>
                    </a:p>
                  </a:txBody>
                  <a:tcPr/>
                </a:tc>
                <a:tc>
                  <a:txBody>
                    <a:bodyPr/>
                    <a:lstStyle/>
                    <a:p>
                      <a:r>
                        <a:rPr lang="en-US" dirty="0"/>
                        <a:t>T</a:t>
                      </a:r>
                    </a:p>
                  </a:txBody>
                  <a:tcPr/>
                </a:tc>
                <a:tc>
                  <a:txBody>
                    <a:bodyPr/>
                    <a:lstStyle/>
                    <a:p>
                      <a:r>
                        <a:rPr lang="en-US" dirty="0"/>
                        <a:t>G</a:t>
                      </a:r>
                    </a:p>
                  </a:txBody>
                  <a:tcPr/>
                </a:tc>
                <a:extLst>
                  <a:ext uri="{0D108BD9-81ED-4DB2-BD59-A6C34878D82A}">
                    <a16:rowId xmlns:a16="http://schemas.microsoft.com/office/drawing/2014/main" val="2271247155"/>
                  </a:ext>
                </a:extLst>
              </a:tr>
              <a:tr h="944971">
                <a:tc>
                  <a:txBody>
                    <a:bodyPr/>
                    <a:lstStyle/>
                    <a:p>
                      <a:endParaRPr lang="en-US" dirty="0"/>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2059692100"/>
                  </a:ext>
                </a:extLst>
              </a:tr>
              <a:tr h="944971">
                <a:tc>
                  <a:txBody>
                    <a:bodyPr/>
                    <a:lstStyle/>
                    <a:p>
                      <a:r>
                        <a:rPr lang="en-US" dirty="0"/>
                        <a:t>A</a:t>
                      </a:r>
                    </a:p>
                  </a:txBody>
                  <a:tcPr/>
                </a:tc>
                <a:tc>
                  <a:txBody>
                    <a:bodyPr/>
                    <a:lstStyle/>
                    <a:p>
                      <a:r>
                        <a:rPr lang="en-US" dirty="0"/>
                        <a:t>0</a:t>
                      </a:r>
                    </a:p>
                  </a:txBody>
                  <a:tcPr/>
                </a:tc>
                <a:tc>
                  <a:txBody>
                    <a:bodyPr/>
                    <a:lstStyle/>
                    <a:p>
                      <a:r>
                        <a:rPr lang="en-US" dirty="0"/>
                        <a:t>   -1,</a:t>
                      </a:r>
                    </a:p>
                    <a:p>
                      <a:r>
                        <a:rPr lang="en-US" dirty="0"/>
                        <a:t>-1 1 = 1</a:t>
                      </a:r>
                    </a:p>
                  </a:txBody>
                  <a:tcPr/>
                </a:tc>
                <a:tc>
                  <a:txBody>
                    <a:bodyPr/>
                    <a:lstStyle/>
                    <a:p>
                      <a:r>
                        <a:rPr lang="en-US" dirty="0"/>
                        <a:t>    -1,</a:t>
                      </a:r>
                    </a:p>
                    <a:p>
                      <a:r>
                        <a:rPr lang="en-US" dirty="0"/>
                        <a:t>0  -1 =0</a:t>
                      </a:r>
                    </a:p>
                  </a:txBody>
                  <a:tcPr/>
                </a:tc>
                <a:tc>
                  <a:txBody>
                    <a:bodyPr/>
                    <a:lstStyle/>
                    <a:p>
                      <a:r>
                        <a:rPr lang="en-US" dirty="0"/>
                        <a:t>     -1,</a:t>
                      </a:r>
                    </a:p>
                    <a:p>
                      <a:r>
                        <a:rPr lang="en-US" dirty="0"/>
                        <a:t>-1 -1=0</a:t>
                      </a:r>
                    </a:p>
                  </a:txBody>
                  <a:tcPr/>
                </a:tc>
                <a:tc>
                  <a:txBody>
                    <a:bodyPr/>
                    <a:lstStyle/>
                    <a:p>
                      <a:r>
                        <a:rPr lang="en-US" dirty="0"/>
                        <a:t>    -1</a:t>
                      </a:r>
                    </a:p>
                    <a:p>
                      <a:r>
                        <a:rPr lang="en-US" dirty="0"/>
                        <a:t>-1 -1=0</a:t>
                      </a:r>
                    </a:p>
                  </a:txBody>
                  <a:tcPr/>
                </a:tc>
                <a:extLst>
                  <a:ext uri="{0D108BD9-81ED-4DB2-BD59-A6C34878D82A}">
                    <a16:rowId xmlns:a16="http://schemas.microsoft.com/office/drawing/2014/main" val="3959461747"/>
                  </a:ext>
                </a:extLst>
              </a:tr>
              <a:tr h="944971">
                <a:tc>
                  <a:txBody>
                    <a:bodyPr/>
                    <a:lstStyle/>
                    <a:p>
                      <a:r>
                        <a:rPr lang="en-US" dirty="0"/>
                        <a:t>C</a:t>
                      </a:r>
                    </a:p>
                  </a:txBody>
                  <a:tcPr/>
                </a:tc>
                <a:tc>
                  <a:txBody>
                    <a:bodyPr/>
                    <a:lstStyle/>
                    <a:p>
                      <a:r>
                        <a:rPr lang="en-US" dirty="0"/>
                        <a:t>0</a:t>
                      </a:r>
                    </a:p>
                  </a:txBody>
                  <a:tcPr/>
                </a:tc>
                <a:tc>
                  <a:txBody>
                    <a:bodyPr/>
                    <a:lstStyle/>
                    <a:p>
                      <a:r>
                        <a:rPr lang="en-US" dirty="0"/>
                        <a:t>      0</a:t>
                      </a:r>
                    </a:p>
                    <a:p>
                      <a:r>
                        <a:rPr lang="en-US" dirty="0"/>
                        <a:t>-1  0=0</a:t>
                      </a:r>
                    </a:p>
                  </a:txBody>
                  <a:tcPr/>
                </a:tc>
                <a:tc>
                  <a:txBody>
                    <a:bodyPr/>
                    <a:lstStyle/>
                    <a:p>
                      <a:r>
                        <a:rPr lang="en-US" dirty="0"/>
                        <a:t>     -1</a:t>
                      </a:r>
                    </a:p>
                    <a:p>
                      <a:r>
                        <a:rPr lang="en-US" dirty="0"/>
                        <a:t>-1  2=2</a:t>
                      </a:r>
                    </a:p>
                  </a:txBody>
                  <a:tcPr/>
                </a:tc>
                <a:tc>
                  <a:txBody>
                    <a:bodyPr/>
                    <a:lstStyle/>
                    <a:p>
                      <a:r>
                        <a:rPr lang="en-US" dirty="0"/>
                        <a:t>    -1</a:t>
                      </a:r>
                    </a:p>
                    <a:p>
                      <a:r>
                        <a:rPr lang="en-US" dirty="0"/>
                        <a:t>1,-1= 1</a:t>
                      </a:r>
                    </a:p>
                  </a:txBody>
                  <a:tcPr/>
                </a:tc>
                <a:tc>
                  <a:txBody>
                    <a:bodyPr/>
                    <a:lstStyle/>
                    <a:p>
                      <a:r>
                        <a:rPr lang="en-US" dirty="0"/>
                        <a:t>    -1</a:t>
                      </a:r>
                    </a:p>
                    <a:p>
                      <a:r>
                        <a:rPr lang="en-US" dirty="0"/>
                        <a:t>0, -1= 0</a:t>
                      </a:r>
                    </a:p>
                  </a:txBody>
                  <a:tcPr/>
                </a:tc>
                <a:extLst>
                  <a:ext uri="{0D108BD9-81ED-4DB2-BD59-A6C34878D82A}">
                    <a16:rowId xmlns:a16="http://schemas.microsoft.com/office/drawing/2014/main" val="469778755"/>
                  </a:ext>
                </a:extLst>
              </a:tr>
              <a:tr h="944971">
                <a:tc>
                  <a:txBody>
                    <a:bodyPr/>
                    <a:lstStyle/>
                    <a:p>
                      <a:r>
                        <a:rPr lang="en-US" dirty="0"/>
                        <a:t>G</a:t>
                      </a:r>
                    </a:p>
                  </a:txBody>
                  <a:tcPr/>
                </a:tc>
                <a:tc>
                  <a:txBody>
                    <a:bodyPr/>
                    <a:lstStyle/>
                    <a:p>
                      <a:r>
                        <a:rPr lang="en-US" dirty="0"/>
                        <a:t>0</a:t>
                      </a:r>
                    </a:p>
                  </a:txBody>
                  <a:tcPr/>
                </a:tc>
                <a:tc>
                  <a:txBody>
                    <a:bodyPr/>
                    <a:lstStyle/>
                    <a:p>
                      <a:r>
                        <a:rPr lang="en-US" dirty="0"/>
                        <a:t>    -1</a:t>
                      </a:r>
                    </a:p>
                    <a:p>
                      <a:r>
                        <a:rPr lang="en-US" dirty="0"/>
                        <a:t>-1 -1= 0</a:t>
                      </a:r>
                    </a:p>
                  </a:txBody>
                  <a:tcPr/>
                </a:tc>
                <a:tc>
                  <a:txBody>
                    <a:bodyPr/>
                    <a:lstStyle/>
                    <a:p>
                      <a:r>
                        <a:rPr lang="en-US" dirty="0"/>
                        <a:t>     1</a:t>
                      </a:r>
                    </a:p>
                    <a:p>
                      <a:r>
                        <a:rPr lang="en-US" dirty="0"/>
                        <a:t>-1 -1=1</a:t>
                      </a:r>
                    </a:p>
                  </a:txBody>
                  <a:tcPr/>
                </a:tc>
                <a:tc>
                  <a:txBody>
                    <a:bodyPr/>
                    <a:lstStyle/>
                    <a:p>
                      <a:r>
                        <a:rPr lang="en-US" dirty="0"/>
                        <a:t>    0</a:t>
                      </a:r>
                    </a:p>
                    <a:p>
                      <a:r>
                        <a:rPr lang="en-US" dirty="0"/>
                        <a:t>0  1 = 1</a:t>
                      </a:r>
                    </a:p>
                  </a:txBody>
                  <a:tcPr/>
                </a:tc>
                <a:tc>
                  <a:txBody>
                    <a:bodyPr/>
                    <a:lstStyle/>
                    <a:p>
                      <a:r>
                        <a:rPr lang="en-US" dirty="0"/>
                        <a:t>     -1</a:t>
                      </a:r>
                    </a:p>
                    <a:p>
                      <a:r>
                        <a:rPr lang="en-US" dirty="0"/>
                        <a:t>-1  2 = </a:t>
                      </a:r>
                      <a:r>
                        <a:rPr lang="en-US" b="1" dirty="0">
                          <a:solidFill>
                            <a:schemeClr val="accent2"/>
                          </a:solidFill>
                        </a:rPr>
                        <a:t>2</a:t>
                      </a:r>
                    </a:p>
                  </a:txBody>
                  <a:tcPr/>
                </a:tc>
                <a:extLst>
                  <a:ext uri="{0D108BD9-81ED-4DB2-BD59-A6C34878D82A}">
                    <a16:rowId xmlns:a16="http://schemas.microsoft.com/office/drawing/2014/main" val="104119822"/>
                  </a:ext>
                </a:extLst>
              </a:tr>
            </a:tbl>
          </a:graphicData>
        </a:graphic>
      </p:graphicFrame>
      <p:cxnSp>
        <p:nvCxnSpPr>
          <p:cNvPr id="13" name="Straight Arrow Connector 12">
            <a:extLst>
              <a:ext uri="{FF2B5EF4-FFF2-40B4-BE49-F238E27FC236}">
                <a16:creationId xmlns:a16="http://schemas.microsoft.com/office/drawing/2014/main" id="{EE773593-2F71-634E-8BCE-DA6809972BBA}"/>
              </a:ext>
            </a:extLst>
          </p:cNvPr>
          <p:cNvCxnSpPr>
            <a:cxnSpLocks/>
          </p:cNvCxnSpPr>
          <p:nvPr/>
        </p:nvCxnSpPr>
        <p:spPr>
          <a:xfrm>
            <a:off x="7459671" y="3326376"/>
            <a:ext cx="717452" cy="5064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284B9B6-3BA4-1142-B05A-1E6376DAB37E}"/>
              </a:ext>
            </a:extLst>
          </p:cNvPr>
          <p:cNvCxnSpPr>
            <a:cxnSpLocks/>
          </p:cNvCxnSpPr>
          <p:nvPr/>
        </p:nvCxnSpPr>
        <p:spPr>
          <a:xfrm>
            <a:off x="8532568" y="4113369"/>
            <a:ext cx="524134" cy="3742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6D53F59-C897-6143-A046-D824D68AE683}"/>
              </a:ext>
            </a:extLst>
          </p:cNvPr>
          <p:cNvCxnSpPr>
            <a:cxnSpLocks/>
          </p:cNvCxnSpPr>
          <p:nvPr/>
        </p:nvCxnSpPr>
        <p:spPr>
          <a:xfrm>
            <a:off x="8337241" y="4113369"/>
            <a:ext cx="0" cy="374225"/>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A18DE87-E71A-A044-A5A4-B7A7AD80C364}"/>
              </a:ext>
            </a:extLst>
          </p:cNvPr>
          <p:cNvCxnSpPr>
            <a:cxnSpLocks/>
          </p:cNvCxnSpPr>
          <p:nvPr/>
        </p:nvCxnSpPr>
        <p:spPr>
          <a:xfrm>
            <a:off x="8532568" y="4041555"/>
            <a:ext cx="429106" cy="0"/>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2133A4C-E26E-8F4C-99E5-1020054FC98B}"/>
              </a:ext>
            </a:extLst>
          </p:cNvPr>
          <p:cNvCxnSpPr>
            <a:cxnSpLocks/>
          </p:cNvCxnSpPr>
          <p:nvPr/>
        </p:nvCxnSpPr>
        <p:spPr>
          <a:xfrm>
            <a:off x="8339804" y="4950519"/>
            <a:ext cx="621870" cy="493678"/>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27E47CD-BAFB-E94C-AFAE-8468089930A6}"/>
              </a:ext>
            </a:extLst>
          </p:cNvPr>
          <p:cNvCxnSpPr>
            <a:cxnSpLocks/>
          </p:cNvCxnSpPr>
          <p:nvPr/>
        </p:nvCxnSpPr>
        <p:spPr>
          <a:xfrm>
            <a:off x="9313927" y="4981335"/>
            <a:ext cx="621870" cy="493678"/>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FC66599-D76D-1F45-880F-9C70F12CBEF4}"/>
              </a:ext>
            </a:extLst>
          </p:cNvPr>
          <p:cNvCxnSpPr>
            <a:cxnSpLocks/>
          </p:cNvCxnSpPr>
          <p:nvPr/>
        </p:nvCxnSpPr>
        <p:spPr>
          <a:xfrm>
            <a:off x="10148007" y="5011355"/>
            <a:ext cx="717452" cy="5064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4FC6965-26FA-514F-BCCD-8EC780C3ECD4}"/>
              </a:ext>
            </a:extLst>
          </p:cNvPr>
          <p:cNvCxnSpPr>
            <a:cxnSpLocks/>
          </p:cNvCxnSpPr>
          <p:nvPr/>
        </p:nvCxnSpPr>
        <p:spPr>
          <a:xfrm>
            <a:off x="10272827" y="4744869"/>
            <a:ext cx="717452" cy="0"/>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463E035-1B73-8640-8AD7-60311DC51CA1}"/>
              </a:ext>
            </a:extLst>
          </p:cNvPr>
          <p:cNvCxnSpPr>
            <a:cxnSpLocks/>
          </p:cNvCxnSpPr>
          <p:nvPr/>
        </p:nvCxnSpPr>
        <p:spPr>
          <a:xfrm>
            <a:off x="9493963" y="4956381"/>
            <a:ext cx="42910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4DF7796-BA7C-B747-A069-4D0795428C6A}"/>
              </a:ext>
            </a:extLst>
          </p:cNvPr>
          <p:cNvCxnSpPr>
            <a:cxnSpLocks/>
          </p:cNvCxnSpPr>
          <p:nvPr/>
        </p:nvCxnSpPr>
        <p:spPr>
          <a:xfrm>
            <a:off x="8292694" y="5076089"/>
            <a:ext cx="0" cy="337625"/>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BF174EA-C5D5-8C4E-98ED-D2E33E642BAC}"/>
              </a:ext>
            </a:extLst>
          </p:cNvPr>
          <p:cNvCxnSpPr>
            <a:cxnSpLocks/>
          </p:cNvCxnSpPr>
          <p:nvPr/>
        </p:nvCxnSpPr>
        <p:spPr>
          <a:xfrm>
            <a:off x="10327811" y="3139263"/>
            <a:ext cx="524134" cy="374225"/>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525B482-40FD-474F-8D65-2044A940EDA5}"/>
              </a:ext>
            </a:extLst>
          </p:cNvPr>
          <p:cNvCxnSpPr>
            <a:cxnSpLocks/>
          </p:cNvCxnSpPr>
          <p:nvPr/>
        </p:nvCxnSpPr>
        <p:spPr>
          <a:xfrm>
            <a:off x="9276202" y="5071395"/>
            <a:ext cx="0" cy="337625"/>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BD1A749-3B9F-D04D-838A-37B3A8BF9F4B}"/>
              </a:ext>
            </a:extLst>
          </p:cNvPr>
          <p:cNvCxnSpPr>
            <a:cxnSpLocks/>
          </p:cNvCxnSpPr>
          <p:nvPr/>
        </p:nvCxnSpPr>
        <p:spPr>
          <a:xfrm>
            <a:off x="9489504" y="3205369"/>
            <a:ext cx="524134" cy="374225"/>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FE43312-4EE5-AD4F-A24F-C08BAD625D6C}"/>
              </a:ext>
            </a:extLst>
          </p:cNvPr>
          <p:cNvSpPr txBox="1"/>
          <p:nvPr/>
        </p:nvSpPr>
        <p:spPr>
          <a:xfrm>
            <a:off x="8532568" y="1088571"/>
            <a:ext cx="654975" cy="369332"/>
          </a:xfrm>
          <a:prstGeom prst="rect">
            <a:avLst/>
          </a:prstGeom>
          <a:noFill/>
        </p:spPr>
        <p:txBody>
          <a:bodyPr wrap="square" rtlCol="0">
            <a:spAutoFit/>
          </a:bodyPr>
          <a:lstStyle/>
          <a:p>
            <a:r>
              <a:rPr lang="en-US" dirty="0"/>
              <a:t>S1</a:t>
            </a:r>
          </a:p>
        </p:txBody>
      </p:sp>
      <p:sp>
        <p:nvSpPr>
          <p:cNvPr id="21" name="TextBox 20">
            <a:extLst>
              <a:ext uri="{FF2B5EF4-FFF2-40B4-BE49-F238E27FC236}">
                <a16:creationId xmlns:a16="http://schemas.microsoft.com/office/drawing/2014/main" id="{76E4292F-E2EB-8F46-B6BC-765029F209E6}"/>
              </a:ext>
            </a:extLst>
          </p:cNvPr>
          <p:cNvSpPr txBox="1"/>
          <p:nvPr/>
        </p:nvSpPr>
        <p:spPr>
          <a:xfrm>
            <a:off x="5476502" y="3856889"/>
            <a:ext cx="654975" cy="369332"/>
          </a:xfrm>
          <a:prstGeom prst="rect">
            <a:avLst/>
          </a:prstGeom>
          <a:noFill/>
        </p:spPr>
        <p:txBody>
          <a:bodyPr wrap="square" rtlCol="0">
            <a:spAutoFit/>
          </a:bodyPr>
          <a:lstStyle/>
          <a:p>
            <a:r>
              <a:rPr lang="en-US" dirty="0"/>
              <a:t>S2</a:t>
            </a:r>
          </a:p>
        </p:txBody>
      </p:sp>
    </p:spTree>
    <p:extLst>
      <p:ext uri="{BB962C8B-B14F-4D97-AF65-F5344CB8AC3E}">
        <p14:creationId xmlns:p14="http://schemas.microsoft.com/office/powerpoint/2010/main" val="2978065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0" name="Google Shape;320;p2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Local alignment: Smith-Waterman algorithm (1981)</a:t>
            </a:r>
            <a:endParaRPr sz="2400" b="1">
              <a:solidFill>
                <a:srgbClr val="000000"/>
              </a:solidFill>
              <a:latin typeface="Arial"/>
              <a:ea typeface="Arial"/>
              <a:cs typeface="Arial"/>
              <a:sym typeface="Arial"/>
            </a:endParaRPr>
          </a:p>
        </p:txBody>
      </p:sp>
      <p:sp>
        <p:nvSpPr>
          <p:cNvPr id="322" name="Google Shape;322;p28"/>
          <p:cNvSpPr txBox="1"/>
          <p:nvPr/>
        </p:nvSpPr>
        <p:spPr>
          <a:xfrm>
            <a:off x="1847528" y="908720"/>
            <a:ext cx="8568952" cy="2016224"/>
          </a:xfrm>
          <a:prstGeom prst="rect">
            <a:avLst/>
          </a:prstGeom>
          <a:noFill/>
          <a:ln>
            <a:noFill/>
          </a:ln>
        </p:spPr>
        <p:txBody>
          <a:bodyPr spcFirstLastPara="1" wrap="square" lIns="91425" tIns="45700" rIns="91425" bIns="45700" anchor="t" anchorCtr="0">
            <a:noAutofit/>
          </a:bodyPr>
          <a:lstStyle/>
          <a:p>
            <a:pPr>
              <a:buClr>
                <a:srgbClr val="000000"/>
              </a:buClr>
              <a:buSzPts val="463"/>
            </a:pPr>
            <a:r>
              <a:rPr lang="en-GB" sz="1850" dirty="0">
                <a:solidFill>
                  <a:srgbClr val="000000"/>
                </a:solidFill>
                <a:latin typeface="Arial"/>
                <a:ea typeface="Arial"/>
                <a:cs typeface="Arial"/>
                <a:sym typeface="Arial"/>
              </a:rPr>
              <a:t>Algorithm for generating the optimal pairwise alignment between two sequences</a:t>
            </a:r>
            <a:endParaRPr sz="1400" dirty="0">
              <a:solidFill>
                <a:srgbClr val="000000"/>
              </a:solidFill>
              <a:latin typeface="Arial"/>
              <a:ea typeface="Arial"/>
              <a:cs typeface="Arial"/>
              <a:sym typeface="Arial"/>
            </a:endParaRPr>
          </a:p>
          <a:p>
            <a:pPr>
              <a:buClr>
                <a:srgbClr val="000000"/>
              </a:buClr>
              <a:buSzPts val="463"/>
            </a:pPr>
            <a:endParaRPr sz="1850" dirty="0">
              <a:solidFill>
                <a:srgbClr val="000000"/>
              </a:solidFill>
              <a:latin typeface="Arial"/>
              <a:ea typeface="Arial"/>
              <a:cs typeface="Arial"/>
              <a:sym typeface="Arial"/>
            </a:endParaRPr>
          </a:p>
          <a:p>
            <a:pPr>
              <a:buClr>
                <a:srgbClr val="000000"/>
              </a:buClr>
              <a:buSzPts val="463"/>
            </a:pPr>
            <a:r>
              <a:rPr lang="en-GB" sz="1850" i="1" dirty="0">
                <a:solidFill>
                  <a:srgbClr val="000000"/>
                </a:solidFill>
                <a:latin typeface="Arial"/>
                <a:ea typeface="Arial"/>
                <a:cs typeface="Arial"/>
                <a:sym typeface="Arial"/>
              </a:rPr>
              <a:t>Optimal alignment</a:t>
            </a:r>
            <a:r>
              <a:rPr lang="en-GB" sz="1850" dirty="0">
                <a:solidFill>
                  <a:srgbClr val="000000"/>
                </a:solidFill>
                <a:latin typeface="Arial"/>
                <a:ea typeface="Arial"/>
                <a:cs typeface="Arial"/>
                <a:sym typeface="Arial"/>
              </a:rPr>
              <a:t>: the alignment which exhibits the most correspondences and the least differences, i.e. the alignment with the highest mapping score</a:t>
            </a:r>
            <a:endParaRPr sz="1850" dirty="0">
              <a:solidFill>
                <a:srgbClr val="000000"/>
              </a:solidFill>
              <a:latin typeface="Arial"/>
              <a:ea typeface="Arial"/>
              <a:cs typeface="Arial"/>
              <a:sym typeface="Arial"/>
            </a:endParaRPr>
          </a:p>
          <a:p>
            <a:pPr>
              <a:buClr>
                <a:srgbClr val="000000"/>
              </a:buClr>
              <a:buSzPts val="463"/>
            </a:pPr>
            <a:endParaRPr sz="1850" dirty="0">
              <a:solidFill>
                <a:srgbClr val="000000"/>
              </a:solidFill>
              <a:latin typeface="Arial"/>
              <a:ea typeface="Arial"/>
              <a:cs typeface="Arial"/>
              <a:sym typeface="Arial"/>
            </a:endParaRPr>
          </a:p>
          <a:p>
            <a:pPr>
              <a:buClr>
                <a:srgbClr val="004869"/>
              </a:buClr>
              <a:buSzPts val="463"/>
            </a:pPr>
            <a:r>
              <a:rPr lang="en-GB" sz="1850" dirty="0">
                <a:solidFill>
                  <a:srgbClr val="000000"/>
                </a:solidFill>
                <a:latin typeface="Arial"/>
                <a:ea typeface="Arial"/>
                <a:cs typeface="Arial"/>
                <a:sym typeface="Arial"/>
              </a:rPr>
              <a:t>Time consuming to carry out for every read</a:t>
            </a:r>
            <a:endParaRPr sz="1400" dirty="0">
              <a:solidFill>
                <a:srgbClr val="000000"/>
              </a:solidFill>
              <a:latin typeface="Arial"/>
              <a:ea typeface="Arial"/>
              <a:cs typeface="Arial"/>
              <a:sym typeface="Arial"/>
            </a:endParaRPr>
          </a:p>
          <a:p>
            <a:pPr marL="457200" indent="-342900">
              <a:buClr>
                <a:schemeClr val="dk1"/>
              </a:buClr>
              <a:buSzPts val="1650"/>
              <a:buFont typeface="Arial"/>
              <a:buChar char="•"/>
            </a:pPr>
            <a:r>
              <a:rPr lang="en-GB" sz="1650" dirty="0">
                <a:solidFill>
                  <a:srgbClr val="000000"/>
                </a:solidFill>
                <a:latin typeface="Arial"/>
                <a:ea typeface="Arial"/>
                <a:cs typeface="Arial"/>
                <a:sym typeface="Arial"/>
              </a:rPr>
              <a:t>Only applied to a small subset of the reads that don’t have an exact match</a:t>
            </a:r>
            <a:endParaRPr sz="1400" dirty="0">
              <a:solidFill>
                <a:srgbClr val="000000"/>
              </a:solidFill>
              <a:latin typeface="Arial"/>
              <a:ea typeface="Arial"/>
              <a:cs typeface="Arial"/>
              <a:sym typeface="Arial"/>
            </a:endParaRPr>
          </a:p>
          <a:p>
            <a:pPr marL="457200" indent="-342900">
              <a:buClr>
                <a:schemeClr val="dk1"/>
              </a:buClr>
              <a:buSzPts val="1650"/>
              <a:buFont typeface="Arial"/>
              <a:buChar char="•"/>
            </a:pPr>
            <a:r>
              <a:rPr lang="en-GB" sz="1650" dirty="0">
                <a:solidFill>
                  <a:srgbClr val="000000"/>
                </a:solidFill>
                <a:latin typeface="Arial"/>
                <a:ea typeface="Arial"/>
                <a:cs typeface="Arial"/>
                <a:sym typeface="Arial"/>
              </a:rPr>
              <a:t>Important for correctly aligning reads with insertions/deletions</a:t>
            </a:r>
          </a:p>
          <a:p>
            <a:pPr marL="457200" indent="-342900">
              <a:buClr>
                <a:schemeClr val="dk1"/>
              </a:buClr>
              <a:buSzPts val="1650"/>
              <a:buFont typeface="Arial"/>
              <a:buChar char="•"/>
            </a:pPr>
            <a:endParaRPr lang="en-GB" sz="1650" dirty="0">
              <a:solidFill>
                <a:srgbClr val="000000"/>
              </a:solidFill>
              <a:latin typeface="Arial"/>
              <a:ea typeface="Arial"/>
              <a:cs typeface="Arial"/>
              <a:sym typeface="Arial"/>
            </a:endParaRPr>
          </a:p>
          <a:p>
            <a:pPr marL="114300">
              <a:buClr>
                <a:schemeClr val="dk1"/>
              </a:buClr>
              <a:buSzPts val="1650"/>
            </a:pPr>
            <a:r>
              <a:rPr lang="en-GB" sz="1650" b="1" dirty="0">
                <a:solidFill>
                  <a:srgbClr val="FF0000"/>
                </a:solidFill>
                <a:latin typeface="Arial"/>
                <a:ea typeface="Arial"/>
                <a:cs typeface="Arial"/>
                <a:sym typeface="Arial"/>
              </a:rPr>
              <a:t>We will now get a feel for this  -- DONE !</a:t>
            </a:r>
          </a:p>
          <a:p>
            <a:pPr marL="114300">
              <a:buClr>
                <a:schemeClr val="dk1"/>
              </a:buClr>
              <a:buSzPts val="1650"/>
            </a:pPr>
            <a:endParaRPr lang="en-GB" sz="1650" b="1" dirty="0">
              <a:solidFill>
                <a:srgbClr val="000000"/>
              </a:solidFill>
              <a:latin typeface="Arial"/>
              <a:ea typeface="Arial"/>
              <a:cs typeface="Arial"/>
              <a:sym typeface="Arial"/>
            </a:endParaRPr>
          </a:p>
          <a:p>
            <a:pPr marL="114300">
              <a:buClr>
                <a:schemeClr val="dk1"/>
              </a:buClr>
              <a:buSzPts val="1650"/>
            </a:pPr>
            <a:r>
              <a:rPr lang="en-GB" sz="1650" b="1" dirty="0">
                <a:solidFill>
                  <a:srgbClr val="000000"/>
                </a:solidFill>
                <a:latin typeface="Arial"/>
                <a:ea typeface="Arial"/>
                <a:cs typeface="Arial"/>
                <a:sym typeface="Arial"/>
              </a:rPr>
              <a:t>Define TWO FURTHER CONCEPTS:</a:t>
            </a:r>
          </a:p>
          <a:p>
            <a:pPr marL="114300">
              <a:buClr>
                <a:schemeClr val="dk1"/>
              </a:buClr>
              <a:buSzPts val="1650"/>
            </a:pPr>
            <a:endParaRPr lang="en-GB" sz="1650" b="1" dirty="0">
              <a:solidFill>
                <a:srgbClr val="000000"/>
              </a:solidFill>
              <a:latin typeface="Arial"/>
              <a:ea typeface="Arial"/>
              <a:cs typeface="Arial"/>
              <a:sym typeface="Arial"/>
            </a:endParaRPr>
          </a:p>
          <a:p>
            <a:pPr marL="571500" lvl="1">
              <a:buClr>
                <a:schemeClr val="dk1"/>
              </a:buClr>
              <a:buSzPts val="1650"/>
            </a:pPr>
            <a:r>
              <a:rPr lang="en-GB" sz="1650" b="1" dirty="0">
                <a:solidFill>
                  <a:srgbClr val="FF0000"/>
                </a:solidFill>
                <a:latin typeface="Arial"/>
                <a:ea typeface="Arial"/>
                <a:cs typeface="Arial"/>
                <a:sym typeface="Arial"/>
              </a:rPr>
              <a:t>Local alignment</a:t>
            </a:r>
            <a:r>
              <a:rPr lang="en-GB" sz="1650" b="1" dirty="0">
                <a:solidFill>
                  <a:srgbClr val="000000"/>
                </a:solidFill>
                <a:latin typeface="Arial"/>
                <a:ea typeface="Arial"/>
                <a:cs typeface="Arial"/>
                <a:sym typeface="Arial"/>
              </a:rPr>
              <a:t>: </a:t>
            </a:r>
            <a:r>
              <a:rPr lang="en-GB" sz="1650" dirty="0">
                <a:solidFill>
                  <a:srgbClr val="000000"/>
                </a:solidFill>
                <a:latin typeface="Arial"/>
                <a:ea typeface="Arial"/>
                <a:cs typeface="Arial"/>
                <a:sym typeface="Arial"/>
              </a:rPr>
              <a:t>Any segment of one sequence can align to an arbitrary position in the other sequence. </a:t>
            </a:r>
            <a:r>
              <a:rPr lang="en-GB" sz="1650" b="1" dirty="0">
                <a:solidFill>
                  <a:srgbClr val="000000"/>
                </a:solidFill>
                <a:latin typeface="Arial"/>
                <a:ea typeface="Arial"/>
                <a:cs typeface="Arial"/>
                <a:sym typeface="Arial"/>
              </a:rPr>
              <a:t>Segments</a:t>
            </a:r>
            <a:r>
              <a:rPr lang="en-GB" sz="1650" dirty="0">
                <a:solidFill>
                  <a:srgbClr val="000000"/>
                </a:solidFill>
                <a:latin typeface="Arial"/>
                <a:ea typeface="Arial"/>
                <a:cs typeface="Arial"/>
                <a:sym typeface="Arial"/>
              </a:rPr>
              <a:t> of query align to </a:t>
            </a:r>
            <a:r>
              <a:rPr lang="en-GB" sz="1650" b="1" dirty="0">
                <a:solidFill>
                  <a:srgbClr val="000000"/>
                </a:solidFill>
                <a:latin typeface="Arial"/>
                <a:ea typeface="Arial"/>
                <a:cs typeface="Arial"/>
                <a:sym typeface="Arial"/>
              </a:rPr>
              <a:t>segments</a:t>
            </a:r>
            <a:r>
              <a:rPr lang="en-GB" sz="1650" dirty="0">
                <a:solidFill>
                  <a:srgbClr val="000000"/>
                </a:solidFill>
                <a:latin typeface="Arial"/>
                <a:ea typeface="Arial"/>
                <a:cs typeface="Arial"/>
                <a:sym typeface="Arial"/>
              </a:rPr>
              <a:t> of target.</a:t>
            </a:r>
          </a:p>
          <a:p>
            <a:pPr marL="571500" lvl="1">
              <a:buClr>
                <a:schemeClr val="dk1"/>
              </a:buClr>
              <a:buSzPts val="1650"/>
            </a:pPr>
            <a:endParaRPr lang="en-GB" sz="1650" b="1" dirty="0">
              <a:solidFill>
                <a:srgbClr val="000000"/>
              </a:solidFill>
              <a:latin typeface="Arial"/>
              <a:ea typeface="Arial"/>
              <a:cs typeface="Arial"/>
              <a:sym typeface="Arial"/>
            </a:endParaRPr>
          </a:p>
          <a:p>
            <a:pPr marL="571500" lvl="1">
              <a:buClr>
                <a:schemeClr val="dk1"/>
              </a:buClr>
              <a:buSzPts val="1650"/>
            </a:pPr>
            <a:r>
              <a:rPr lang="en-GB" sz="1650" b="1" dirty="0">
                <a:solidFill>
                  <a:srgbClr val="FF0000"/>
                </a:solidFill>
                <a:latin typeface="Arial"/>
                <a:ea typeface="Arial"/>
                <a:cs typeface="Arial"/>
                <a:sym typeface="Arial"/>
              </a:rPr>
              <a:t>Global alignment</a:t>
            </a:r>
            <a:r>
              <a:rPr lang="en-GB" sz="1650" b="1" dirty="0">
                <a:solidFill>
                  <a:srgbClr val="000000"/>
                </a:solidFill>
                <a:latin typeface="Arial"/>
                <a:ea typeface="Arial"/>
                <a:cs typeface="Arial"/>
                <a:sym typeface="Arial"/>
              </a:rPr>
              <a:t>: </a:t>
            </a:r>
            <a:r>
              <a:rPr lang="en-GB" sz="1650" dirty="0">
                <a:solidFill>
                  <a:srgbClr val="000000"/>
                </a:solidFill>
                <a:latin typeface="Arial"/>
                <a:ea typeface="Arial"/>
                <a:cs typeface="Arial"/>
                <a:sym typeface="Arial"/>
              </a:rPr>
              <a:t>Alignment of two complete sequences. </a:t>
            </a:r>
            <a:r>
              <a:rPr lang="en-GB" sz="1650" i="1" dirty="0">
                <a:solidFill>
                  <a:srgbClr val="000000"/>
                </a:solidFill>
                <a:latin typeface="Arial"/>
                <a:ea typeface="Arial"/>
                <a:cs typeface="Arial"/>
                <a:sym typeface="Arial"/>
              </a:rPr>
              <a:t>If sequences are very dissimilar in size then there will be lots of gaps</a:t>
            </a:r>
            <a:r>
              <a:rPr lang="en-GB" sz="1650" dirty="0">
                <a:solidFill>
                  <a:srgbClr val="000000"/>
                </a:solidFill>
                <a:latin typeface="Arial"/>
                <a:ea typeface="Arial"/>
                <a:cs typeface="Arial"/>
                <a:sym typeface="Arial"/>
              </a:rPr>
              <a:t>.  </a:t>
            </a:r>
            <a:endParaRPr sz="1400" b="1" dirty="0">
              <a:solidFill>
                <a:srgbClr val="000000"/>
              </a:solidFill>
              <a:latin typeface="Arial"/>
              <a:ea typeface="Arial"/>
              <a:cs typeface="Arial"/>
              <a:sym typeface="Arial"/>
            </a:endParaRPr>
          </a:p>
          <a:p>
            <a:pPr>
              <a:buClr>
                <a:srgbClr val="004869"/>
              </a:buClr>
              <a:buSzPts val="750"/>
            </a:pPr>
            <a:endParaRPr sz="300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1292985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2"/>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a:solidFill>
                  <a:srgbClr val="000000"/>
                </a:solidFill>
                <a:latin typeface="Arial"/>
                <a:ea typeface="Arial"/>
                <a:cs typeface="Arial"/>
                <a:sym typeface="Arial"/>
              </a:rPr>
              <a:t>NGS read alignment</a:t>
            </a:r>
            <a:endParaRPr sz="4800" b="1">
              <a:solidFill>
                <a:schemeClr val="dk1"/>
              </a:solidFill>
              <a:latin typeface="Arial"/>
              <a:ea typeface="Arial"/>
              <a:cs typeface="Arial"/>
              <a:sym typeface="Arial"/>
            </a:endParaRPr>
          </a:p>
        </p:txBody>
      </p:sp>
      <p:pic>
        <p:nvPicPr>
          <p:cNvPr id="227" name="Google Shape;227;p22"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28" name="Google Shape;228;p22"/>
          <p:cNvSpPr txBox="1"/>
          <p:nvPr/>
        </p:nvSpPr>
        <p:spPr>
          <a:xfrm>
            <a:off x="2239908" y="1141082"/>
            <a:ext cx="7704856" cy="3296031"/>
          </a:xfrm>
          <a:prstGeom prst="rect">
            <a:avLst/>
          </a:prstGeom>
          <a:noFill/>
          <a:ln>
            <a:noFill/>
          </a:ln>
        </p:spPr>
        <p:txBody>
          <a:bodyPr spcFirstLastPara="1" wrap="square" lIns="91425" tIns="45700" rIns="91425" bIns="45700" anchor="ctr" anchorCtr="0">
            <a:noAutofit/>
          </a:bodyPr>
          <a:lstStyle/>
          <a:p>
            <a:pPr>
              <a:lnSpc>
                <a:spcPct val="120000"/>
              </a:lnSpc>
              <a:buClr>
                <a:schemeClr val="dk1"/>
              </a:buClr>
              <a:buSzPts val="1600"/>
            </a:pPr>
            <a:r>
              <a:rPr lang="en-GB" sz="1600" b="1" dirty="0">
                <a:solidFill>
                  <a:srgbClr val="000000"/>
                </a:solidFill>
                <a:latin typeface="Arial"/>
                <a:ea typeface="Arial"/>
                <a:cs typeface="Arial"/>
                <a:sym typeface="Arial"/>
              </a:rPr>
              <a:t>NGS: Nucleotide based alignment (also known as read mapping)</a:t>
            </a:r>
          </a:p>
          <a:p>
            <a:pPr>
              <a:lnSpc>
                <a:spcPct val="120000"/>
              </a:lnSpc>
              <a:buClr>
                <a:schemeClr val="dk1"/>
              </a:buClr>
              <a:buSzPts val="1600"/>
            </a:pPr>
            <a:endParaRPr lang="en-GB" sz="1600" b="1" dirty="0">
              <a:solidFill>
                <a:srgbClr val="000000"/>
              </a:solidFill>
              <a:latin typeface="Arial"/>
              <a:ea typeface="Arial"/>
              <a:cs typeface="Arial"/>
              <a:sym typeface="Arial"/>
            </a:endParaRPr>
          </a:p>
          <a:p>
            <a:pPr>
              <a:lnSpc>
                <a:spcPct val="120000"/>
              </a:lnSpc>
              <a:buClr>
                <a:schemeClr val="dk1"/>
              </a:buClr>
              <a:buSzPts val="1600"/>
            </a:pPr>
            <a:r>
              <a:rPr lang="en-GB" sz="1600" dirty="0">
                <a:solidFill>
                  <a:srgbClr val="000000"/>
                </a:solidFill>
                <a:latin typeface="Arial"/>
                <a:ea typeface="Arial"/>
                <a:cs typeface="Arial"/>
                <a:sym typeface="Arial"/>
              </a:rPr>
              <a:t>Number of 150bp reads in an 40x coverage Illumina X10 genome sequence?</a:t>
            </a:r>
          </a:p>
          <a:p>
            <a:pPr>
              <a:lnSpc>
                <a:spcPct val="120000"/>
              </a:lnSpc>
              <a:buClr>
                <a:schemeClr val="dk1"/>
              </a:buClr>
              <a:buSzPts val="1600"/>
            </a:pPr>
            <a:r>
              <a:rPr lang="en-GB" sz="1600" b="1" dirty="0">
                <a:solidFill>
                  <a:srgbClr val="000000"/>
                </a:solidFill>
                <a:latin typeface="Arial"/>
                <a:ea typeface="Arial"/>
                <a:cs typeface="Arial"/>
                <a:sym typeface="Arial"/>
              </a:rPr>
              <a:t>800x10^6</a:t>
            </a:r>
          </a:p>
          <a:p>
            <a:pPr>
              <a:lnSpc>
                <a:spcPct val="120000"/>
              </a:lnSpc>
              <a:buClr>
                <a:schemeClr val="dk1"/>
              </a:buClr>
              <a:buSzPts val="1600"/>
            </a:pPr>
            <a:endParaRPr lang="en-GB" sz="1600" dirty="0">
              <a:solidFill>
                <a:srgbClr val="000000"/>
              </a:solidFill>
              <a:latin typeface="Arial"/>
              <a:ea typeface="Arial"/>
              <a:cs typeface="Arial"/>
              <a:sym typeface="Arial"/>
            </a:endParaRPr>
          </a:p>
          <a:p>
            <a:pPr>
              <a:lnSpc>
                <a:spcPct val="120000"/>
              </a:lnSpc>
              <a:buClr>
                <a:schemeClr val="dk1"/>
              </a:buClr>
              <a:buSzPts val="1600"/>
            </a:pPr>
            <a:r>
              <a:rPr lang="en-GB" sz="1600" dirty="0">
                <a:solidFill>
                  <a:srgbClr val="000000"/>
                </a:solidFill>
                <a:latin typeface="Arial"/>
                <a:ea typeface="Arial"/>
                <a:cs typeface="Arial"/>
                <a:sym typeface="Arial"/>
              </a:rPr>
              <a:t>These all have to be aligned against a mammalian genome (3Gbp)</a:t>
            </a:r>
          </a:p>
          <a:p>
            <a:pPr>
              <a:lnSpc>
                <a:spcPct val="120000"/>
              </a:lnSpc>
              <a:buClr>
                <a:schemeClr val="dk1"/>
              </a:buClr>
              <a:buSzPts val="1600"/>
            </a:pPr>
            <a:br>
              <a:rPr lang="en-GB" sz="1600" dirty="0">
                <a:solidFill>
                  <a:srgbClr val="000000"/>
                </a:solidFill>
                <a:latin typeface="Arial"/>
                <a:ea typeface="Arial"/>
                <a:cs typeface="Arial"/>
                <a:sym typeface="Arial"/>
              </a:rPr>
            </a:br>
            <a:r>
              <a:rPr lang="en-GB" sz="1600" dirty="0">
                <a:solidFill>
                  <a:srgbClr val="FF0000"/>
                </a:solidFill>
                <a:latin typeface="Arial"/>
                <a:ea typeface="Arial"/>
                <a:cs typeface="Arial"/>
                <a:sym typeface="Arial"/>
              </a:rPr>
              <a:t>SMITH-WATERMAN is WAY TOO SLOW:</a:t>
            </a:r>
          </a:p>
          <a:p>
            <a:pPr>
              <a:lnSpc>
                <a:spcPct val="120000"/>
              </a:lnSpc>
              <a:buClr>
                <a:schemeClr val="dk1"/>
              </a:buClr>
              <a:buSzPts val="1600"/>
            </a:pPr>
            <a:endParaRPr lang="en-GB" sz="1600" dirty="0">
              <a:solidFill>
                <a:srgbClr val="000000"/>
              </a:solidFill>
              <a:latin typeface="Arial"/>
              <a:ea typeface="Arial"/>
              <a:cs typeface="Arial"/>
              <a:sym typeface="Arial"/>
            </a:endParaRPr>
          </a:p>
          <a:p>
            <a:pPr>
              <a:lnSpc>
                <a:spcPct val="120000"/>
              </a:lnSpc>
              <a:buClr>
                <a:srgbClr val="000000"/>
              </a:buClr>
              <a:buSzPts val="1600"/>
            </a:pPr>
            <a:r>
              <a:rPr lang="en-GB" sz="1600" b="1" dirty="0">
                <a:solidFill>
                  <a:srgbClr val="000000"/>
                </a:solidFill>
                <a:latin typeface="Arial"/>
                <a:ea typeface="Arial"/>
                <a:cs typeface="Arial"/>
                <a:sym typeface="Arial"/>
              </a:rPr>
              <a:t>Two primary faster approaches:</a:t>
            </a:r>
            <a:endParaRPr lang="en-GB" sz="1400" dirty="0">
              <a:solidFill>
                <a:srgbClr val="000000"/>
              </a:solidFill>
              <a:latin typeface="Arial"/>
              <a:ea typeface="Arial"/>
              <a:cs typeface="Arial"/>
              <a:sym typeface="Arial"/>
            </a:endParaRPr>
          </a:p>
          <a:p>
            <a:pPr marL="285750" indent="-285750">
              <a:lnSpc>
                <a:spcPct val="120000"/>
              </a:lnSpc>
              <a:buClr>
                <a:srgbClr val="000000"/>
              </a:buClr>
              <a:buSzPts val="1600"/>
              <a:buFont typeface="Arial"/>
              <a:buChar char="•"/>
            </a:pPr>
            <a:r>
              <a:rPr lang="en-GB" sz="1600" dirty="0">
                <a:solidFill>
                  <a:srgbClr val="000000"/>
                </a:solidFill>
                <a:latin typeface="Arial"/>
                <a:ea typeface="Arial"/>
                <a:cs typeface="Arial"/>
                <a:sym typeface="Arial"/>
              </a:rPr>
              <a:t>Hash-based alignment</a:t>
            </a:r>
            <a:endParaRPr lang="en-GB" sz="1400" dirty="0">
              <a:solidFill>
                <a:srgbClr val="000000"/>
              </a:solidFill>
              <a:latin typeface="Arial"/>
              <a:ea typeface="Arial"/>
              <a:cs typeface="Arial"/>
              <a:sym typeface="Arial"/>
            </a:endParaRPr>
          </a:p>
          <a:p>
            <a:pPr marL="285750" indent="-285750">
              <a:lnSpc>
                <a:spcPct val="120000"/>
              </a:lnSpc>
              <a:buClr>
                <a:srgbClr val="000000"/>
              </a:buClr>
              <a:buSzPts val="1600"/>
              <a:buFont typeface="Arial"/>
              <a:buChar char="•"/>
            </a:pPr>
            <a:r>
              <a:rPr lang="en-GB" sz="1600" dirty="0">
                <a:solidFill>
                  <a:srgbClr val="000000"/>
                </a:solidFill>
                <a:latin typeface="Arial"/>
                <a:ea typeface="Arial"/>
                <a:cs typeface="Arial"/>
                <a:sym typeface="Arial"/>
              </a:rPr>
              <a:t>Suffix/prefix tries</a:t>
            </a:r>
          </a:p>
        </p:txBody>
      </p:sp>
      <p:sp>
        <p:nvSpPr>
          <p:cNvPr id="229" name="Google Shape;229;p22"/>
          <p:cNvSpPr txBox="1"/>
          <p:nvPr/>
        </p:nvSpPr>
        <p:spPr>
          <a:xfrm>
            <a:off x="2279576" y="4880858"/>
            <a:ext cx="7668852" cy="970522"/>
          </a:xfrm>
          <a:prstGeom prst="rect">
            <a:avLst/>
          </a:prstGeom>
          <a:noFill/>
          <a:ln>
            <a:noFill/>
          </a:ln>
        </p:spPr>
        <p:txBody>
          <a:bodyPr spcFirstLastPara="1" wrap="square" lIns="91425" tIns="45700" rIns="91425" bIns="45700" anchor="t" anchorCtr="0">
            <a:noAutofit/>
          </a:bodyPr>
          <a:lstStyle/>
          <a:p>
            <a:pPr>
              <a:lnSpc>
                <a:spcPct val="120000"/>
              </a:lnSpc>
              <a:buClr>
                <a:srgbClr val="000000"/>
              </a:buClr>
              <a:buSzPts val="1600"/>
            </a:pPr>
            <a:endParaRPr sz="160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1946327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23"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35" name="Google Shape;235;p23"/>
          <p:cNvSpPr txBox="1"/>
          <p:nvPr/>
        </p:nvSpPr>
        <p:spPr>
          <a:xfrm>
            <a:off x="949124" y="980728"/>
            <a:ext cx="8819284" cy="5661248"/>
          </a:xfrm>
          <a:prstGeom prst="rect">
            <a:avLst/>
          </a:prstGeom>
          <a:noFill/>
          <a:ln>
            <a:noFill/>
          </a:ln>
        </p:spPr>
        <p:txBody>
          <a:bodyPr spcFirstLastPara="1" wrap="square" lIns="91425" tIns="45700" rIns="91425" bIns="45700" anchor="t" anchorCtr="0">
            <a:noAutofit/>
          </a:bodyPr>
          <a:lstStyle/>
          <a:p>
            <a:pPr>
              <a:spcBef>
                <a:spcPts val="340"/>
              </a:spcBef>
              <a:buClr>
                <a:schemeClr val="dk1"/>
              </a:buClr>
              <a:buSzPts val="350"/>
            </a:pPr>
            <a:r>
              <a:rPr lang="en-GB" sz="1400" dirty="0">
                <a:solidFill>
                  <a:schemeClr val="dk1"/>
                </a:solidFill>
                <a:latin typeface="Arial"/>
                <a:ea typeface="Arial"/>
                <a:cs typeface="Arial"/>
                <a:sym typeface="Arial"/>
              </a:rPr>
              <a:t>Note: K-</a:t>
            </a:r>
            <a:r>
              <a:rPr lang="en-GB" sz="1400" dirty="0" err="1">
                <a:solidFill>
                  <a:schemeClr val="dk1"/>
                </a:solidFill>
                <a:latin typeface="Arial"/>
                <a:ea typeface="Arial"/>
                <a:cs typeface="Arial"/>
                <a:sym typeface="Arial"/>
              </a:rPr>
              <a:t>mer</a:t>
            </a:r>
            <a:r>
              <a:rPr lang="en-GB" sz="1400" dirty="0">
                <a:solidFill>
                  <a:schemeClr val="dk1"/>
                </a:solidFill>
                <a:latin typeface="Arial"/>
                <a:ea typeface="Arial"/>
                <a:cs typeface="Arial"/>
                <a:sym typeface="Arial"/>
              </a:rPr>
              <a:t> is a short fixed sequence of nucleotides</a:t>
            </a:r>
            <a:endParaRPr sz="1400" dirty="0">
              <a:solidFill>
                <a:srgbClr val="000000"/>
              </a:solidFill>
              <a:latin typeface="Arial"/>
              <a:ea typeface="Arial"/>
              <a:cs typeface="Arial"/>
              <a:sym typeface="Arial"/>
            </a:endParaRPr>
          </a:p>
          <a:p>
            <a:pPr>
              <a:spcBef>
                <a:spcPts val="340"/>
              </a:spcBef>
              <a:buClr>
                <a:schemeClr val="dk1"/>
              </a:buClr>
              <a:buSzPts val="350"/>
            </a:pPr>
            <a:endParaRPr sz="1400" dirty="0">
              <a:solidFill>
                <a:schemeClr val="dk1"/>
              </a:solidFill>
              <a:latin typeface="Arial"/>
              <a:ea typeface="Arial"/>
              <a:cs typeface="Arial"/>
              <a:sym typeface="Arial"/>
            </a:endParaRPr>
          </a:p>
          <a:p>
            <a:pPr>
              <a:spcBef>
                <a:spcPts val="340"/>
              </a:spcBef>
              <a:buClr>
                <a:schemeClr val="dk1"/>
              </a:buClr>
              <a:buSzPts val="350"/>
            </a:pPr>
            <a:r>
              <a:rPr lang="en-GB" sz="1400" b="1" dirty="0">
                <a:solidFill>
                  <a:srgbClr val="FF0000"/>
                </a:solidFill>
                <a:latin typeface="Arial"/>
                <a:ea typeface="Arial"/>
                <a:cs typeface="Arial"/>
                <a:sym typeface="Arial"/>
              </a:rPr>
              <a:t>First thing: “wrap up” the reference genome to bring it to the reads – build a </a:t>
            </a:r>
            <a:r>
              <a:rPr lang="en-GB" sz="1400" b="1" dirty="0" err="1">
                <a:solidFill>
                  <a:srgbClr val="FF0000"/>
                </a:solidFill>
                <a:latin typeface="Arial"/>
                <a:ea typeface="Arial"/>
                <a:cs typeface="Arial"/>
                <a:sym typeface="Arial"/>
              </a:rPr>
              <a:t>kmer</a:t>
            </a:r>
            <a:r>
              <a:rPr lang="en-GB" sz="1400" b="1" dirty="0">
                <a:solidFill>
                  <a:srgbClr val="FF0000"/>
                </a:solidFill>
                <a:latin typeface="Arial"/>
                <a:ea typeface="Arial"/>
                <a:cs typeface="Arial"/>
                <a:sym typeface="Arial"/>
              </a:rPr>
              <a:t> hash</a:t>
            </a:r>
            <a:endParaRPr sz="1400" dirty="0">
              <a:solidFill>
                <a:srgbClr val="FF0000"/>
              </a:solidFill>
              <a:latin typeface="Arial"/>
              <a:ea typeface="Arial"/>
              <a:cs typeface="Arial"/>
              <a:sym typeface="Arial"/>
            </a:endParaRPr>
          </a:p>
          <a:p>
            <a:pPr marL="457200" indent="-317500">
              <a:spcBef>
                <a:spcPts val="310"/>
              </a:spcBef>
              <a:buClr>
                <a:srgbClr val="004869"/>
              </a:buClr>
              <a:buSzPts val="350"/>
            </a:pPr>
            <a:r>
              <a:rPr lang="en-GB" sz="1400" dirty="0">
                <a:solidFill>
                  <a:schemeClr val="dk1"/>
                </a:solidFill>
                <a:latin typeface="Arial"/>
                <a:ea typeface="Arial"/>
                <a:cs typeface="Arial"/>
                <a:sym typeface="Arial"/>
              </a:rPr>
              <a:t>Scan the reference genome:</a:t>
            </a:r>
          </a:p>
          <a:p>
            <a:pPr marL="457200" indent="-317500">
              <a:spcBef>
                <a:spcPts val="310"/>
              </a:spcBef>
              <a:buClr>
                <a:srgbClr val="004869"/>
              </a:buClr>
              <a:buSzPts val="350"/>
            </a:pPr>
            <a:r>
              <a:rPr lang="en-GB" sz="1400" dirty="0">
                <a:solidFill>
                  <a:schemeClr val="dk1"/>
                </a:solidFill>
                <a:latin typeface="Arial"/>
                <a:ea typeface="Arial"/>
                <a:cs typeface="Arial"/>
                <a:sym typeface="Arial"/>
              </a:rPr>
              <a:t>Build a profile (index) of all possible k-</a:t>
            </a:r>
            <a:r>
              <a:rPr lang="en-GB" sz="1400" dirty="0" err="1">
                <a:solidFill>
                  <a:schemeClr val="dk1"/>
                </a:solidFill>
                <a:latin typeface="Arial"/>
                <a:ea typeface="Arial"/>
                <a:cs typeface="Arial"/>
                <a:sym typeface="Arial"/>
              </a:rPr>
              <a:t>mers</a:t>
            </a:r>
            <a:r>
              <a:rPr lang="en-GB" sz="1400" dirty="0">
                <a:solidFill>
                  <a:schemeClr val="dk1"/>
                </a:solidFill>
                <a:latin typeface="Arial"/>
                <a:ea typeface="Arial"/>
                <a:cs typeface="Arial"/>
                <a:sym typeface="Arial"/>
              </a:rPr>
              <a:t> of length </a:t>
            </a:r>
            <a:r>
              <a:rPr lang="en-GB" sz="1400" i="1" dirty="0">
                <a:solidFill>
                  <a:schemeClr val="dk1"/>
                </a:solidFill>
                <a:latin typeface="Arial"/>
                <a:ea typeface="Arial"/>
                <a:cs typeface="Arial"/>
                <a:sym typeface="Arial"/>
              </a:rPr>
              <a:t>n</a:t>
            </a:r>
            <a:r>
              <a:rPr lang="en-GB" sz="1400" dirty="0">
                <a:solidFill>
                  <a:schemeClr val="dk1"/>
                </a:solidFill>
                <a:latin typeface="Arial"/>
                <a:ea typeface="Arial"/>
                <a:cs typeface="Arial"/>
                <a:sym typeface="Arial"/>
              </a:rPr>
              <a:t> </a:t>
            </a:r>
          </a:p>
          <a:p>
            <a:pPr marL="457200" indent="-317500">
              <a:spcBef>
                <a:spcPts val="310"/>
              </a:spcBef>
              <a:buClr>
                <a:srgbClr val="004869"/>
              </a:buClr>
              <a:buSzPts val="350"/>
            </a:pPr>
            <a:r>
              <a:rPr lang="en-GB" sz="1400" dirty="0">
                <a:solidFill>
                  <a:schemeClr val="dk1"/>
                </a:solidFill>
                <a:latin typeface="Arial"/>
                <a:ea typeface="Arial"/>
                <a:cs typeface="Arial"/>
                <a:sym typeface="Arial"/>
              </a:rPr>
              <a:t>and the locations in the reference genome they occur:</a:t>
            </a:r>
            <a:endParaRPr lang="en-GB" sz="1400" dirty="0">
              <a:solidFill>
                <a:srgbClr val="000000"/>
              </a:solidFill>
              <a:latin typeface="Arial"/>
              <a:ea typeface="Arial"/>
              <a:cs typeface="Arial"/>
              <a:sym typeface="Arial"/>
            </a:endParaRPr>
          </a:p>
          <a:p>
            <a:pPr marL="457200" indent="-317500">
              <a:spcBef>
                <a:spcPts val="310"/>
              </a:spcBef>
              <a:buClr>
                <a:srgbClr val="004869"/>
              </a:buClr>
              <a:buSzPts val="350"/>
            </a:pPr>
            <a:endParaRPr lang="en-GB" sz="1400" dirty="0">
              <a:solidFill>
                <a:srgbClr val="000000"/>
              </a:solidFill>
              <a:latin typeface="Arial"/>
              <a:ea typeface="Arial"/>
              <a:cs typeface="Arial"/>
              <a:sym typeface="Arial"/>
            </a:endParaRPr>
          </a:p>
          <a:p>
            <a:pPr marL="457200" indent="-317500">
              <a:spcBef>
                <a:spcPts val="310"/>
              </a:spcBef>
              <a:buClr>
                <a:srgbClr val="004869"/>
              </a:buClr>
              <a:buSzPts val="350"/>
            </a:pPr>
            <a:r>
              <a:rPr lang="en-GB" sz="1400" dirty="0">
                <a:solidFill>
                  <a:srgbClr val="000000"/>
                </a:solidFill>
                <a:latin typeface="Arial"/>
                <a:ea typeface="Arial"/>
                <a:cs typeface="Arial"/>
                <a:sym typeface="Arial"/>
              </a:rPr>
              <a:t>Hash table will be </a:t>
            </a:r>
            <a:r>
              <a:rPr lang="en-GB" sz="1400" dirty="0">
                <a:solidFill>
                  <a:schemeClr val="dk1"/>
                </a:solidFill>
                <a:latin typeface="Arial"/>
                <a:ea typeface="Arial"/>
                <a:cs typeface="Arial"/>
                <a:sym typeface="Arial"/>
              </a:rPr>
              <a:t>several </a:t>
            </a:r>
            <a:r>
              <a:rPr lang="en-GB" sz="1400" dirty="0" err="1">
                <a:solidFill>
                  <a:schemeClr val="dk1"/>
                </a:solidFill>
                <a:latin typeface="Arial"/>
                <a:ea typeface="Arial"/>
                <a:cs typeface="Arial"/>
                <a:sym typeface="Arial"/>
              </a:rPr>
              <a:t>Gbytes</a:t>
            </a:r>
            <a:r>
              <a:rPr lang="en-GB" sz="1400" dirty="0">
                <a:solidFill>
                  <a:schemeClr val="dk1"/>
                </a:solidFill>
                <a:latin typeface="Arial"/>
                <a:ea typeface="Arial"/>
                <a:cs typeface="Arial"/>
                <a:sym typeface="Arial"/>
              </a:rPr>
              <a:t> in size for human genome</a:t>
            </a:r>
          </a:p>
          <a:p>
            <a:pPr marL="914400" lvl="1" indent="-317500">
              <a:spcBef>
                <a:spcPts val="310"/>
              </a:spcBef>
              <a:buClr>
                <a:srgbClr val="004869"/>
              </a:buClr>
              <a:buSzPts val="350"/>
            </a:pPr>
            <a:endParaRPr sz="1400" dirty="0">
              <a:solidFill>
                <a:srgbClr val="000000"/>
              </a:solidFill>
              <a:latin typeface="Arial"/>
              <a:ea typeface="Arial"/>
              <a:cs typeface="Arial"/>
              <a:sym typeface="Arial"/>
            </a:endParaRPr>
          </a:p>
        </p:txBody>
      </p:sp>
      <p:sp>
        <p:nvSpPr>
          <p:cNvPr id="236" name="Google Shape;236;p23"/>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a:solidFill>
                  <a:srgbClr val="000000"/>
                </a:solidFill>
                <a:latin typeface="Arial"/>
                <a:ea typeface="Arial"/>
                <a:cs typeface="Arial"/>
                <a:sym typeface="Arial"/>
              </a:rPr>
              <a:t>Hash table alignment</a:t>
            </a:r>
            <a:endParaRPr sz="2400" b="1">
              <a:solidFill>
                <a:srgbClr val="000000"/>
              </a:solidFill>
              <a:latin typeface="Arial"/>
              <a:ea typeface="Arial"/>
              <a:cs typeface="Arial"/>
              <a:sym typeface="Arial"/>
            </a:endParaRPr>
          </a:p>
        </p:txBody>
      </p:sp>
      <p:pic>
        <p:nvPicPr>
          <p:cNvPr id="237" name="Google Shape;237;p23" descr="Screen Shot 2016-10-18 at 19.43.40.png"/>
          <p:cNvPicPr preferRelativeResize="0"/>
          <p:nvPr/>
        </p:nvPicPr>
        <p:blipFill rotWithShape="1">
          <a:blip r:embed="rId4">
            <a:alphaModFix/>
          </a:blip>
          <a:srcRect/>
          <a:stretch/>
        </p:blipFill>
        <p:spPr>
          <a:xfrm>
            <a:off x="3056435" y="3573285"/>
            <a:ext cx="3516016" cy="1800200"/>
          </a:xfrm>
          <a:prstGeom prst="rect">
            <a:avLst/>
          </a:prstGeom>
          <a:noFill/>
          <a:ln>
            <a:solidFill>
              <a:srgbClr val="FF0000"/>
            </a:solidFill>
          </a:ln>
        </p:spPr>
      </p:pic>
    </p:spTree>
    <p:extLst>
      <p:ext uri="{BB962C8B-B14F-4D97-AF65-F5344CB8AC3E}">
        <p14:creationId xmlns:p14="http://schemas.microsoft.com/office/powerpoint/2010/main" val="792257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24"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43" name="Google Shape;243;p24"/>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a:solidFill>
                  <a:srgbClr val="000000"/>
                </a:solidFill>
                <a:latin typeface="Arial"/>
                <a:ea typeface="Arial"/>
                <a:cs typeface="Arial"/>
                <a:sym typeface="Arial"/>
              </a:rPr>
              <a:t>Hash table alignment</a:t>
            </a:r>
            <a:endParaRPr sz="2400" b="1">
              <a:solidFill>
                <a:srgbClr val="000000"/>
              </a:solidFill>
              <a:latin typeface="Arial"/>
              <a:ea typeface="Arial"/>
              <a:cs typeface="Arial"/>
              <a:sym typeface="Arial"/>
            </a:endParaRPr>
          </a:p>
        </p:txBody>
      </p:sp>
      <p:grpSp>
        <p:nvGrpSpPr>
          <p:cNvPr id="244" name="Google Shape;244;p24"/>
          <p:cNvGrpSpPr/>
          <p:nvPr/>
        </p:nvGrpSpPr>
        <p:grpSpPr>
          <a:xfrm>
            <a:off x="2264532" y="1124744"/>
            <a:ext cx="7662939" cy="5039726"/>
            <a:chOff x="1843800" y="1797200"/>
            <a:chExt cx="5226599" cy="3437405"/>
          </a:xfrm>
        </p:grpSpPr>
        <p:grpSp>
          <p:nvGrpSpPr>
            <p:cNvPr id="245" name="Google Shape;245;p24"/>
            <p:cNvGrpSpPr/>
            <p:nvPr/>
          </p:nvGrpSpPr>
          <p:grpSpPr>
            <a:xfrm>
              <a:off x="1947870" y="1920100"/>
              <a:ext cx="1428600" cy="2738682"/>
              <a:chOff x="1185870" y="1920100"/>
              <a:chExt cx="1428600" cy="2738682"/>
            </a:xfrm>
          </p:grpSpPr>
          <p:pic>
            <p:nvPicPr>
              <p:cNvPr id="246" name="Google Shape;246;p24"/>
              <p:cNvPicPr preferRelativeResize="0"/>
              <p:nvPr/>
            </p:nvPicPr>
            <p:blipFill rotWithShape="1">
              <a:blip r:embed="rId4">
                <a:alphaModFix/>
              </a:blip>
              <a:srcRect/>
              <a:stretch/>
            </p:blipFill>
            <p:spPr>
              <a:xfrm>
                <a:off x="1463379" y="2197100"/>
                <a:ext cx="850779" cy="2461682"/>
              </a:xfrm>
              <a:prstGeom prst="rect">
                <a:avLst/>
              </a:prstGeom>
              <a:noFill/>
              <a:ln>
                <a:noFill/>
              </a:ln>
            </p:spPr>
          </p:pic>
          <p:sp>
            <p:nvSpPr>
              <p:cNvPr id="247" name="Google Shape;247;p24"/>
              <p:cNvSpPr txBox="1"/>
              <p:nvPr/>
            </p:nvSpPr>
            <p:spPr>
              <a:xfrm>
                <a:off x="1185870" y="1920100"/>
                <a:ext cx="1428600" cy="276899"/>
              </a:xfrm>
              <a:prstGeom prst="rect">
                <a:avLst/>
              </a:prstGeom>
              <a:noFill/>
              <a:ln>
                <a:noFill/>
              </a:ln>
            </p:spPr>
            <p:txBody>
              <a:bodyPr spcFirstLastPara="1" wrap="square" lIns="91425" tIns="45700" rIns="91425" bIns="45700" anchor="t" anchorCtr="0">
                <a:noAutofit/>
              </a:bodyPr>
              <a:lstStyle/>
              <a:p>
                <a:pPr>
                  <a:buClr>
                    <a:srgbClr val="004869"/>
                  </a:buClr>
                  <a:buSzPts val="300"/>
                </a:pPr>
                <a:r>
                  <a:rPr lang="en-GB" sz="1200">
                    <a:solidFill>
                      <a:srgbClr val="004869"/>
                    </a:solidFill>
                    <a:latin typeface="Arial"/>
                    <a:ea typeface="Arial"/>
                    <a:cs typeface="Arial"/>
                    <a:sym typeface="Arial"/>
                  </a:rPr>
                  <a:t>Sequencing reads</a:t>
                </a:r>
                <a:endParaRPr sz="1400">
                  <a:solidFill>
                    <a:srgbClr val="000000"/>
                  </a:solidFill>
                  <a:latin typeface="Arial"/>
                  <a:ea typeface="Arial"/>
                  <a:cs typeface="Arial"/>
                  <a:sym typeface="Arial"/>
                </a:endParaRPr>
              </a:p>
            </p:txBody>
          </p:sp>
        </p:grpSp>
        <p:pic>
          <p:nvPicPr>
            <p:cNvPr id="248" name="Google Shape;248;p24"/>
            <p:cNvPicPr preferRelativeResize="0"/>
            <p:nvPr/>
          </p:nvPicPr>
          <p:blipFill rotWithShape="1">
            <a:blip r:embed="rId5">
              <a:alphaModFix/>
            </a:blip>
            <a:srcRect/>
            <a:stretch/>
          </p:blipFill>
          <p:spPr>
            <a:xfrm>
              <a:off x="3171768" y="2685176"/>
              <a:ext cx="711015" cy="1803150"/>
            </a:xfrm>
            <a:prstGeom prst="rect">
              <a:avLst/>
            </a:prstGeom>
            <a:noFill/>
            <a:ln>
              <a:noFill/>
            </a:ln>
          </p:spPr>
        </p:pic>
        <p:grpSp>
          <p:nvGrpSpPr>
            <p:cNvPr id="249" name="Google Shape;249;p24"/>
            <p:cNvGrpSpPr/>
            <p:nvPr/>
          </p:nvGrpSpPr>
          <p:grpSpPr>
            <a:xfrm>
              <a:off x="3514060" y="2310575"/>
              <a:ext cx="3284076" cy="2251592"/>
              <a:chOff x="2752060" y="2310575"/>
              <a:chExt cx="3284076" cy="2251592"/>
            </a:xfrm>
          </p:grpSpPr>
          <p:grpSp>
            <p:nvGrpSpPr>
              <p:cNvPr id="250" name="Google Shape;250;p24"/>
              <p:cNvGrpSpPr/>
              <p:nvPr/>
            </p:nvGrpSpPr>
            <p:grpSpPr>
              <a:xfrm>
                <a:off x="2752060" y="2310575"/>
                <a:ext cx="3284076" cy="1534161"/>
                <a:chOff x="2752060" y="2310575"/>
                <a:chExt cx="3284076" cy="1534161"/>
              </a:xfrm>
            </p:grpSpPr>
            <p:pic>
              <p:nvPicPr>
                <p:cNvPr id="251" name="Google Shape;251;p24"/>
                <p:cNvPicPr preferRelativeResize="0"/>
                <p:nvPr/>
              </p:nvPicPr>
              <p:blipFill rotWithShape="1">
                <a:blip r:embed="rId6">
                  <a:alphaModFix/>
                </a:blip>
                <a:srcRect/>
                <a:stretch/>
              </p:blipFill>
              <p:spPr>
                <a:xfrm>
                  <a:off x="3105150" y="2587564"/>
                  <a:ext cx="2930986" cy="1257172"/>
                </a:xfrm>
                <a:prstGeom prst="rect">
                  <a:avLst/>
                </a:prstGeom>
                <a:noFill/>
                <a:ln>
                  <a:noFill/>
                </a:ln>
              </p:spPr>
            </p:pic>
            <p:sp>
              <p:nvSpPr>
                <p:cNvPr id="252" name="Google Shape;252;p24"/>
                <p:cNvSpPr txBox="1"/>
                <p:nvPr/>
              </p:nvSpPr>
              <p:spPr>
                <a:xfrm>
                  <a:off x="2752060" y="2405326"/>
                  <a:ext cx="928799" cy="2768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dirty="0" err="1">
                      <a:solidFill>
                        <a:srgbClr val="000000"/>
                      </a:solidFill>
                      <a:latin typeface="Arial"/>
                      <a:ea typeface="Arial"/>
                      <a:cs typeface="Arial"/>
                      <a:sym typeface="Arial"/>
                    </a:rPr>
                    <a:t>Kmer</a:t>
                  </a:r>
                  <a:r>
                    <a:rPr lang="en-GB" dirty="0">
                      <a:solidFill>
                        <a:srgbClr val="000000"/>
                      </a:solidFill>
                      <a:latin typeface="Arial"/>
                      <a:ea typeface="Arial"/>
                      <a:cs typeface="Arial"/>
                      <a:sym typeface="Arial"/>
                    </a:rPr>
                    <a:t> hash</a:t>
                  </a:r>
                  <a:endParaRPr sz="1400" dirty="0">
                    <a:solidFill>
                      <a:srgbClr val="000000"/>
                    </a:solidFill>
                    <a:latin typeface="Arial"/>
                    <a:ea typeface="Arial"/>
                    <a:cs typeface="Arial"/>
                    <a:sym typeface="Arial"/>
                  </a:endParaRPr>
                </a:p>
              </p:txBody>
            </p:sp>
            <p:sp>
              <p:nvSpPr>
                <p:cNvPr id="253" name="Google Shape;253;p24"/>
                <p:cNvSpPr txBox="1"/>
                <p:nvPr/>
              </p:nvSpPr>
              <p:spPr>
                <a:xfrm>
                  <a:off x="3953123" y="2310575"/>
                  <a:ext cx="1921800" cy="307800"/>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0000"/>
                      </a:solidFill>
                      <a:latin typeface="Arial"/>
                      <a:ea typeface="Arial"/>
                      <a:cs typeface="Arial"/>
                      <a:sym typeface="Arial"/>
                    </a:rPr>
                    <a:t>Reference Genome</a:t>
                  </a:r>
                  <a:endParaRPr sz="1400">
                    <a:solidFill>
                      <a:srgbClr val="000000"/>
                    </a:solidFill>
                    <a:latin typeface="Arial"/>
                    <a:ea typeface="Arial"/>
                    <a:cs typeface="Arial"/>
                    <a:sym typeface="Arial"/>
                  </a:endParaRPr>
                </a:p>
              </p:txBody>
            </p:sp>
          </p:grpSp>
          <p:pic>
            <p:nvPicPr>
              <p:cNvPr id="254" name="Google Shape;254;p24"/>
              <p:cNvPicPr preferRelativeResize="0"/>
              <p:nvPr/>
            </p:nvPicPr>
            <p:blipFill rotWithShape="1">
              <a:blip r:embed="rId7">
                <a:alphaModFix/>
              </a:blip>
              <a:srcRect/>
              <a:stretch/>
            </p:blipFill>
            <p:spPr>
              <a:xfrm>
                <a:off x="3111421" y="3749467"/>
                <a:ext cx="203098" cy="812700"/>
              </a:xfrm>
              <a:prstGeom prst="rect">
                <a:avLst/>
              </a:prstGeom>
              <a:noFill/>
              <a:ln>
                <a:noFill/>
              </a:ln>
            </p:spPr>
          </p:pic>
        </p:grpSp>
        <p:grpSp>
          <p:nvGrpSpPr>
            <p:cNvPr id="255" name="Google Shape;255;p24"/>
            <p:cNvGrpSpPr/>
            <p:nvPr/>
          </p:nvGrpSpPr>
          <p:grpSpPr>
            <a:xfrm>
              <a:off x="3076280" y="3812876"/>
              <a:ext cx="3857219" cy="1421729"/>
              <a:chOff x="2314280" y="3812876"/>
              <a:chExt cx="3857219" cy="1421729"/>
            </a:xfrm>
          </p:grpSpPr>
          <p:pic>
            <p:nvPicPr>
              <p:cNvPr id="256" name="Google Shape;256;p24"/>
              <p:cNvPicPr preferRelativeResize="0"/>
              <p:nvPr/>
            </p:nvPicPr>
            <p:blipFill rotWithShape="1">
              <a:blip r:embed="rId8">
                <a:alphaModFix/>
              </a:blip>
              <a:srcRect/>
              <a:stretch/>
            </p:blipFill>
            <p:spPr>
              <a:xfrm>
                <a:off x="3581735" y="3812876"/>
                <a:ext cx="2589764" cy="1421729"/>
              </a:xfrm>
              <a:prstGeom prst="rect">
                <a:avLst/>
              </a:prstGeom>
              <a:noFill/>
              <a:ln>
                <a:noFill/>
              </a:ln>
            </p:spPr>
          </p:pic>
          <p:pic>
            <p:nvPicPr>
              <p:cNvPr id="257" name="Google Shape;257;p24"/>
              <p:cNvPicPr preferRelativeResize="0"/>
              <p:nvPr/>
            </p:nvPicPr>
            <p:blipFill rotWithShape="1">
              <a:blip r:embed="rId9">
                <a:alphaModFix/>
              </a:blip>
              <a:srcRect/>
              <a:stretch/>
            </p:blipFill>
            <p:spPr>
              <a:xfrm>
                <a:off x="2314280" y="4562267"/>
                <a:ext cx="1231687" cy="304798"/>
              </a:xfrm>
              <a:prstGeom prst="rect">
                <a:avLst/>
              </a:prstGeom>
              <a:noFill/>
              <a:ln>
                <a:noFill/>
              </a:ln>
            </p:spPr>
          </p:pic>
        </p:grpSp>
        <p:sp>
          <p:nvSpPr>
            <p:cNvPr id="258" name="Google Shape;258;p24"/>
            <p:cNvSpPr/>
            <p:nvPr/>
          </p:nvSpPr>
          <p:spPr>
            <a:xfrm>
              <a:off x="1843800" y="1797200"/>
              <a:ext cx="1487398" cy="2863799"/>
            </a:xfrm>
            <a:prstGeom prst="rect">
              <a:avLst/>
            </a:prstGeom>
            <a:solidFill>
              <a:srgbClr val="FFFFFF"/>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259" name="Google Shape;259;p24"/>
            <p:cNvSpPr/>
            <p:nvPr/>
          </p:nvSpPr>
          <p:spPr>
            <a:xfrm>
              <a:off x="4358400" y="3812875"/>
              <a:ext cx="2711999" cy="1381500"/>
            </a:xfrm>
            <a:prstGeom prst="rect">
              <a:avLst/>
            </a:prstGeom>
            <a:solidFill>
              <a:srgbClr val="FFFFFF"/>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260" name="Google Shape;260;p24"/>
            <p:cNvSpPr/>
            <p:nvPr/>
          </p:nvSpPr>
          <p:spPr>
            <a:xfrm>
              <a:off x="3025225" y="4562175"/>
              <a:ext cx="1333200" cy="494400"/>
            </a:xfrm>
            <a:prstGeom prst="rect">
              <a:avLst/>
            </a:prstGeom>
            <a:solidFill>
              <a:srgbClr val="FFFFFF"/>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261" name="Google Shape;261;p24"/>
            <p:cNvSpPr/>
            <p:nvPr/>
          </p:nvSpPr>
          <p:spPr>
            <a:xfrm>
              <a:off x="3195175" y="2685175"/>
              <a:ext cx="664498" cy="1871100"/>
            </a:xfrm>
            <a:prstGeom prst="rect">
              <a:avLst/>
            </a:prstGeom>
            <a:solidFill>
              <a:srgbClr val="FFFFFF"/>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grpSp>
      <p:sp>
        <p:nvSpPr>
          <p:cNvPr id="2" name="TextBox 1">
            <a:extLst>
              <a:ext uri="{FF2B5EF4-FFF2-40B4-BE49-F238E27FC236}">
                <a16:creationId xmlns:a16="http://schemas.microsoft.com/office/drawing/2014/main" id="{B9EC18B4-E19C-334B-BB02-5673F167EE77}"/>
              </a:ext>
            </a:extLst>
          </p:cNvPr>
          <p:cNvSpPr txBox="1"/>
          <p:nvPr/>
        </p:nvSpPr>
        <p:spPr>
          <a:xfrm>
            <a:off x="6474300" y="1124744"/>
            <a:ext cx="2817633" cy="646331"/>
          </a:xfrm>
          <a:prstGeom prst="rect">
            <a:avLst/>
          </a:prstGeom>
          <a:noFill/>
          <a:ln>
            <a:solidFill>
              <a:srgbClr val="FF0000"/>
            </a:solidFill>
          </a:ln>
        </p:spPr>
        <p:txBody>
          <a:bodyPr wrap="square" rtlCol="0">
            <a:spAutoFit/>
          </a:bodyPr>
          <a:lstStyle/>
          <a:p>
            <a:r>
              <a:rPr lang="en-US" dirty="0"/>
              <a:t>Start with the reference genome</a:t>
            </a:r>
          </a:p>
        </p:txBody>
      </p:sp>
      <p:sp>
        <p:nvSpPr>
          <p:cNvPr id="3" name="Left Arrow 2">
            <a:extLst>
              <a:ext uri="{FF2B5EF4-FFF2-40B4-BE49-F238E27FC236}">
                <a16:creationId xmlns:a16="http://schemas.microsoft.com/office/drawing/2014/main" id="{564D0497-1903-EF4E-BCD5-A31E159E6D6E}"/>
              </a:ext>
            </a:extLst>
          </p:cNvPr>
          <p:cNvSpPr/>
          <p:nvPr/>
        </p:nvSpPr>
        <p:spPr>
          <a:xfrm rot="20173988">
            <a:off x="4211522" y="1524853"/>
            <a:ext cx="2166129" cy="40597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2FB06A6-46C8-6248-BC2E-71928491D634}"/>
              </a:ext>
            </a:extLst>
          </p:cNvPr>
          <p:cNvSpPr txBox="1"/>
          <p:nvPr/>
        </p:nvSpPr>
        <p:spPr>
          <a:xfrm>
            <a:off x="1592266" y="2322336"/>
            <a:ext cx="2817633" cy="2308324"/>
          </a:xfrm>
          <a:prstGeom prst="rect">
            <a:avLst/>
          </a:prstGeom>
          <a:noFill/>
          <a:ln>
            <a:solidFill>
              <a:srgbClr val="FF0000"/>
            </a:solidFill>
          </a:ln>
        </p:spPr>
        <p:txBody>
          <a:bodyPr wrap="square" rtlCol="0">
            <a:spAutoFit/>
          </a:bodyPr>
          <a:lstStyle/>
          <a:p>
            <a:r>
              <a:rPr lang="en-US" dirty="0"/>
              <a:t>Build a data structure (hash)</a:t>
            </a:r>
          </a:p>
          <a:p>
            <a:r>
              <a:rPr lang="en-US" dirty="0"/>
              <a:t>allows rapid lookup by </a:t>
            </a:r>
            <a:r>
              <a:rPr lang="en-US" dirty="0" err="1"/>
              <a:t>kmer</a:t>
            </a:r>
            <a:r>
              <a:rPr lang="en-US" dirty="0"/>
              <a:t> sequence.</a:t>
            </a:r>
          </a:p>
          <a:p>
            <a:endParaRPr lang="en-US" dirty="0"/>
          </a:p>
          <a:p>
            <a:r>
              <a:rPr lang="en-US" dirty="0"/>
              <a:t>Each </a:t>
            </a:r>
            <a:r>
              <a:rPr lang="en-US" dirty="0" err="1"/>
              <a:t>kmer</a:t>
            </a:r>
            <a:r>
              <a:rPr lang="en-US" dirty="0"/>
              <a:t> entry in the hash stores the genome location(s) the </a:t>
            </a:r>
            <a:r>
              <a:rPr lang="en-US" dirty="0" err="1"/>
              <a:t>kmer</a:t>
            </a:r>
            <a:r>
              <a:rPr lang="en-US" dirty="0"/>
              <a:t> came from.</a:t>
            </a:r>
          </a:p>
        </p:txBody>
      </p:sp>
    </p:spTree>
    <p:extLst>
      <p:ext uri="{BB962C8B-B14F-4D97-AF65-F5344CB8AC3E}">
        <p14:creationId xmlns:p14="http://schemas.microsoft.com/office/powerpoint/2010/main" val="3590438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9"/>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a:solidFill>
                  <a:srgbClr val="000000"/>
                </a:solidFill>
                <a:latin typeface="Arial"/>
                <a:ea typeface="Arial"/>
                <a:cs typeface="Arial"/>
                <a:sym typeface="Arial"/>
              </a:rPr>
              <a:t>NGS read alignment</a:t>
            </a:r>
            <a:endParaRPr sz="4800" b="1">
              <a:solidFill>
                <a:schemeClr val="dk1"/>
              </a:solidFill>
              <a:latin typeface="Arial"/>
              <a:ea typeface="Arial"/>
              <a:cs typeface="Arial"/>
              <a:sym typeface="Arial"/>
            </a:endParaRPr>
          </a:p>
        </p:txBody>
      </p:sp>
      <p:pic>
        <p:nvPicPr>
          <p:cNvPr id="196" name="Google Shape;196;p1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grpSp>
        <p:nvGrpSpPr>
          <p:cNvPr id="197" name="Google Shape;197;p19"/>
          <p:cNvGrpSpPr/>
          <p:nvPr/>
        </p:nvGrpSpPr>
        <p:grpSpPr>
          <a:xfrm>
            <a:off x="2279576" y="1353542"/>
            <a:ext cx="7632848" cy="1333892"/>
            <a:chOff x="755576" y="1353542"/>
            <a:chExt cx="7632848" cy="1333892"/>
          </a:xfrm>
        </p:grpSpPr>
        <p:sp>
          <p:nvSpPr>
            <p:cNvPr id="198" name="Google Shape;198;p19"/>
            <p:cNvSpPr txBox="1"/>
            <p:nvPr/>
          </p:nvSpPr>
          <p:spPr>
            <a:xfrm>
              <a:off x="755576" y="1353542"/>
              <a:ext cx="7632848" cy="923330"/>
            </a:xfrm>
            <a:prstGeom prst="rect">
              <a:avLst/>
            </a:prstGeom>
            <a:noFill/>
            <a:ln>
              <a:noFill/>
            </a:ln>
          </p:spPr>
          <p:txBody>
            <a:bodyPr spcFirstLastPara="1" wrap="square" lIns="91425" tIns="45700" rIns="91425" bIns="45700" anchor="t" anchorCtr="0">
              <a:noAutofit/>
            </a:bodyPr>
            <a:lstStyle/>
            <a:p>
              <a:pPr algn="ctr">
                <a:buClr>
                  <a:srgbClr val="000000"/>
                </a:buClr>
                <a:buSzPts val="1800"/>
              </a:pPr>
              <a:r>
                <a:rPr lang="en-GB" i="1" dirty="0">
                  <a:solidFill>
                    <a:srgbClr val="000000"/>
                  </a:solidFill>
                  <a:latin typeface="Calibri"/>
                  <a:ea typeface="Calibri"/>
                  <a:cs typeface="Calibri"/>
                  <a:sym typeface="Calibri"/>
                </a:rPr>
                <a:t>The most important first step in understanding next-generation sequencing data is the initial alignment or assembly that determines whether an experiment has succeeded and provides a first glimpse into the results.</a:t>
              </a:r>
              <a:endParaRPr i="1" dirty="0">
                <a:solidFill>
                  <a:srgbClr val="000000"/>
                </a:solidFill>
                <a:latin typeface="Calibri"/>
                <a:ea typeface="Calibri"/>
                <a:cs typeface="Calibri"/>
                <a:sym typeface="Calibri"/>
              </a:endParaRPr>
            </a:p>
          </p:txBody>
        </p:sp>
        <p:sp>
          <p:nvSpPr>
            <p:cNvPr id="199" name="Google Shape;199;p19"/>
            <p:cNvSpPr txBox="1"/>
            <p:nvPr/>
          </p:nvSpPr>
          <p:spPr>
            <a:xfrm>
              <a:off x="4932040" y="2348880"/>
              <a:ext cx="3456384" cy="338554"/>
            </a:xfrm>
            <a:prstGeom prst="rect">
              <a:avLst/>
            </a:prstGeom>
            <a:noFill/>
            <a:ln>
              <a:noFill/>
            </a:ln>
          </p:spPr>
          <p:txBody>
            <a:bodyPr spcFirstLastPara="1" wrap="square" lIns="91425" tIns="45700" rIns="91425" bIns="45700" anchor="t" anchorCtr="0">
              <a:noAutofit/>
            </a:bodyPr>
            <a:lstStyle/>
            <a:p>
              <a:pPr algn="r">
                <a:buClr>
                  <a:srgbClr val="000000"/>
                </a:buClr>
                <a:buSzPts val="1600"/>
              </a:pPr>
              <a:r>
                <a:rPr lang="en-GB" sz="1600">
                  <a:solidFill>
                    <a:srgbClr val="000000"/>
                  </a:solidFill>
                  <a:latin typeface="Calibri"/>
                  <a:ea typeface="Calibri"/>
                  <a:cs typeface="Calibri"/>
                  <a:sym typeface="Calibri"/>
                </a:rPr>
                <a:t>Flicek &amp; Birney, 2009. </a:t>
              </a:r>
              <a:r>
                <a:rPr lang="en-GB" sz="1600" i="1">
                  <a:solidFill>
                    <a:srgbClr val="000000"/>
                  </a:solidFill>
                  <a:latin typeface="Calibri"/>
                  <a:ea typeface="Calibri"/>
                  <a:cs typeface="Calibri"/>
                  <a:sym typeface="Calibri"/>
                </a:rPr>
                <a:t>Nature Methods</a:t>
              </a:r>
              <a:endParaRPr sz="1600" i="1">
                <a:solidFill>
                  <a:srgbClr val="000000"/>
                </a:solidFill>
                <a:latin typeface="Calibri"/>
                <a:ea typeface="Calibri"/>
                <a:cs typeface="Calibri"/>
                <a:sym typeface="Calibri"/>
              </a:endParaRPr>
            </a:p>
          </p:txBody>
        </p:sp>
      </p:grpSp>
      <p:sp>
        <p:nvSpPr>
          <p:cNvPr id="200" name="Google Shape;200;p19"/>
          <p:cNvSpPr txBox="1"/>
          <p:nvPr/>
        </p:nvSpPr>
        <p:spPr>
          <a:xfrm>
            <a:off x="2063552" y="3068960"/>
            <a:ext cx="8064896" cy="2077492"/>
          </a:xfrm>
          <a:prstGeom prst="rect">
            <a:avLst/>
          </a:prstGeom>
          <a:noFill/>
          <a:ln>
            <a:noFill/>
          </a:ln>
        </p:spPr>
        <p:txBody>
          <a:bodyPr spcFirstLastPara="1" wrap="square" lIns="91425" tIns="45700" rIns="91425" bIns="45700" anchor="t" anchorCtr="0">
            <a:noAutofit/>
          </a:bodyPr>
          <a:lstStyle/>
          <a:p>
            <a:pPr>
              <a:lnSpc>
                <a:spcPct val="120000"/>
              </a:lnSpc>
              <a:buClr>
                <a:srgbClr val="000000"/>
              </a:buClr>
              <a:buSzPts val="1800"/>
            </a:pPr>
            <a:r>
              <a:rPr lang="en-GB" dirty="0">
                <a:solidFill>
                  <a:srgbClr val="000000"/>
                </a:solidFill>
                <a:latin typeface="Calibri"/>
                <a:ea typeface="Calibri"/>
                <a:cs typeface="Calibri"/>
                <a:sym typeface="Calibri"/>
              </a:rPr>
              <a:t>Sequence alignment in NGS is:</a:t>
            </a:r>
            <a:endParaRPr sz="1400" dirty="0">
              <a:solidFill>
                <a:srgbClr val="000000"/>
              </a:solidFill>
              <a:latin typeface="Arial"/>
              <a:ea typeface="Arial"/>
              <a:cs typeface="Arial"/>
              <a:sym typeface="Arial"/>
            </a:endParaRPr>
          </a:p>
          <a:p>
            <a:pPr marL="285750" indent="-285750">
              <a:lnSpc>
                <a:spcPct val="120000"/>
              </a:lnSpc>
              <a:buClr>
                <a:srgbClr val="000000"/>
              </a:buClr>
              <a:buSzPts val="1800"/>
              <a:buFont typeface="Arial"/>
              <a:buChar char="•"/>
            </a:pPr>
            <a:r>
              <a:rPr lang="en-GB" i="1" dirty="0">
                <a:solidFill>
                  <a:srgbClr val="000000"/>
                </a:solidFill>
                <a:latin typeface="Calibri"/>
                <a:ea typeface="Calibri"/>
                <a:cs typeface="Calibri"/>
                <a:sym typeface="Calibri"/>
              </a:rPr>
              <a:t>Process of determining the most likely source of </a:t>
            </a:r>
            <a:r>
              <a:rPr lang="en-GB" i="1" dirty="0">
                <a:solidFill>
                  <a:srgbClr val="000000"/>
                </a:solidFill>
                <a:ea typeface="Calibri"/>
                <a:cs typeface="Calibri"/>
                <a:sym typeface="Calibri"/>
              </a:rPr>
              <a:t>the observed DNA sequencing read within </a:t>
            </a:r>
            <a:r>
              <a:rPr lang="en-GB" i="1" dirty="0">
                <a:solidFill>
                  <a:srgbClr val="000000"/>
                </a:solidFill>
                <a:latin typeface="Calibri"/>
                <a:ea typeface="Calibri"/>
                <a:cs typeface="Calibri"/>
                <a:sym typeface="Calibri"/>
              </a:rPr>
              <a:t>the reference genome sequence.</a:t>
            </a:r>
            <a:endParaRPr dirty="0">
              <a:solidFill>
                <a:srgbClr val="000000"/>
              </a:solidFill>
              <a:latin typeface="Calibri"/>
              <a:ea typeface="Calibri"/>
              <a:cs typeface="Calibri"/>
              <a:sym typeface="Calibri"/>
            </a:endParaRPr>
          </a:p>
          <a:p>
            <a:pPr>
              <a:lnSpc>
                <a:spcPct val="120000"/>
              </a:lnSpc>
              <a:buClr>
                <a:srgbClr val="000000"/>
              </a:buClr>
              <a:buSzPts val="1800"/>
            </a:pPr>
            <a:endParaRPr dirty="0">
              <a:solidFill>
                <a:srgbClr val="000000"/>
              </a:solidFill>
              <a:latin typeface="Calibri"/>
              <a:ea typeface="Calibri"/>
              <a:cs typeface="Calibri"/>
              <a:sym typeface="Calibri"/>
            </a:endParaRPr>
          </a:p>
          <a:p>
            <a:pPr>
              <a:lnSpc>
                <a:spcPct val="120000"/>
              </a:lnSpc>
              <a:buClr>
                <a:srgbClr val="000000"/>
              </a:buClr>
              <a:buSzPts val="1800"/>
            </a:pPr>
            <a:r>
              <a:rPr lang="en-GB" dirty="0">
                <a:solidFill>
                  <a:srgbClr val="000000"/>
                </a:solidFill>
                <a:latin typeface="Calibri"/>
                <a:ea typeface="Calibri"/>
                <a:cs typeface="Calibri"/>
                <a:sym typeface="Calibri"/>
              </a:rPr>
              <a:t>Principles and approaches to sequence alignment have not changed much since 80’s</a:t>
            </a:r>
            <a:endParaRPr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719962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23"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35" name="Google Shape;235;p23"/>
          <p:cNvSpPr txBox="1"/>
          <p:nvPr/>
        </p:nvSpPr>
        <p:spPr>
          <a:xfrm>
            <a:off x="949124" y="980728"/>
            <a:ext cx="8819284" cy="4239454"/>
          </a:xfrm>
          <a:prstGeom prst="rect">
            <a:avLst/>
          </a:prstGeom>
          <a:noFill/>
          <a:ln>
            <a:noFill/>
          </a:ln>
        </p:spPr>
        <p:txBody>
          <a:bodyPr spcFirstLastPara="1" wrap="square" lIns="91425" tIns="45700" rIns="91425" bIns="45700" anchor="t" anchorCtr="0">
            <a:noAutofit/>
          </a:bodyPr>
          <a:lstStyle/>
          <a:p>
            <a:pPr>
              <a:spcBef>
                <a:spcPts val="340"/>
              </a:spcBef>
              <a:buClr>
                <a:schemeClr val="dk1"/>
              </a:buClr>
              <a:buSzPts val="350"/>
            </a:pPr>
            <a:r>
              <a:rPr lang="en-GB" sz="1400" dirty="0">
                <a:solidFill>
                  <a:schemeClr val="dk1"/>
                </a:solidFill>
                <a:latin typeface="Arial"/>
                <a:ea typeface="Arial"/>
                <a:cs typeface="Arial"/>
                <a:sym typeface="Arial"/>
              </a:rPr>
              <a:t>Note: K-</a:t>
            </a:r>
            <a:r>
              <a:rPr lang="en-GB" sz="1400" dirty="0" err="1">
                <a:solidFill>
                  <a:schemeClr val="dk1"/>
                </a:solidFill>
                <a:latin typeface="Arial"/>
                <a:ea typeface="Arial"/>
                <a:cs typeface="Arial"/>
                <a:sym typeface="Arial"/>
              </a:rPr>
              <a:t>mer</a:t>
            </a:r>
            <a:r>
              <a:rPr lang="en-GB" sz="1400" dirty="0">
                <a:solidFill>
                  <a:schemeClr val="dk1"/>
                </a:solidFill>
                <a:latin typeface="Arial"/>
                <a:ea typeface="Arial"/>
                <a:cs typeface="Arial"/>
                <a:sym typeface="Arial"/>
              </a:rPr>
              <a:t> is a short fixed sequence of nucleotides</a:t>
            </a:r>
            <a:endParaRPr sz="1400" dirty="0">
              <a:solidFill>
                <a:srgbClr val="000000"/>
              </a:solidFill>
              <a:latin typeface="Arial"/>
              <a:ea typeface="Arial"/>
              <a:cs typeface="Arial"/>
              <a:sym typeface="Arial"/>
            </a:endParaRPr>
          </a:p>
          <a:p>
            <a:pPr>
              <a:spcBef>
                <a:spcPts val="340"/>
              </a:spcBef>
              <a:buClr>
                <a:schemeClr val="dk1"/>
              </a:buClr>
              <a:buSzPts val="350"/>
            </a:pPr>
            <a:endParaRPr sz="1400" dirty="0">
              <a:solidFill>
                <a:schemeClr val="dk1"/>
              </a:solidFill>
              <a:latin typeface="Arial"/>
              <a:ea typeface="Arial"/>
              <a:cs typeface="Arial"/>
              <a:sym typeface="Arial"/>
            </a:endParaRPr>
          </a:p>
          <a:p>
            <a:pPr>
              <a:spcBef>
                <a:spcPts val="340"/>
              </a:spcBef>
              <a:buClr>
                <a:schemeClr val="dk1"/>
              </a:buClr>
              <a:buSzPts val="350"/>
            </a:pPr>
            <a:r>
              <a:rPr lang="en-GB" sz="1400" b="1" dirty="0">
                <a:solidFill>
                  <a:schemeClr val="dk1"/>
                </a:solidFill>
                <a:latin typeface="Arial"/>
                <a:ea typeface="Arial"/>
                <a:cs typeface="Arial"/>
                <a:sym typeface="Arial"/>
              </a:rPr>
              <a:t>First thing: “wrap up” the reference genome to bring it to the reads – build a </a:t>
            </a:r>
            <a:r>
              <a:rPr lang="en-GB" sz="1400" b="1" dirty="0" err="1">
                <a:solidFill>
                  <a:schemeClr val="dk1"/>
                </a:solidFill>
                <a:latin typeface="Arial"/>
                <a:ea typeface="Arial"/>
                <a:cs typeface="Arial"/>
                <a:sym typeface="Arial"/>
              </a:rPr>
              <a:t>kmer</a:t>
            </a:r>
            <a:r>
              <a:rPr lang="en-GB" sz="1400" b="1" dirty="0">
                <a:solidFill>
                  <a:schemeClr val="dk1"/>
                </a:solidFill>
                <a:latin typeface="Arial"/>
                <a:ea typeface="Arial"/>
                <a:cs typeface="Arial"/>
                <a:sym typeface="Arial"/>
              </a:rPr>
              <a:t> hash</a:t>
            </a:r>
            <a:endParaRPr lang="en-GB" sz="1400" b="1" dirty="0">
              <a:solidFill>
                <a:srgbClr val="000000"/>
              </a:solidFill>
              <a:latin typeface="Arial"/>
              <a:ea typeface="Arial"/>
              <a:cs typeface="Arial"/>
              <a:sym typeface="Arial"/>
            </a:endParaRPr>
          </a:p>
          <a:p>
            <a:pPr marL="457200" indent="-317500">
              <a:spcBef>
                <a:spcPts val="310"/>
              </a:spcBef>
              <a:buClr>
                <a:srgbClr val="004869"/>
              </a:buClr>
              <a:buSzPts val="350"/>
            </a:pPr>
            <a:r>
              <a:rPr lang="en-GB" sz="1400" dirty="0">
                <a:solidFill>
                  <a:schemeClr val="dk1"/>
                </a:solidFill>
                <a:latin typeface="Arial"/>
                <a:ea typeface="Arial"/>
                <a:cs typeface="Arial"/>
                <a:sym typeface="Arial"/>
              </a:rPr>
              <a:t>Scan the reference genome:</a:t>
            </a:r>
          </a:p>
          <a:p>
            <a:pPr marL="457200" indent="-317500">
              <a:spcBef>
                <a:spcPts val="310"/>
              </a:spcBef>
              <a:buClr>
                <a:srgbClr val="004869"/>
              </a:buClr>
              <a:buSzPts val="350"/>
            </a:pPr>
            <a:r>
              <a:rPr lang="en-GB" sz="1400" dirty="0">
                <a:solidFill>
                  <a:schemeClr val="dk1"/>
                </a:solidFill>
                <a:latin typeface="Arial"/>
                <a:ea typeface="Arial"/>
                <a:cs typeface="Arial"/>
                <a:sym typeface="Arial"/>
              </a:rPr>
              <a:t>Build a profile (index) of all possible k-</a:t>
            </a:r>
            <a:r>
              <a:rPr lang="en-GB" sz="1400" dirty="0" err="1">
                <a:solidFill>
                  <a:schemeClr val="dk1"/>
                </a:solidFill>
                <a:latin typeface="Arial"/>
                <a:ea typeface="Arial"/>
                <a:cs typeface="Arial"/>
                <a:sym typeface="Arial"/>
              </a:rPr>
              <a:t>mers</a:t>
            </a:r>
            <a:r>
              <a:rPr lang="en-GB" sz="1400" dirty="0">
                <a:solidFill>
                  <a:schemeClr val="dk1"/>
                </a:solidFill>
                <a:latin typeface="Arial"/>
                <a:ea typeface="Arial"/>
                <a:cs typeface="Arial"/>
                <a:sym typeface="Arial"/>
              </a:rPr>
              <a:t> of length </a:t>
            </a:r>
            <a:r>
              <a:rPr lang="en-GB" sz="1400" i="1" dirty="0">
                <a:solidFill>
                  <a:schemeClr val="dk1"/>
                </a:solidFill>
                <a:latin typeface="Arial"/>
                <a:ea typeface="Arial"/>
                <a:cs typeface="Arial"/>
                <a:sym typeface="Arial"/>
              </a:rPr>
              <a:t>n</a:t>
            </a:r>
            <a:r>
              <a:rPr lang="en-GB" sz="1400" dirty="0">
                <a:solidFill>
                  <a:schemeClr val="dk1"/>
                </a:solidFill>
                <a:latin typeface="Arial"/>
                <a:ea typeface="Arial"/>
                <a:cs typeface="Arial"/>
                <a:sym typeface="Arial"/>
              </a:rPr>
              <a:t> </a:t>
            </a:r>
          </a:p>
          <a:p>
            <a:pPr marL="457200" indent="-317500">
              <a:spcBef>
                <a:spcPts val="310"/>
              </a:spcBef>
              <a:buClr>
                <a:srgbClr val="004869"/>
              </a:buClr>
              <a:buSzPts val="350"/>
            </a:pPr>
            <a:r>
              <a:rPr lang="en-GB" sz="1400" dirty="0">
                <a:solidFill>
                  <a:schemeClr val="dk1"/>
                </a:solidFill>
                <a:latin typeface="Arial"/>
                <a:ea typeface="Arial"/>
                <a:cs typeface="Arial"/>
                <a:sym typeface="Arial"/>
              </a:rPr>
              <a:t>and the locations in the reference genome they occur:</a:t>
            </a:r>
            <a:endParaRPr lang="en-GB" sz="1400" dirty="0">
              <a:solidFill>
                <a:srgbClr val="000000"/>
              </a:solidFill>
              <a:latin typeface="Arial"/>
              <a:ea typeface="Arial"/>
              <a:cs typeface="Arial"/>
              <a:sym typeface="Arial"/>
            </a:endParaRPr>
          </a:p>
          <a:p>
            <a:pPr marL="457200" indent="-317500">
              <a:spcBef>
                <a:spcPts val="310"/>
              </a:spcBef>
              <a:buClr>
                <a:srgbClr val="004869"/>
              </a:buClr>
              <a:buSzPts val="350"/>
            </a:pPr>
            <a:endParaRPr lang="en-GB" sz="1400" dirty="0">
              <a:solidFill>
                <a:srgbClr val="000000"/>
              </a:solidFill>
              <a:latin typeface="Arial"/>
              <a:ea typeface="Arial"/>
              <a:cs typeface="Arial"/>
              <a:sym typeface="Arial"/>
            </a:endParaRPr>
          </a:p>
          <a:p>
            <a:pPr marL="457200" indent="-317500">
              <a:spcBef>
                <a:spcPts val="310"/>
              </a:spcBef>
              <a:buClr>
                <a:srgbClr val="004869"/>
              </a:buClr>
              <a:buSzPts val="350"/>
            </a:pPr>
            <a:r>
              <a:rPr lang="en-GB" sz="1400" dirty="0">
                <a:solidFill>
                  <a:srgbClr val="000000"/>
                </a:solidFill>
                <a:latin typeface="Arial"/>
                <a:ea typeface="Arial"/>
                <a:cs typeface="Arial"/>
                <a:sym typeface="Arial"/>
              </a:rPr>
              <a:t>Hash table will be </a:t>
            </a:r>
            <a:r>
              <a:rPr lang="en-GB" sz="1400" dirty="0">
                <a:solidFill>
                  <a:schemeClr val="dk1"/>
                </a:solidFill>
                <a:latin typeface="Arial"/>
                <a:ea typeface="Arial"/>
                <a:cs typeface="Arial"/>
                <a:sym typeface="Arial"/>
              </a:rPr>
              <a:t>several </a:t>
            </a:r>
            <a:r>
              <a:rPr lang="en-GB" sz="1400" dirty="0" err="1">
                <a:solidFill>
                  <a:schemeClr val="dk1"/>
                </a:solidFill>
                <a:latin typeface="Arial"/>
                <a:ea typeface="Arial"/>
                <a:cs typeface="Arial"/>
                <a:sym typeface="Arial"/>
              </a:rPr>
              <a:t>Gbytes</a:t>
            </a:r>
            <a:r>
              <a:rPr lang="en-GB" sz="1400" dirty="0">
                <a:solidFill>
                  <a:schemeClr val="dk1"/>
                </a:solidFill>
                <a:latin typeface="Arial"/>
                <a:ea typeface="Arial"/>
                <a:cs typeface="Arial"/>
                <a:sym typeface="Arial"/>
              </a:rPr>
              <a:t> in size for human genome</a:t>
            </a:r>
          </a:p>
          <a:p>
            <a:pPr>
              <a:spcBef>
                <a:spcPts val="340"/>
              </a:spcBef>
              <a:buClr>
                <a:schemeClr val="dk1"/>
              </a:buClr>
              <a:buSzPts val="350"/>
            </a:pPr>
            <a:endParaRPr lang="en-GB" sz="1400" b="1" dirty="0">
              <a:solidFill>
                <a:schemeClr val="dk1"/>
              </a:solidFill>
              <a:latin typeface="Arial"/>
              <a:ea typeface="Arial"/>
              <a:cs typeface="Arial"/>
              <a:sym typeface="Arial"/>
            </a:endParaRPr>
          </a:p>
          <a:p>
            <a:pPr>
              <a:spcBef>
                <a:spcPts val="340"/>
              </a:spcBef>
              <a:buClr>
                <a:schemeClr val="dk1"/>
              </a:buClr>
              <a:buSzPts val="350"/>
            </a:pPr>
            <a:r>
              <a:rPr lang="en-GB" sz="1400" b="1" dirty="0">
                <a:solidFill>
                  <a:srgbClr val="FF0000"/>
                </a:solidFill>
                <a:latin typeface="Arial"/>
                <a:ea typeface="Arial"/>
                <a:cs typeface="Arial"/>
                <a:sym typeface="Arial"/>
              </a:rPr>
              <a:t>Next: For each sequence read:</a:t>
            </a:r>
          </a:p>
          <a:p>
            <a:pPr>
              <a:spcBef>
                <a:spcPts val="340"/>
              </a:spcBef>
              <a:buClr>
                <a:schemeClr val="dk1"/>
              </a:buClr>
              <a:buSzPts val="350"/>
            </a:pPr>
            <a:r>
              <a:rPr lang="en-GB" sz="1400" dirty="0">
                <a:solidFill>
                  <a:schemeClr val="dk1"/>
                </a:solidFill>
                <a:latin typeface="Arial"/>
                <a:ea typeface="Arial"/>
                <a:cs typeface="Arial"/>
                <a:sym typeface="Arial"/>
              </a:rPr>
              <a:t>Split the </a:t>
            </a:r>
            <a:r>
              <a:rPr lang="en-GB" sz="1400" i="1" dirty="0">
                <a:solidFill>
                  <a:srgbClr val="FF0000"/>
                </a:solidFill>
                <a:latin typeface="Arial"/>
                <a:ea typeface="Arial"/>
                <a:cs typeface="Arial"/>
                <a:sym typeface="Arial"/>
              </a:rPr>
              <a:t>read</a:t>
            </a:r>
            <a:r>
              <a:rPr lang="en-GB" sz="1400" dirty="0">
                <a:solidFill>
                  <a:schemeClr val="dk1"/>
                </a:solidFill>
                <a:latin typeface="Arial"/>
                <a:ea typeface="Arial"/>
                <a:cs typeface="Arial"/>
                <a:sym typeface="Arial"/>
              </a:rPr>
              <a:t> into k-</a:t>
            </a:r>
            <a:r>
              <a:rPr lang="en-GB" sz="1400" dirty="0" err="1">
                <a:solidFill>
                  <a:schemeClr val="dk1"/>
                </a:solidFill>
                <a:latin typeface="Arial"/>
                <a:ea typeface="Arial"/>
                <a:cs typeface="Arial"/>
                <a:sym typeface="Arial"/>
              </a:rPr>
              <a:t>mers</a:t>
            </a:r>
            <a:r>
              <a:rPr lang="en-GB" sz="1400" dirty="0">
                <a:solidFill>
                  <a:schemeClr val="dk1"/>
                </a:solidFill>
                <a:latin typeface="Arial"/>
                <a:ea typeface="Arial"/>
                <a:cs typeface="Arial"/>
                <a:sym typeface="Arial"/>
              </a:rPr>
              <a:t> of length </a:t>
            </a:r>
            <a:r>
              <a:rPr lang="en-GB" sz="1400" i="1" dirty="0">
                <a:solidFill>
                  <a:schemeClr val="dk1"/>
                </a:solidFill>
                <a:latin typeface="Arial"/>
                <a:ea typeface="Arial"/>
                <a:cs typeface="Arial"/>
                <a:sym typeface="Arial"/>
              </a:rPr>
              <a:t>n</a:t>
            </a:r>
            <a:endParaRPr lang="en-GB" sz="1400" i="1" dirty="0">
              <a:solidFill>
                <a:srgbClr val="000000"/>
              </a:solidFill>
              <a:latin typeface="Arial"/>
              <a:ea typeface="Arial"/>
              <a:cs typeface="Arial"/>
              <a:sym typeface="Arial"/>
            </a:endParaRPr>
          </a:p>
          <a:p>
            <a:pPr>
              <a:spcBef>
                <a:spcPts val="340"/>
              </a:spcBef>
              <a:buClr>
                <a:schemeClr val="dk1"/>
              </a:buClr>
              <a:buSzPts val="350"/>
            </a:pPr>
            <a:r>
              <a:rPr lang="en-GB" sz="1400" dirty="0">
                <a:solidFill>
                  <a:schemeClr val="dk1"/>
                </a:solidFill>
                <a:latin typeface="Arial"/>
                <a:ea typeface="Arial"/>
                <a:cs typeface="Arial"/>
                <a:sym typeface="Arial"/>
              </a:rPr>
              <a:t>Lookup the locations in the reference via the index hash table you just made </a:t>
            </a:r>
          </a:p>
          <a:p>
            <a:pPr>
              <a:spcBef>
                <a:spcPts val="340"/>
              </a:spcBef>
              <a:buClr>
                <a:schemeClr val="dk1"/>
              </a:buClr>
              <a:buSzPts val="350"/>
            </a:pPr>
            <a:r>
              <a:rPr lang="en-GB" sz="1400" dirty="0">
                <a:solidFill>
                  <a:schemeClr val="dk1"/>
                </a:solidFill>
                <a:latin typeface="Arial"/>
                <a:ea typeface="Arial"/>
                <a:cs typeface="Arial"/>
                <a:sym typeface="Arial"/>
              </a:rPr>
              <a:t>Your hash table stores genomic locations =&gt; Pick region on the genome with most k-</a:t>
            </a:r>
            <a:r>
              <a:rPr lang="en-GB" sz="1400" dirty="0" err="1">
                <a:solidFill>
                  <a:schemeClr val="dk1"/>
                </a:solidFill>
                <a:latin typeface="Arial"/>
                <a:ea typeface="Arial"/>
                <a:cs typeface="Arial"/>
                <a:sym typeface="Arial"/>
              </a:rPr>
              <a:t>mer</a:t>
            </a:r>
            <a:r>
              <a:rPr lang="en-GB" sz="1400" dirty="0">
                <a:solidFill>
                  <a:schemeClr val="dk1"/>
                </a:solidFill>
                <a:latin typeface="Arial"/>
                <a:ea typeface="Arial"/>
                <a:cs typeface="Arial"/>
                <a:sym typeface="Arial"/>
              </a:rPr>
              <a:t> hits</a:t>
            </a:r>
          </a:p>
          <a:p>
            <a:pPr>
              <a:spcBef>
                <a:spcPts val="340"/>
              </a:spcBef>
              <a:buClr>
                <a:schemeClr val="dk1"/>
              </a:buClr>
              <a:buSzPts val="350"/>
            </a:pPr>
            <a:endParaRPr lang="en-GB" sz="1400" dirty="0">
              <a:solidFill>
                <a:srgbClr val="000000"/>
              </a:solidFill>
              <a:latin typeface="Arial"/>
              <a:ea typeface="Arial"/>
              <a:cs typeface="Arial"/>
              <a:sym typeface="Arial"/>
            </a:endParaRPr>
          </a:p>
          <a:p>
            <a:pPr>
              <a:spcBef>
                <a:spcPts val="340"/>
              </a:spcBef>
              <a:buClr>
                <a:schemeClr val="dk1"/>
              </a:buClr>
              <a:buSzPts val="350"/>
            </a:pPr>
            <a:r>
              <a:rPr lang="en-GB" sz="1400" dirty="0">
                <a:solidFill>
                  <a:schemeClr val="dk1"/>
                </a:solidFill>
                <a:latin typeface="Arial"/>
                <a:ea typeface="Arial"/>
                <a:cs typeface="Arial"/>
                <a:sym typeface="Arial"/>
              </a:rPr>
              <a:t>Perform </a:t>
            </a:r>
            <a:r>
              <a:rPr lang="en-GB" sz="1400" dirty="0">
                <a:solidFill>
                  <a:srgbClr val="FF0000"/>
                </a:solidFill>
                <a:latin typeface="Arial"/>
                <a:ea typeface="Arial"/>
                <a:cs typeface="Arial"/>
                <a:sym typeface="Arial"/>
              </a:rPr>
              <a:t>Smith-Waterman</a:t>
            </a:r>
            <a:r>
              <a:rPr lang="en-GB" sz="1400" dirty="0">
                <a:solidFill>
                  <a:schemeClr val="dk1"/>
                </a:solidFill>
                <a:latin typeface="Arial"/>
                <a:ea typeface="Arial"/>
                <a:cs typeface="Arial"/>
                <a:sym typeface="Arial"/>
              </a:rPr>
              <a:t> alignment to fully align the read to the region</a:t>
            </a:r>
            <a:endParaRPr lang="en-GB" sz="1400" dirty="0">
              <a:solidFill>
                <a:srgbClr val="000000"/>
              </a:solidFill>
              <a:latin typeface="Arial"/>
              <a:ea typeface="Arial"/>
              <a:cs typeface="Arial"/>
              <a:sym typeface="Arial"/>
            </a:endParaRPr>
          </a:p>
          <a:p>
            <a:pPr>
              <a:spcBef>
                <a:spcPts val="340"/>
              </a:spcBef>
              <a:buClr>
                <a:schemeClr val="dk1"/>
              </a:buClr>
              <a:buSzPts val="350"/>
            </a:pPr>
            <a:r>
              <a:rPr lang="en-GB" sz="1400" dirty="0">
                <a:solidFill>
                  <a:schemeClr val="dk1"/>
                </a:solidFill>
                <a:latin typeface="Arial"/>
                <a:ea typeface="Arial"/>
                <a:cs typeface="Arial"/>
                <a:sym typeface="Arial"/>
              </a:rPr>
              <a:t>Output the alignment of each read onto the reference in BAM (or equivalent) format.</a:t>
            </a:r>
          </a:p>
          <a:p>
            <a:pPr>
              <a:spcBef>
                <a:spcPts val="340"/>
              </a:spcBef>
              <a:buClr>
                <a:schemeClr val="dk1"/>
              </a:buClr>
              <a:buSzPts val="350"/>
            </a:pPr>
            <a:endParaRPr lang="en-GB" sz="1400" dirty="0">
              <a:solidFill>
                <a:schemeClr val="dk1"/>
              </a:solidFill>
              <a:latin typeface="Arial"/>
              <a:ea typeface="Arial"/>
              <a:cs typeface="Arial"/>
              <a:sym typeface="Arial"/>
            </a:endParaRPr>
          </a:p>
        </p:txBody>
      </p:sp>
      <p:sp>
        <p:nvSpPr>
          <p:cNvPr id="236" name="Google Shape;236;p23"/>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a:solidFill>
                  <a:srgbClr val="000000"/>
                </a:solidFill>
                <a:latin typeface="Arial"/>
                <a:ea typeface="Arial"/>
                <a:cs typeface="Arial"/>
                <a:sym typeface="Arial"/>
              </a:rPr>
              <a:t>Hash table alignment</a:t>
            </a:r>
            <a:endParaRPr sz="2400" b="1">
              <a:solidFill>
                <a:srgbClr val="000000"/>
              </a:solidFill>
              <a:latin typeface="Arial"/>
              <a:ea typeface="Arial"/>
              <a:cs typeface="Arial"/>
              <a:sym typeface="Arial"/>
            </a:endParaRPr>
          </a:p>
        </p:txBody>
      </p:sp>
    </p:spTree>
    <p:extLst>
      <p:ext uri="{BB962C8B-B14F-4D97-AF65-F5344CB8AC3E}">
        <p14:creationId xmlns:p14="http://schemas.microsoft.com/office/powerpoint/2010/main" val="397855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25"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67" name="Google Shape;267;p25"/>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a:solidFill>
                  <a:srgbClr val="000000"/>
                </a:solidFill>
                <a:latin typeface="Arial"/>
                <a:ea typeface="Arial"/>
                <a:cs typeface="Arial"/>
                <a:sym typeface="Arial"/>
              </a:rPr>
              <a:t>Hash table alignment</a:t>
            </a:r>
            <a:endParaRPr sz="2400" b="1">
              <a:solidFill>
                <a:srgbClr val="000000"/>
              </a:solidFill>
              <a:latin typeface="Arial"/>
              <a:ea typeface="Arial"/>
              <a:cs typeface="Arial"/>
              <a:sym typeface="Arial"/>
            </a:endParaRPr>
          </a:p>
        </p:txBody>
      </p:sp>
      <p:grpSp>
        <p:nvGrpSpPr>
          <p:cNvPr id="268" name="Google Shape;268;p25"/>
          <p:cNvGrpSpPr/>
          <p:nvPr/>
        </p:nvGrpSpPr>
        <p:grpSpPr>
          <a:xfrm>
            <a:off x="2141115" y="1052736"/>
            <a:ext cx="8347375" cy="5358125"/>
            <a:chOff x="1906761" y="1920100"/>
            <a:chExt cx="5163638" cy="3314505"/>
          </a:xfrm>
        </p:grpSpPr>
        <p:grpSp>
          <p:nvGrpSpPr>
            <p:cNvPr id="269" name="Google Shape;269;p25"/>
            <p:cNvGrpSpPr/>
            <p:nvPr/>
          </p:nvGrpSpPr>
          <p:grpSpPr>
            <a:xfrm>
              <a:off x="1947870" y="1920100"/>
              <a:ext cx="1428600" cy="2738682"/>
              <a:chOff x="1185870" y="1920100"/>
              <a:chExt cx="1428600" cy="2738682"/>
            </a:xfrm>
          </p:grpSpPr>
          <p:pic>
            <p:nvPicPr>
              <p:cNvPr id="270" name="Google Shape;270;p25"/>
              <p:cNvPicPr preferRelativeResize="0"/>
              <p:nvPr/>
            </p:nvPicPr>
            <p:blipFill rotWithShape="1">
              <a:blip r:embed="rId4">
                <a:alphaModFix/>
              </a:blip>
              <a:srcRect/>
              <a:stretch/>
            </p:blipFill>
            <p:spPr>
              <a:xfrm>
                <a:off x="1463379" y="2197100"/>
                <a:ext cx="850779" cy="2461682"/>
              </a:xfrm>
              <a:prstGeom prst="rect">
                <a:avLst/>
              </a:prstGeom>
              <a:noFill/>
              <a:ln>
                <a:noFill/>
              </a:ln>
            </p:spPr>
          </p:pic>
          <p:sp>
            <p:nvSpPr>
              <p:cNvPr id="271" name="Google Shape;271;p25"/>
              <p:cNvSpPr txBox="1"/>
              <p:nvPr/>
            </p:nvSpPr>
            <p:spPr>
              <a:xfrm>
                <a:off x="1185870" y="1920100"/>
                <a:ext cx="1428600" cy="2768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0000"/>
                    </a:solidFill>
                    <a:latin typeface="Arial"/>
                    <a:ea typeface="Arial"/>
                    <a:cs typeface="Arial"/>
                    <a:sym typeface="Arial"/>
                  </a:rPr>
                  <a:t>Sequencing reads</a:t>
                </a:r>
                <a:endParaRPr sz="1400">
                  <a:solidFill>
                    <a:srgbClr val="000000"/>
                  </a:solidFill>
                  <a:latin typeface="Arial"/>
                  <a:ea typeface="Arial"/>
                  <a:cs typeface="Arial"/>
                  <a:sym typeface="Arial"/>
                </a:endParaRPr>
              </a:p>
            </p:txBody>
          </p:sp>
        </p:grpSp>
        <p:pic>
          <p:nvPicPr>
            <p:cNvPr id="272" name="Google Shape;272;p25"/>
            <p:cNvPicPr preferRelativeResize="0"/>
            <p:nvPr/>
          </p:nvPicPr>
          <p:blipFill rotWithShape="1">
            <a:blip r:embed="rId5">
              <a:alphaModFix/>
            </a:blip>
            <a:srcRect/>
            <a:stretch/>
          </p:blipFill>
          <p:spPr>
            <a:xfrm>
              <a:off x="3171768" y="2685176"/>
              <a:ext cx="711015" cy="1803150"/>
            </a:xfrm>
            <a:prstGeom prst="rect">
              <a:avLst/>
            </a:prstGeom>
            <a:noFill/>
            <a:ln>
              <a:noFill/>
            </a:ln>
          </p:spPr>
        </p:pic>
        <p:grpSp>
          <p:nvGrpSpPr>
            <p:cNvPr id="273" name="Google Shape;273;p25"/>
            <p:cNvGrpSpPr/>
            <p:nvPr/>
          </p:nvGrpSpPr>
          <p:grpSpPr>
            <a:xfrm>
              <a:off x="1906761" y="2310565"/>
              <a:ext cx="4891375" cy="2251602"/>
              <a:chOff x="1144761" y="2310565"/>
              <a:chExt cx="4891375" cy="2251602"/>
            </a:xfrm>
          </p:grpSpPr>
          <p:grpSp>
            <p:nvGrpSpPr>
              <p:cNvPr id="274" name="Google Shape;274;p25"/>
              <p:cNvGrpSpPr/>
              <p:nvPr/>
            </p:nvGrpSpPr>
            <p:grpSpPr>
              <a:xfrm>
                <a:off x="1144761" y="2310565"/>
                <a:ext cx="4891375" cy="1534171"/>
                <a:chOff x="1144761" y="2310565"/>
                <a:chExt cx="4891375" cy="1534171"/>
              </a:xfrm>
            </p:grpSpPr>
            <p:pic>
              <p:nvPicPr>
                <p:cNvPr id="275" name="Google Shape;275;p25"/>
                <p:cNvPicPr preferRelativeResize="0"/>
                <p:nvPr/>
              </p:nvPicPr>
              <p:blipFill rotWithShape="1">
                <a:blip r:embed="rId6">
                  <a:alphaModFix/>
                </a:blip>
                <a:srcRect/>
                <a:stretch/>
              </p:blipFill>
              <p:spPr>
                <a:xfrm>
                  <a:off x="3105150" y="2587564"/>
                  <a:ext cx="2930986" cy="1257172"/>
                </a:xfrm>
                <a:prstGeom prst="rect">
                  <a:avLst/>
                </a:prstGeom>
                <a:noFill/>
                <a:ln>
                  <a:noFill/>
                </a:ln>
              </p:spPr>
            </p:pic>
            <p:sp>
              <p:nvSpPr>
                <p:cNvPr id="276" name="Google Shape;276;p25"/>
                <p:cNvSpPr txBox="1"/>
                <p:nvPr/>
              </p:nvSpPr>
              <p:spPr>
                <a:xfrm>
                  <a:off x="2814996" y="2310565"/>
                  <a:ext cx="928799" cy="2768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dirty="0" err="1">
                      <a:solidFill>
                        <a:srgbClr val="000000"/>
                      </a:solidFill>
                      <a:latin typeface="Arial"/>
                      <a:ea typeface="Arial"/>
                      <a:cs typeface="Arial"/>
                      <a:sym typeface="Arial"/>
                    </a:rPr>
                    <a:t>Kmer</a:t>
                  </a:r>
                  <a:r>
                    <a:rPr lang="en-GB" dirty="0">
                      <a:solidFill>
                        <a:srgbClr val="000000"/>
                      </a:solidFill>
                      <a:latin typeface="Arial"/>
                      <a:ea typeface="Arial"/>
                      <a:cs typeface="Arial"/>
                      <a:sym typeface="Arial"/>
                    </a:rPr>
                    <a:t> hash</a:t>
                  </a:r>
                  <a:endParaRPr sz="1400" dirty="0">
                    <a:solidFill>
                      <a:srgbClr val="000000"/>
                    </a:solidFill>
                    <a:latin typeface="Arial"/>
                    <a:ea typeface="Arial"/>
                    <a:cs typeface="Arial"/>
                    <a:sym typeface="Arial"/>
                  </a:endParaRPr>
                </a:p>
              </p:txBody>
            </p:sp>
            <p:sp>
              <p:nvSpPr>
                <p:cNvPr id="277" name="Google Shape;277;p25"/>
                <p:cNvSpPr txBox="1"/>
                <p:nvPr/>
              </p:nvSpPr>
              <p:spPr>
                <a:xfrm>
                  <a:off x="3953123" y="2310575"/>
                  <a:ext cx="1921800" cy="307800"/>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0000"/>
                      </a:solidFill>
                      <a:latin typeface="Arial"/>
                      <a:ea typeface="Arial"/>
                      <a:cs typeface="Arial"/>
                      <a:sym typeface="Arial"/>
                    </a:rPr>
                    <a:t>Reference Genome</a:t>
                  </a:r>
                  <a:endParaRPr sz="1400">
                    <a:solidFill>
                      <a:srgbClr val="000000"/>
                    </a:solidFill>
                    <a:latin typeface="Arial"/>
                    <a:ea typeface="Arial"/>
                    <a:cs typeface="Arial"/>
                    <a:sym typeface="Arial"/>
                  </a:endParaRPr>
                </a:p>
              </p:txBody>
            </p:sp>
            <p:sp>
              <p:nvSpPr>
                <p:cNvPr id="20" name="Google Shape;276;p25">
                  <a:extLst>
                    <a:ext uri="{FF2B5EF4-FFF2-40B4-BE49-F238E27FC236}">
                      <a16:creationId xmlns:a16="http://schemas.microsoft.com/office/drawing/2014/main" id="{C994455F-8A66-7241-BC01-75596D0CA6AF}"/>
                    </a:ext>
                  </a:extLst>
                </p:cNvPr>
                <p:cNvSpPr txBox="1"/>
                <p:nvPr/>
              </p:nvSpPr>
              <p:spPr>
                <a:xfrm>
                  <a:off x="2352209" y="3029751"/>
                  <a:ext cx="450243" cy="2768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dirty="0">
                      <a:solidFill>
                        <a:srgbClr val="000000"/>
                      </a:solidFill>
                      <a:latin typeface="Arial"/>
                      <a:ea typeface="Arial"/>
                      <a:cs typeface="Arial"/>
                      <a:sym typeface="Arial"/>
                    </a:rPr>
                    <a:t>read</a:t>
                  </a:r>
                  <a:endParaRPr sz="1400" dirty="0">
                    <a:solidFill>
                      <a:srgbClr val="000000"/>
                    </a:solidFill>
                    <a:latin typeface="Arial"/>
                    <a:ea typeface="Arial"/>
                    <a:cs typeface="Arial"/>
                    <a:sym typeface="Arial"/>
                  </a:endParaRPr>
                </a:p>
              </p:txBody>
            </p:sp>
            <p:sp>
              <p:nvSpPr>
                <p:cNvPr id="21" name="Google Shape;276;p25">
                  <a:extLst>
                    <a:ext uri="{FF2B5EF4-FFF2-40B4-BE49-F238E27FC236}">
                      <a16:creationId xmlns:a16="http://schemas.microsoft.com/office/drawing/2014/main" id="{665EDC69-EB67-8040-AF1B-18F9C4E4C1E4}"/>
                    </a:ext>
                  </a:extLst>
                </p:cNvPr>
                <p:cNvSpPr txBox="1"/>
                <p:nvPr/>
              </p:nvSpPr>
              <p:spPr>
                <a:xfrm>
                  <a:off x="1144761" y="2547715"/>
                  <a:ext cx="450243" cy="2768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dirty="0">
                      <a:solidFill>
                        <a:srgbClr val="000000"/>
                      </a:solidFill>
                      <a:latin typeface="Arial"/>
                      <a:ea typeface="Arial"/>
                      <a:cs typeface="Arial"/>
                      <a:sym typeface="Arial"/>
                    </a:rPr>
                    <a:t>read</a:t>
                  </a:r>
                  <a:endParaRPr sz="1400" dirty="0">
                    <a:solidFill>
                      <a:srgbClr val="000000"/>
                    </a:solidFill>
                    <a:latin typeface="Arial"/>
                    <a:ea typeface="Arial"/>
                    <a:cs typeface="Arial"/>
                    <a:sym typeface="Arial"/>
                  </a:endParaRPr>
                </a:p>
              </p:txBody>
            </p:sp>
          </p:grpSp>
          <p:pic>
            <p:nvPicPr>
              <p:cNvPr id="278" name="Google Shape;278;p25"/>
              <p:cNvPicPr preferRelativeResize="0"/>
              <p:nvPr/>
            </p:nvPicPr>
            <p:blipFill rotWithShape="1">
              <a:blip r:embed="rId7">
                <a:alphaModFix/>
              </a:blip>
              <a:srcRect/>
              <a:stretch/>
            </p:blipFill>
            <p:spPr>
              <a:xfrm>
                <a:off x="3111421" y="3749467"/>
                <a:ext cx="203098" cy="812700"/>
              </a:xfrm>
              <a:prstGeom prst="rect">
                <a:avLst/>
              </a:prstGeom>
              <a:noFill/>
              <a:ln>
                <a:noFill/>
              </a:ln>
            </p:spPr>
          </p:pic>
        </p:grpSp>
        <p:grpSp>
          <p:nvGrpSpPr>
            <p:cNvPr id="279" name="Google Shape;279;p25"/>
            <p:cNvGrpSpPr/>
            <p:nvPr/>
          </p:nvGrpSpPr>
          <p:grpSpPr>
            <a:xfrm>
              <a:off x="3076280" y="3812876"/>
              <a:ext cx="3857219" cy="1421729"/>
              <a:chOff x="2314280" y="3812876"/>
              <a:chExt cx="3857219" cy="1421729"/>
            </a:xfrm>
          </p:grpSpPr>
          <p:pic>
            <p:nvPicPr>
              <p:cNvPr id="280" name="Google Shape;280;p25"/>
              <p:cNvPicPr preferRelativeResize="0"/>
              <p:nvPr/>
            </p:nvPicPr>
            <p:blipFill rotWithShape="1">
              <a:blip r:embed="rId8">
                <a:alphaModFix/>
              </a:blip>
              <a:srcRect/>
              <a:stretch/>
            </p:blipFill>
            <p:spPr>
              <a:xfrm>
                <a:off x="3581735" y="3812876"/>
                <a:ext cx="2589764" cy="1421729"/>
              </a:xfrm>
              <a:prstGeom prst="rect">
                <a:avLst/>
              </a:prstGeom>
              <a:noFill/>
              <a:ln>
                <a:noFill/>
              </a:ln>
            </p:spPr>
          </p:pic>
          <p:pic>
            <p:nvPicPr>
              <p:cNvPr id="281" name="Google Shape;281;p25"/>
              <p:cNvPicPr preferRelativeResize="0"/>
              <p:nvPr/>
            </p:nvPicPr>
            <p:blipFill rotWithShape="1">
              <a:blip r:embed="rId9">
                <a:alphaModFix/>
              </a:blip>
              <a:srcRect/>
              <a:stretch/>
            </p:blipFill>
            <p:spPr>
              <a:xfrm>
                <a:off x="2314280" y="4562267"/>
                <a:ext cx="1231687" cy="304798"/>
              </a:xfrm>
              <a:prstGeom prst="rect">
                <a:avLst/>
              </a:prstGeom>
              <a:noFill/>
              <a:ln>
                <a:noFill/>
              </a:ln>
            </p:spPr>
          </p:pic>
        </p:grpSp>
        <p:sp>
          <p:nvSpPr>
            <p:cNvPr id="282" name="Google Shape;282;p25"/>
            <p:cNvSpPr/>
            <p:nvPr/>
          </p:nvSpPr>
          <p:spPr>
            <a:xfrm>
              <a:off x="4358400" y="3812875"/>
              <a:ext cx="2711999" cy="1381500"/>
            </a:xfrm>
            <a:prstGeom prst="rect">
              <a:avLst/>
            </a:prstGeom>
            <a:solidFill>
              <a:srgbClr val="FFFFFF"/>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283" name="Google Shape;283;p25"/>
            <p:cNvSpPr/>
            <p:nvPr/>
          </p:nvSpPr>
          <p:spPr>
            <a:xfrm>
              <a:off x="3025225" y="4562175"/>
              <a:ext cx="1333200" cy="494400"/>
            </a:xfrm>
            <a:prstGeom prst="rect">
              <a:avLst/>
            </a:prstGeom>
            <a:solidFill>
              <a:srgbClr val="FFFFFF"/>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grpSp>
      <p:cxnSp>
        <p:nvCxnSpPr>
          <p:cNvPr id="3" name="Straight Arrow Connector 2">
            <a:extLst>
              <a:ext uri="{FF2B5EF4-FFF2-40B4-BE49-F238E27FC236}">
                <a16:creationId xmlns:a16="http://schemas.microsoft.com/office/drawing/2014/main" id="{12E6B93E-D914-DD40-A67B-3BC89727C705}"/>
              </a:ext>
            </a:extLst>
          </p:cNvPr>
          <p:cNvCxnSpPr/>
          <p:nvPr/>
        </p:nvCxnSpPr>
        <p:spPr>
          <a:xfrm>
            <a:off x="3865944" y="2289534"/>
            <a:ext cx="428264" cy="662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93520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8" name="Google Shape;288;p26"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89" name="Google Shape;289;p26"/>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a:solidFill>
                  <a:srgbClr val="000000"/>
                </a:solidFill>
                <a:latin typeface="Arial"/>
                <a:ea typeface="Arial"/>
                <a:cs typeface="Arial"/>
                <a:sym typeface="Arial"/>
              </a:rPr>
              <a:t>Hash table alignment</a:t>
            </a:r>
            <a:endParaRPr sz="2400" b="1">
              <a:solidFill>
                <a:srgbClr val="000000"/>
              </a:solidFill>
              <a:latin typeface="Arial"/>
              <a:ea typeface="Arial"/>
              <a:cs typeface="Arial"/>
              <a:sym typeface="Arial"/>
            </a:endParaRPr>
          </a:p>
        </p:txBody>
      </p:sp>
      <p:grpSp>
        <p:nvGrpSpPr>
          <p:cNvPr id="290" name="Google Shape;290;p26"/>
          <p:cNvGrpSpPr/>
          <p:nvPr/>
        </p:nvGrpSpPr>
        <p:grpSpPr>
          <a:xfrm>
            <a:off x="2207569" y="1052737"/>
            <a:ext cx="8122107" cy="5399673"/>
            <a:chOff x="1947870" y="1920100"/>
            <a:chExt cx="4985629" cy="3314505"/>
          </a:xfrm>
        </p:grpSpPr>
        <p:grpSp>
          <p:nvGrpSpPr>
            <p:cNvPr id="291" name="Google Shape;291;p26"/>
            <p:cNvGrpSpPr/>
            <p:nvPr/>
          </p:nvGrpSpPr>
          <p:grpSpPr>
            <a:xfrm>
              <a:off x="1947870" y="1920100"/>
              <a:ext cx="1428600" cy="2738682"/>
              <a:chOff x="1185870" y="1920100"/>
              <a:chExt cx="1428600" cy="2738682"/>
            </a:xfrm>
          </p:grpSpPr>
          <p:pic>
            <p:nvPicPr>
              <p:cNvPr id="292" name="Google Shape;292;p26"/>
              <p:cNvPicPr preferRelativeResize="0"/>
              <p:nvPr/>
            </p:nvPicPr>
            <p:blipFill rotWithShape="1">
              <a:blip r:embed="rId4">
                <a:alphaModFix/>
              </a:blip>
              <a:srcRect/>
              <a:stretch/>
            </p:blipFill>
            <p:spPr>
              <a:xfrm>
                <a:off x="1463379" y="2197100"/>
                <a:ext cx="850779" cy="2461682"/>
              </a:xfrm>
              <a:prstGeom prst="rect">
                <a:avLst/>
              </a:prstGeom>
              <a:noFill/>
              <a:ln>
                <a:noFill/>
              </a:ln>
            </p:spPr>
          </p:pic>
          <p:sp>
            <p:nvSpPr>
              <p:cNvPr id="293" name="Google Shape;293;p26"/>
              <p:cNvSpPr txBox="1"/>
              <p:nvPr/>
            </p:nvSpPr>
            <p:spPr>
              <a:xfrm>
                <a:off x="1185870" y="1920100"/>
                <a:ext cx="1428600" cy="2768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0000"/>
                    </a:solidFill>
                    <a:latin typeface="Arial"/>
                    <a:ea typeface="Arial"/>
                    <a:cs typeface="Arial"/>
                    <a:sym typeface="Arial"/>
                  </a:rPr>
                  <a:t>Sequencing reads</a:t>
                </a:r>
                <a:endParaRPr sz="1400">
                  <a:solidFill>
                    <a:srgbClr val="000000"/>
                  </a:solidFill>
                  <a:latin typeface="Arial"/>
                  <a:ea typeface="Arial"/>
                  <a:cs typeface="Arial"/>
                  <a:sym typeface="Arial"/>
                </a:endParaRPr>
              </a:p>
            </p:txBody>
          </p:sp>
        </p:grpSp>
        <p:pic>
          <p:nvPicPr>
            <p:cNvPr id="294" name="Google Shape;294;p26"/>
            <p:cNvPicPr preferRelativeResize="0"/>
            <p:nvPr/>
          </p:nvPicPr>
          <p:blipFill rotWithShape="1">
            <a:blip r:embed="rId5">
              <a:alphaModFix/>
            </a:blip>
            <a:srcRect/>
            <a:stretch/>
          </p:blipFill>
          <p:spPr>
            <a:xfrm>
              <a:off x="3171768" y="2685176"/>
              <a:ext cx="711015" cy="1803150"/>
            </a:xfrm>
            <a:prstGeom prst="rect">
              <a:avLst/>
            </a:prstGeom>
            <a:noFill/>
            <a:ln>
              <a:noFill/>
            </a:ln>
          </p:spPr>
        </p:pic>
        <p:grpSp>
          <p:nvGrpSpPr>
            <p:cNvPr id="295" name="Google Shape;295;p26"/>
            <p:cNvGrpSpPr/>
            <p:nvPr/>
          </p:nvGrpSpPr>
          <p:grpSpPr>
            <a:xfrm>
              <a:off x="3576996" y="2310565"/>
              <a:ext cx="3221140" cy="2251602"/>
              <a:chOff x="2814996" y="2310565"/>
              <a:chExt cx="3221140" cy="2251602"/>
            </a:xfrm>
          </p:grpSpPr>
          <p:grpSp>
            <p:nvGrpSpPr>
              <p:cNvPr id="296" name="Google Shape;296;p26"/>
              <p:cNvGrpSpPr/>
              <p:nvPr/>
            </p:nvGrpSpPr>
            <p:grpSpPr>
              <a:xfrm>
                <a:off x="2814996" y="2310565"/>
                <a:ext cx="3221140" cy="1534171"/>
                <a:chOff x="2814996" y="2310565"/>
                <a:chExt cx="3221140" cy="1534171"/>
              </a:xfrm>
            </p:grpSpPr>
            <p:pic>
              <p:nvPicPr>
                <p:cNvPr id="297" name="Google Shape;297;p26"/>
                <p:cNvPicPr preferRelativeResize="0"/>
                <p:nvPr/>
              </p:nvPicPr>
              <p:blipFill rotWithShape="1">
                <a:blip r:embed="rId6">
                  <a:alphaModFix/>
                </a:blip>
                <a:srcRect/>
                <a:stretch/>
              </p:blipFill>
              <p:spPr>
                <a:xfrm>
                  <a:off x="3105150" y="2587564"/>
                  <a:ext cx="2930986" cy="1257172"/>
                </a:xfrm>
                <a:prstGeom prst="rect">
                  <a:avLst/>
                </a:prstGeom>
                <a:noFill/>
                <a:ln>
                  <a:noFill/>
                </a:ln>
              </p:spPr>
            </p:pic>
            <p:sp>
              <p:nvSpPr>
                <p:cNvPr id="298" name="Google Shape;298;p26"/>
                <p:cNvSpPr txBox="1"/>
                <p:nvPr/>
              </p:nvSpPr>
              <p:spPr>
                <a:xfrm>
                  <a:off x="2814996" y="2310565"/>
                  <a:ext cx="928799" cy="2768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dirty="0" err="1">
                      <a:solidFill>
                        <a:srgbClr val="000000"/>
                      </a:solidFill>
                      <a:latin typeface="Arial"/>
                      <a:ea typeface="Arial"/>
                      <a:cs typeface="Arial"/>
                      <a:sym typeface="Arial"/>
                    </a:rPr>
                    <a:t>Kmer</a:t>
                  </a:r>
                  <a:r>
                    <a:rPr lang="en-GB" dirty="0">
                      <a:solidFill>
                        <a:srgbClr val="000000"/>
                      </a:solidFill>
                      <a:latin typeface="Arial"/>
                      <a:ea typeface="Arial"/>
                      <a:cs typeface="Arial"/>
                      <a:sym typeface="Arial"/>
                    </a:rPr>
                    <a:t> hash</a:t>
                  </a:r>
                  <a:endParaRPr sz="1400" dirty="0">
                    <a:solidFill>
                      <a:srgbClr val="000000"/>
                    </a:solidFill>
                    <a:latin typeface="Arial"/>
                    <a:ea typeface="Arial"/>
                    <a:cs typeface="Arial"/>
                    <a:sym typeface="Arial"/>
                  </a:endParaRPr>
                </a:p>
              </p:txBody>
            </p:sp>
            <p:sp>
              <p:nvSpPr>
                <p:cNvPr id="299" name="Google Shape;299;p26"/>
                <p:cNvSpPr txBox="1"/>
                <p:nvPr/>
              </p:nvSpPr>
              <p:spPr>
                <a:xfrm>
                  <a:off x="3953123" y="2310575"/>
                  <a:ext cx="2032500" cy="307800"/>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0000"/>
                      </a:solidFill>
                      <a:latin typeface="Arial"/>
                      <a:ea typeface="Arial"/>
                      <a:cs typeface="Arial"/>
                      <a:sym typeface="Arial"/>
                    </a:rPr>
                    <a:t>Reference Genome</a:t>
                  </a:r>
                  <a:endParaRPr sz="1400">
                    <a:solidFill>
                      <a:srgbClr val="000000"/>
                    </a:solidFill>
                    <a:latin typeface="Arial"/>
                    <a:ea typeface="Arial"/>
                    <a:cs typeface="Arial"/>
                    <a:sym typeface="Arial"/>
                  </a:endParaRPr>
                </a:p>
              </p:txBody>
            </p:sp>
          </p:grpSp>
          <p:pic>
            <p:nvPicPr>
              <p:cNvPr id="300" name="Google Shape;300;p26"/>
              <p:cNvPicPr preferRelativeResize="0"/>
              <p:nvPr/>
            </p:nvPicPr>
            <p:blipFill rotWithShape="1">
              <a:blip r:embed="rId7">
                <a:alphaModFix/>
              </a:blip>
              <a:srcRect/>
              <a:stretch/>
            </p:blipFill>
            <p:spPr>
              <a:xfrm>
                <a:off x="3111421" y="3749467"/>
                <a:ext cx="203098" cy="812700"/>
              </a:xfrm>
              <a:prstGeom prst="rect">
                <a:avLst/>
              </a:prstGeom>
              <a:noFill/>
              <a:ln>
                <a:noFill/>
              </a:ln>
            </p:spPr>
          </p:pic>
        </p:grpSp>
        <p:grpSp>
          <p:nvGrpSpPr>
            <p:cNvPr id="301" name="Google Shape;301;p26"/>
            <p:cNvGrpSpPr/>
            <p:nvPr/>
          </p:nvGrpSpPr>
          <p:grpSpPr>
            <a:xfrm>
              <a:off x="3076280" y="3812876"/>
              <a:ext cx="3857219" cy="1421729"/>
              <a:chOff x="2314280" y="3812876"/>
              <a:chExt cx="3857219" cy="1421729"/>
            </a:xfrm>
          </p:grpSpPr>
          <p:pic>
            <p:nvPicPr>
              <p:cNvPr id="302" name="Google Shape;302;p26"/>
              <p:cNvPicPr preferRelativeResize="0"/>
              <p:nvPr/>
            </p:nvPicPr>
            <p:blipFill rotWithShape="1">
              <a:blip r:embed="rId8">
                <a:alphaModFix/>
              </a:blip>
              <a:srcRect/>
              <a:stretch/>
            </p:blipFill>
            <p:spPr>
              <a:xfrm>
                <a:off x="3581735" y="3812876"/>
                <a:ext cx="2589764" cy="1421729"/>
              </a:xfrm>
              <a:prstGeom prst="rect">
                <a:avLst/>
              </a:prstGeom>
              <a:noFill/>
              <a:ln>
                <a:noFill/>
              </a:ln>
            </p:spPr>
          </p:pic>
          <p:pic>
            <p:nvPicPr>
              <p:cNvPr id="303" name="Google Shape;303;p26"/>
              <p:cNvPicPr preferRelativeResize="0"/>
              <p:nvPr/>
            </p:nvPicPr>
            <p:blipFill rotWithShape="1">
              <a:blip r:embed="rId9">
                <a:alphaModFix/>
              </a:blip>
              <a:srcRect/>
              <a:stretch/>
            </p:blipFill>
            <p:spPr>
              <a:xfrm>
                <a:off x="2314280" y="4562267"/>
                <a:ext cx="1231687" cy="304798"/>
              </a:xfrm>
              <a:prstGeom prst="rect">
                <a:avLst/>
              </a:prstGeom>
              <a:noFill/>
              <a:ln>
                <a:noFill/>
              </a:ln>
            </p:spPr>
          </p:pic>
        </p:grpSp>
      </p:grpSp>
      <p:sp>
        <p:nvSpPr>
          <p:cNvPr id="18" name="Google Shape;276;p25">
            <a:extLst>
              <a:ext uri="{FF2B5EF4-FFF2-40B4-BE49-F238E27FC236}">
                <a16:creationId xmlns:a16="http://schemas.microsoft.com/office/drawing/2014/main" id="{55F8B5F1-59D0-D044-B78F-1F1CDDBA138D}"/>
              </a:ext>
            </a:extLst>
          </p:cNvPr>
          <p:cNvSpPr txBox="1"/>
          <p:nvPr/>
        </p:nvSpPr>
        <p:spPr>
          <a:xfrm>
            <a:off x="4093037" y="2846563"/>
            <a:ext cx="727849" cy="447626"/>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dirty="0">
                <a:solidFill>
                  <a:srgbClr val="000000"/>
                </a:solidFill>
                <a:latin typeface="Arial"/>
                <a:ea typeface="Arial"/>
                <a:cs typeface="Arial"/>
                <a:sym typeface="Arial"/>
              </a:rPr>
              <a:t>read</a:t>
            </a:r>
            <a:endParaRPr sz="1400" dirty="0">
              <a:solidFill>
                <a:srgbClr val="000000"/>
              </a:solidFill>
              <a:latin typeface="Arial"/>
              <a:ea typeface="Arial"/>
              <a:cs typeface="Arial"/>
              <a:sym typeface="Arial"/>
            </a:endParaRPr>
          </a:p>
        </p:txBody>
      </p:sp>
      <p:sp>
        <p:nvSpPr>
          <p:cNvPr id="19" name="Google Shape;276;p25">
            <a:extLst>
              <a:ext uri="{FF2B5EF4-FFF2-40B4-BE49-F238E27FC236}">
                <a16:creationId xmlns:a16="http://schemas.microsoft.com/office/drawing/2014/main" id="{04E62D10-8FB0-7948-8A00-608A275C6249}"/>
              </a:ext>
            </a:extLst>
          </p:cNvPr>
          <p:cNvSpPr txBox="1"/>
          <p:nvPr/>
        </p:nvSpPr>
        <p:spPr>
          <a:xfrm>
            <a:off x="2141115" y="2067318"/>
            <a:ext cx="727849" cy="447626"/>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dirty="0">
                <a:solidFill>
                  <a:srgbClr val="000000"/>
                </a:solidFill>
                <a:latin typeface="Arial"/>
                <a:ea typeface="Arial"/>
                <a:cs typeface="Arial"/>
                <a:sym typeface="Arial"/>
              </a:rPr>
              <a:t>read</a:t>
            </a:r>
            <a:endParaRPr sz="1400" dirty="0">
              <a:solidFill>
                <a:srgbClr val="000000"/>
              </a:solidFill>
              <a:latin typeface="Arial"/>
              <a:ea typeface="Arial"/>
              <a:cs typeface="Arial"/>
              <a:sym typeface="Arial"/>
            </a:endParaRPr>
          </a:p>
        </p:txBody>
      </p:sp>
      <p:cxnSp>
        <p:nvCxnSpPr>
          <p:cNvPr id="20" name="Straight Arrow Connector 19">
            <a:extLst>
              <a:ext uri="{FF2B5EF4-FFF2-40B4-BE49-F238E27FC236}">
                <a16:creationId xmlns:a16="http://schemas.microsoft.com/office/drawing/2014/main" id="{70568B38-09AC-9D47-96A2-35E65EAC7F7F}"/>
              </a:ext>
            </a:extLst>
          </p:cNvPr>
          <p:cNvCxnSpPr/>
          <p:nvPr/>
        </p:nvCxnSpPr>
        <p:spPr>
          <a:xfrm>
            <a:off x="3865944" y="2289534"/>
            <a:ext cx="428264" cy="662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D282CC2-5F2E-EF49-8E6B-919F07B3B0D8}"/>
              </a:ext>
            </a:extLst>
          </p:cNvPr>
          <p:cNvCxnSpPr>
            <a:cxnSpLocks/>
          </p:cNvCxnSpPr>
          <p:nvPr/>
        </p:nvCxnSpPr>
        <p:spPr>
          <a:xfrm flipH="1">
            <a:off x="7520317" y="3105874"/>
            <a:ext cx="636838" cy="18047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1E64DF7-FCDE-0242-93A2-78BF5B495692}"/>
              </a:ext>
            </a:extLst>
          </p:cNvPr>
          <p:cNvCxnSpPr>
            <a:cxnSpLocks/>
          </p:cNvCxnSpPr>
          <p:nvPr/>
        </p:nvCxnSpPr>
        <p:spPr>
          <a:xfrm>
            <a:off x="3138896" y="2383401"/>
            <a:ext cx="2953440" cy="31309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1BCBF560-8A0B-D24C-89E8-951D0DCBF2EA}"/>
              </a:ext>
            </a:extLst>
          </p:cNvPr>
          <p:cNvSpPr/>
          <p:nvPr/>
        </p:nvSpPr>
        <p:spPr>
          <a:xfrm>
            <a:off x="6273478" y="2846563"/>
            <a:ext cx="3240912" cy="3480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097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23"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35" name="Google Shape;235;p23"/>
          <p:cNvSpPr txBox="1"/>
          <p:nvPr/>
        </p:nvSpPr>
        <p:spPr>
          <a:xfrm>
            <a:off x="949124" y="980728"/>
            <a:ext cx="8819284" cy="4239454"/>
          </a:xfrm>
          <a:prstGeom prst="rect">
            <a:avLst/>
          </a:prstGeom>
          <a:noFill/>
          <a:ln>
            <a:noFill/>
          </a:ln>
        </p:spPr>
        <p:txBody>
          <a:bodyPr spcFirstLastPara="1" wrap="square" lIns="91425" tIns="45700" rIns="91425" bIns="45700" anchor="t" anchorCtr="0">
            <a:noAutofit/>
          </a:bodyPr>
          <a:lstStyle/>
          <a:p>
            <a:pPr>
              <a:spcBef>
                <a:spcPts val="340"/>
              </a:spcBef>
              <a:buClr>
                <a:schemeClr val="dk1"/>
              </a:buClr>
              <a:buSzPts val="350"/>
            </a:pPr>
            <a:r>
              <a:rPr lang="en-GB" sz="1400" dirty="0">
                <a:solidFill>
                  <a:schemeClr val="dk1"/>
                </a:solidFill>
                <a:latin typeface="Arial"/>
                <a:ea typeface="Arial"/>
                <a:cs typeface="Arial"/>
                <a:sym typeface="Arial"/>
              </a:rPr>
              <a:t>Note: K-</a:t>
            </a:r>
            <a:r>
              <a:rPr lang="en-GB" sz="1400" dirty="0" err="1">
                <a:solidFill>
                  <a:schemeClr val="dk1"/>
                </a:solidFill>
                <a:latin typeface="Arial"/>
                <a:ea typeface="Arial"/>
                <a:cs typeface="Arial"/>
                <a:sym typeface="Arial"/>
              </a:rPr>
              <a:t>mer</a:t>
            </a:r>
            <a:r>
              <a:rPr lang="en-GB" sz="1400" dirty="0">
                <a:solidFill>
                  <a:schemeClr val="dk1"/>
                </a:solidFill>
                <a:latin typeface="Arial"/>
                <a:ea typeface="Arial"/>
                <a:cs typeface="Arial"/>
                <a:sym typeface="Arial"/>
              </a:rPr>
              <a:t> is a short fixed sequence of nucleotides</a:t>
            </a:r>
            <a:endParaRPr sz="1400" dirty="0">
              <a:solidFill>
                <a:srgbClr val="000000"/>
              </a:solidFill>
              <a:latin typeface="Arial"/>
              <a:ea typeface="Arial"/>
              <a:cs typeface="Arial"/>
              <a:sym typeface="Arial"/>
            </a:endParaRPr>
          </a:p>
          <a:p>
            <a:pPr>
              <a:spcBef>
                <a:spcPts val="340"/>
              </a:spcBef>
              <a:buClr>
                <a:schemeClr val="dk1"/>
              </a:buClr>
              <a:buSzPts val="350"/>
            </a:pPr>
            <a:endParaRPr sz="1400" dirty="0">
              <a:solidFill>
                <a:schemeClr val="dk1"/>
              </a:solidFill>
              <a:latin typeface="Arial"/>
              <a:ea typeface="Arial"/>
              <a:cs typeface="Arial"/>
              <a:sym typeface="Arial"/>
            </a:endParaRPr>
          </a:p>
          <a:p>
            <a:pPr>
              <a:spcBef>
                <a:spcPts val="340"/>
              </a:spcBef>
              <a:buClr>
                <a:schemeClr val="dk1"/>
              </a:buClr>
              <a:buSzPts val="350"/>
            </a:pPr>
            <a:r>
              <a:rPr lang="en-GB" sz="1400" b="1" dirty="0">
                <a:solidFill>
                  <a:schemeClr val="dk1"/>
                </a:solidFill>
                <a:latin typeface="Arial"/>
                <a:ea typeface="Arial"/>
                <a:cs typeface="Arial"/>
                <a:sym typeface="Arial"/>
              </a:rPr>
              <a:t>First thing: “wrap up” the reference genome to bring it to the reads – build a </a:t>
            </a:r>
            <a:r>
              <a:rPr lang="en-GB" sz="1400" b="1" dirty="0" err="1">
                <a:solidFill>
                  <a:schemeClr val="dk1"/>
                </a:solidFill>
                <a:latin typeface="Arial"/>
                <a:ea typeface="Arial"/>
                <a:cs typeface="Arial"/>
                <a:sym typeface="Arial"/>
              </a:rPr>
              <a:t>kmer</a:t>
            </a:r>
            <a:r>
              <a:rPr lang="en-GB" sz="1400" b="1" dirty="0">
                <a:solidFill>
                  <a:schemeClr val="dk1"/>
                </a:solidFill>
                <a:latin typeface="Arial"/>
                <a:ea typeface="Arial"/>
                <a:cs typeface="Arial"/>
                <a:sym typeface="Arial"/>
              </a:rPr>
              <a:t> hash</a:t>
            </a:r>
            <a:endParaRPr lang="en-GB" sz="1400" b="1" dirty="0">
              <a:solidFill>
                <a:srgbClr val="000000"/>
              </a:solidFill>
              <a:latin typeface="Arial"/>
              <a:ea typeface="Arial"/>
              <a:cs typeface="Arial"/>
              <a:sym typeface="Arial"/>
            </a:endParaRPr>
          </a:p>
          <a:p>
            <a:pPr>
              <a:spcBef>
                <a:spcPts val="340"/>
              </a:spcBef>
              <a:buClr>
                <a:schemeClr val="dk1"/>
              </a:buClr>
              <a:buSzPts val="350"/>
            </a:pPr>
            <a:r>
              <a:rPr lang="en-GB" sz="1400" dirty="0">
                <a:solidFill>
                  <a:schemeClr val="dk1"/>
                </a:solidFill>
                <a:latin typeface="Arial"/>
                <a:ea typeface="Arial"/>
                <a:cs typeface="Arial"/>
                <a:sym typeface="Arial"/>
              </a:rPr>
              <a:t>Scan the reference genome:</a:t>
            </a:r>
          </a:p>
          <a:p>
            <a:pPr>
              <a:spcBef>
                <a:spcPts val="340"/>
              </a:spcBef>
              <a:buClr>
                <a:schemeClr val="dk1"/>
              </a:buClr>
              <a:buSzPts val="350"/>
            </a:pPr>
            <a:r>
              <a:rPr lang="en-GB" sz="1400" dirty="0">
                <a:solidFill>
                  <a:schemeClr val="dk1"/>
                </a:solidFill>
                <a:latin typeface="Arial"/>
                <a:ea typeface="Arial"/>
                <a:cs typeface="Arial"/>
                <a:sym typeface="Arial"/>
              </a:rPr>
              <a:t>Build a profile (index) of all possible k-</a:t>
            </a:r>
            <a:r>
              <a:rPr lang="en-GB" sz="1400" dirty="0" err="1">
                <a:solidFill>
                  <a:schemeClr val="dk1"/>
                </a:solidFill>
                <a:latin typeface="Arial"/>
                <a:ea typeface="Arial"/>
                <a:cs typeface="Arial"/>
                <a:sym typeface="Arial"/>
              </a:rPr>
              <a:t>mers</a:t>
            </a:r>
            <a:r>
              <a:rPr lang="en-GB" sz="1400" dirty="0">
                <a:solidFill>
                  <a:schemeClr val="dk1"/>
                </a:solidFill>
                <a:latin typeface="Arial"/>
                <a:ea typeface="Arial"/>
                <a:cs typeface="Arial"/>
                <a:sym typeface="Arial"/>
              </a:rPr>
              <a:t> of length </a:t>
            </a:r>
            <a:r>
              <a:rPr lang="en-GB" sz="1400" i="1" dirty="0">
                <a:solidFill>
                  <a:schemeClr val="dk1"/>
                </a:solidFill>
                <a:latin typeface="Arial"/>
                <a:ea typeface="Arial"/>
                <a:cs typeface="Arial"/>
                <a:sym typeface="Arial"/>
              </a:rPr>
              <a:t>n</a:t>
            </a:r>
            <a:r>
              <a:rPr lang="en-GB" sz="1400" dirty="0">
                <a:solidFill>
                  <a:schemeClr val="dk1"/>
                </a:solidFill>
                <a:latin typeface="Arial"/>
                <a:ea typeface="Arial"/>
                <a:cs typeface="Arial"/>
                <a:sym typeface="Arial"/>
              </a:rPr>
              <a:t> </a:t>
            </a:r>
          </a:p>
          <a:p>
            <a:pPr>
              <a:spcBef>
                <a:spcPts val="340"/>
              </a:spcBef>
              <a:buClr>
                <a:schemeClr val="dk1"/>
              </a:buClr>
              <a:buSzPts val="350"/>
            </a:pPr>
            <a:r>
              <a:rPr lang="en-GB" sz="1400" dirty="0">
                <a:solidFill>
                  <a:schemeClr val="dk1"/>
                </a:solidFill>
                <a:latin typeface="Arial"/>
                <a:ea typeface="Arial"/>
                <a:cs typeface="Arial"/>
                <a:sym typeface="Arial"/>
              </a:rPr>
              <a:t>and the locations in the reference genome they occur:</a:t>
            </a:r>
            <a:endParaRPr lang="en-GB" sz="1400" dirty="0">
              <a:solidFill>
                <a:srgbClr val="000000"/>
              </a:solidFill>
              <a:latin typeface="Arial"/>
              <a:ea typeface="Arial"/>
              <a:cs typeface="Arial"/>
              <a:sym typeface="Arial"/>
            </a:endParaRPr>
          </a:p>
          <a:p>
            <a:pPr>
              <a:spcBef>
                <a:spcPts val="340"/>
              </a:spcBef>
              <a:buClr>
                <a:schemeClr val="dk1"/>
              </a:buClr>
              <a:buSzPts val="350"/>
            </a:pPr>
            <a:r>
              <a:rPr lang="en-GB" sz="1400" dirty="0">
                <a:solidFill>
                  <a:srgbClr val="000000"/>
                </a:solidFill>
                <a:latin typeface="Arial"/>
                <a:ea typeface="Arial"/>
                <a:cs typeface="Arial"/>
                <a:sym typeface="Arial"/>
              </a:rPr>
              <a:t>Hash table will be </a:t>
            </a:r>
            <a:r>
              <a:rPr lang="en-GB" sz="1400" dirty="0">
                <a:solidFill>
                  <a:schemeClr val="dk1"/>
                </a:solidFill>
                <a:latin typeface="Arial"/>
                <a:ea typeface="Arial"/>
                <a:cs typeface="Arial"/>
                <a:sym typeface="Arial"/>
              </a:rPr>
              <a:t>several </a:t>
            </a:r>
            <a:r>
              <a:rPr lang="en-GB" sz="1400" dirty="0" err="1">
                <a:solidFill>
                  <a:schemeClr val="dk1"/>
                </a:solidFill>
                <a:latin typeface="Arial"/>
                <a:ea typeface="Arial"/>
                <a:cs typeface="Arial"/>
                <a:sym typeface="Arial"/>
              </a:rPr>
              <a:t>Gbytes</a:t>
            </a:r>
            <a:r>
              <a:rPr lang="en-GB" sz="1400" dirty="0">
                <a:solidFill>
                  <a:schemeClr val="dk1"/>
                </a:solidFill>
                <a:latin typeface="Arial"/>
                <a:ea typeface="Arial"/>
                <a:cs typeface="Arial"/>
                <a:sym typeface="Arial"/>
              </a:rPr>
              <a:t> in size for human genome</a:t>
            </a:r>
          </a:p>
          <a:p>
            <a:pPr>
              <a:spcBef>
                <a:spcPts val="340"/>
              </a:spcBef>
              <a:buClr>
                <a:schemeClr val="dk1"/>
              </a:buClr>
              <a:buSzPts val="350"/>
            </a:pPr>
            <a:endParaRPr lang="en-GB" sz="1400" b="1" dirty="0">
              <a:solidFill>
                <a:schemeClr val="dk1"/>
              </a:solidFill>
              <a:latin typeface="Arial"/>
              <a:ea typeface="Arial"/>
              <a:cs typeface="Arial"/>
              <a:sym typeface="Arial"/>
            </a:endParaRPr>
          </a:p>
          <a:p>
            <a:pPr>
              <a:spcBef>
                <a:spcPts val="340"/>
              </a:spcBef>
              <a:buClr>
                <a:schemeClr val="dk1"/>
              </a:buClr>
              <a:buSzPts val="350"/>
            </a:pPr>
            <a:r>
              <a:rPr lang="en-GB" sz="1400" b="1" dirty="0">
                <a:solidFill>
                  <a:schemeClr val="dk1"/>
                </a:solidFill>
                <a:latin typeface="Arial"/>
                <a:ea typeface="Arial"/>
                <a:cs typeface="Arial"/>
                <a:sym typeface="Arial"/>
              </a:rPr>
              <a:t>Next: For each sequence read:</a:t>
            </a:r>
            <a:endParaRPr lang="en-GB" sz="1400" b="1" dirty="0">
              <a:solidFill>
                <a:srgbClr val="000000"/>
              </a:solidFill>
              <a:latin typeface="Arial"/>
              <a:ea typeface="Arial"/>
              <a:cs typeface="Arial"/>
              <a:sym typeface="Arial"/>
            </a:endParaRPr>
          </a:p>
          <a:p>
            <a:pPr>
              <a:spcBef>
                <a:spcPts val="340"/>
              </a:spcBef>
              <a:buClr>
                <a:schemeClr val="dk1"/>
              </a:buClr>
              <a:buSzPts val="350"/>
            </a:pPr>
            <a:r>
              <a:rPr lang="en-GB" sz="1400" dirty="0">
                <a:solidFill>
                  <a:schemeClr val="dk1"/>
                </a:solidFill>
                <a:latin typeface="Arial"/>
                <a:ea typeface="Arial"/>
                <a:cs typeface="Arial"/>
                <a:sym typeface="Arial"/>
              </a:rPr>
              <a:t>Split the read into k-</a:t>
            </a:r>
            <a:r>
              <a:rPr lang="en-GB" sz="1400" dirty="0" err="1">
                <a:solidFill>
                  <a:schemeClr val="dk1"/>
                </a:solidFill>
                <a:latin typeface="Arial"/>
                <a:ea typeface="Arial"/>
                <a:cs typeface="Arial"/>
                <a:sym typeface="Arial"/>
              </a:rPr>
              <a:t>mers</a:t>
            </a:r>
            <a:r>
              <a:rPr lang="en-GB" sz="1400" dirty="0">
                <a:solidFill>
                  <a:schemeClr val="dk1"/>
                </a:solidFill>
                <a:latin typeface="Arial"/>
                <a:ea typeface="Arial"/>
                <a:cs typeface="Arial"/>
                <a:sym typeface="Arial"/>
              </a:rPr>
              <a:t> of length </a:t>
            </a:r>
            <a:r>
              <a:rPr lang="en-GB" sz="1400" i="1" dirty="0">
                <a:solidFill>
                  <a:schemeClr val="dk1"/>
                </a:solidFill>
                <a:latin typeface="Arial"/>
                <a:ea typeface="Arial"/>
                <a:cs typeface="Arial"/>
                <a:sym typeface="Arial"/>
              </a:rPr>
              <a:t>n</a:t>
            </a:r>
            <a:endParaRPr lang="en-GB" sz="1400" i="1" dirty="0">
              <a:solidFill>
                <a:srgbClr val="000000"/>
              </a:solidFill>
              <a:latin typeface="Arial"/>
              <a:ea typeface="Arial"/>
              <a:cs typeface="Arial"/>
              <a:sym typeface="Arial"/>
            </a:endParaRPr>
          </a:p>
          <a:p>
            <a:pPr>
              <a:spcBef>
                <a:spcPts val="340"/>
              </a:spcBef>
              <a:buClr>
                <a:schemeClr val="dk1"/>
              </a:buClr>
              <a:buSzPts val="350"/>
            </a:pPr>
            <a:r>
              <a:rPr lang="en-GB" sz="1400" dirty="0">
                <a:solidFill>
                  <a:schemeClr val="dk1"/>
                </a:solidFill>
                <a:latin typeface="Arial"/>
                <a:ea typeface="Arial"/>
                <a:cs typeface="Arial"/>
                <a:sym typeface="Arial"/>
              </a:rPr>
              <a:t>Lookup the locations in the reference via the index (</a:t>
            </a:r>
            <a:r>
              <a:rPr lang="en-GB" sz="1400" b="1" dirty="0">
                <a:solidFill>
                  <a:schemeClr val="dk1"/>
                </a:solidFill>
                <a:latin typeface="Arial"/>
                <a:ea typeface="Arial"/>
                <a:cs typeface="Arial"/>
                <a:sym typeface="Arial"/>
              </a:rPr>
              <a:t>seed phase</a:t>
            </a:r>
            <a:r>
              <a:rPr lang="en-GB" sz="1400" dirty="0">
                <a:solidFill>
                  <a:schemeClr val="dk1"/>
                </a:solidFill>
                <a:latin typeface="Arial"/>
                <a:ea typeface="Arial"/>
                <a:cs typeface="Arial"/>
                <a:sym typeface="Arial"/>
              </a:rPr>
              <a:t>)</a:t>
            </a:r>
            <a:endParaRPr lang="en-GB" sz="1400" dirty="0">
              <a:solidFill>
                <a:srgbClr val="000000"/>
              </a:solidFill>
              <a:latin typeface="Arial"/>
              <a:ea typeface="Arial"/>
              <a:cs typeface="Arial"/>
              <a:sym typeface="Arial"/>
            </a:endParaRPr>
          </a:p>
          <a:p>
            <a:pPr>
              <a:spcBef>
                <a:spcPts val="340"/>
              </a:spcBef>
              <a:buClr>
                <a:schemeClr val="dk1"/>
              </a:buClr>
              <a:buSzPts val="350"/>
            </a:pPr>
            <a:r>
              <a:rPr lang="en-GB" sz="1400" dirty="0">
                <a:solidFill>
                  <a:schemeClr val="dk1"/>
                </a:solidFill>
                <a:latin typeface="Arial"/>
                <a:ea typeface="Arial"/>
                <a:cs typeface="Arial"/>
                <a:sym typeface="Arial"/>
              </a:rPr>
              <a:t>Pick region on the genome with most k-</a:t>
            </a:r>
            <a:r>
              <a:rPr lang="en-GB" sz="1400" dirty="0" err="1">
                <a:solidFill>
                  <a:schemeClr val="dk1"/>
                </a:solidFill>
                <a:latin typeface="Arial"/>
                <a:ea typeface="Arial"/>
                <a:cs typeface="Arial"/>
                <a:sym typeface="Arial"/>
              </a:rPr>
              <a:t>mer</a:t>
            </a:r>
            <a:r>
              <a:rPr lang="en-GB" sz="1400" dirty="0">
                <a:solidFill>
                  <a:schemeClr val="dk1"/>
                </a:solidFill>
                <a:latin typeface="Arial"/>
                <a:ea typeface="Arial"/>
                <a:cs typeface="Arial"/>
                <a:sym typeface="Arial"/>
              </a:rPr>
              <a:t> hits</a:t>
            </a:r>
            <a:endParaRPr lang="en-GB" sz="1400" dirty="0">
              <a:solidFill>
                <a:srgbClr val="000000"/>
              </a:solidFill>
              <a:latin typeface="Arial"/>
              <a:ea typeface="Arial"/>
              <a:cs typeface="Arial"/>
              <a:sym typeface="Arial"/>
            </a:endParaRPr>
          </a:p>
          <a:p>
            <a:pPr>
              <a:spcBef>
                <a:spcPts val="340"/>
              </a:spcBef>
              <a:buClr>
                <a:schemeClr val="dk1"/>
              </a:buClr>
              <a:buSzPts val="350"/>
            </a:pPr>
            <a:endParaRPr lang="en-GB" sz="1400" dirty="0">
              <a:solidFill>
                <a:schemeClr val="dk1"/>
              </a:solidFill>
              <a:latin typeface="Arial"/>
              <a:ea typeface="Arial"/>
              <a:cs typeface="Arial"/>
              <a:sym typeface="Arial"/>
            </a:endParaRPr>
          </a:p>
          <a:p>
            <a:pPr>
              <a:spcBef>
                <a:spcPts val="340"/>
              </a:spcBef>
              <a:buClr>
                <a:schemeClr val="dk1"/>
              </a:buClr>
              <a:buSzPts val="350"/>
            </a:pPr>
            <a:r>
              <a:rPr lang="en-GB" sz="1400" dirty="0">
                <a:solidFill>
                  <a:schemeClr val="dk1"/>
                </a:solidFill>
                <a:latin typeface="Arial"/>
                <a:ea typeface="Arial"/>
                <a:cs typeface="Arial"/>
                <a:sym typeface="Arial"/>
              </a:rPr>
              <a:t>Perform </a:t>
            </a:r>
            <a:r>
              <a:rPr lang="en-GB" sz="1400" dirty="0">
                <a:solidFill>
                  <a:srgbClr val="FF0000"/>
                </a:solidFill>
                <a:latin typeface="Arial"/>
                <a:ea typeface="Arial"/>
                <a:cs typeface="Arial"/>
                <a:sym typeface="Arial"/>
              </a:rPr>
              <a:t>Smith-Waterman</a:t>
            </a:r>
            <a:r>
              <a:rPr lang="en-GB" sz="1400" dirty="0">
                <a:solidFill>
                  <a:schemeClr val="dk1"/>
                </a:solidFill>
                <a:latin typeface="Arial"/>
                <a:ea typeface="Arial"/>
                <a:cs typeface="Arial"/>
                <a:sym typeface="Arial"/>
              </a:rPr>
              <a:t> alignment to fully align the read to the region</a:t>
            </a:r>
            <a:endParaRPr lang="en-GB" sz="1400" dirty="0">
              <a:solidFill>
                <a:srgbClr val="000000"/>
              </a:solidFill>
              <a:latin typeface="Arial"/>
              <a:ea typeface="Arial"/>
              <a:cs typeface="Arial"/>
              <a:sym typeface="Arial"/>
            </a:endParaRPr>
          </a:p>
          <a:p>
            <a:pPr>
              <a:spcBef>
                <a:spcPts val="340"/>
              </a:spcBef>
              <a:buClr>
                <a:schemeClr val="dk1"/>
              </a:buClr>
              <a:buSzPts val="350"/>
            </a:pPr>
            <a:r>
              <a:rPr lang="en-GB" sz="1400" dirty="0">
                <a:solidFill>
                  <a:schemeClr val="dk1"/>
                </a:solidFill>
                <a:latin typeface="Arial"/>
                <a:ea typeface="Arial"/>
                <a:cs typeface="Arial"/>
                <a:sym typeface="Arial"/>
              </a:rPr>
              <a:t>Output the alignment of each read onto the reference in BAM (or equivalent) format.</a:t>
            </a:r>
          </a:p>
          <a:p>
            <a:pPr>
              <a:spcBef>
                <a:spcPts val="340"/>
              </a:spcBef>
              <a:buClr>
                <a:schemeClr val="dk1"/>
              </a:buClr>
              <a:buSzPts val="350"/>
            </a:pPr>
            <a:endParaRPr lang="en-GB" sz="1400" dirty="0">
              <a:solidFill>
                <a:schemeClr val="dk1"/>
              </a:solidFill>
              <a:latin typeface="Arial"/>
              <a:ea typeface="Arial"/>
              <a:cs typeface="Arial"/>
              <a:sym typeface="Arial"/>
            </a:endParaRPr>
          </a:p>
          <a:p>
            <a:pPr>
              <a:spcBef>
                <a:spcPts val="340"/>
              </a:spcBef>
              <a:buClr>
                <a:srgbClr val="004869"/>
              </a:buClr>
              <a:buSzPts val="350"/>
            </a:pPr>
            <a:r>
              <a:rPr lang="en-GB" sz="1400" b="1" dirty="0">
                <a:solidFill>
                  <a:srgbClr val="FF0000"/>
                </a:solidFill>
                <a:latin typeface="Arial"/>
                <a:ea typeface="Arial"/>
                <a:cs typeface="Arial"/>
                <a:sym typeface="Arial"/>
              </a:rPr>
              <a:t>Hash of the reads</a:t>
            </a:r>
            <a:r>
              <a:rPr lang="en-GB" sz="1400" dirty="0">
                <a:solidFill>
                  <a:srgbClr val="FF0000"/>
                </a:solidFill>
                <a:latin typeface="Arial"/>
                <a:ea typeface="Arial"/>
                <a:cs typeface="Arial"/>
                <a:sym typeface="Arial"/>
              </a:rPr>
              <a:t>:</a:t>
            </a:r>
            <a:r>
              <a:rPr lang="en-GB" sz="1400" dirty="0">
                <a:solidFill>
                  <a:schemeClr val="dk1"/>
                </a:solidFill>
                <a:latin typeface="Arial"/>
                <a:ea typeface="Arial"/>
                <a:cs typeface="Arial"/>
                <a:sym typeface="Arial"/>
              </a:rPr>
              <a:t> MAQ, ELAND, ZOOM and </a:t>
            </a:r>
            <a:r>
              <a:rPr lang="en-GB" sz="1400" dirty="0" err="1">
                <a:solidFill>
                  <a:schemeClr val="dk1"/>
                </a:solidFill>
                <a:latin typeface="Arial"/>
                <a:ea typeface="Arial"/>
                <a:cs typeface="Arial"/>
                <a:sym typeface="Arial"/>
              </a:rPr>
              <a:t>SHRiMP</a:t>
            </a:r>
            <a:endParaRPr lang="en-GB" sz="1400" dirty="0">
              <a:solidFill>
                <a:schemeClr val="dk1"/>
              </a:solidFill>
              <a:latin typeface="Arial"/>
              <a:ea typeface="Arial"/>
              <a:cs typeface="Arial"/>
              <a:sym typeface="Arial"/>
            </a:endParaRPr>
          </a:p>
          <a:p>
            <a:pPr marL="457200" indent="-317500">
              <a:spcBef>
                <a:spcPts val="340"/>
              </a:spcBef>
              <a:buClr>
                <a:srgbClr val="004869"/>
              </a:buClr>
              <a:buSzPts val="350"/>
            </a:pPr>
            <a:r>
              <a:rPr lang="en-GB" sz="1400" dirty="0">
                <a:solidFill>
                  <a:schemeClr val="dk1"/>
                </a:solidFill>
                <a:latin typeface="Arial"/>
                <a:ea typeface="Arial"/>
                <a:cs typeface="Arial"/>
                <a:sym typeface="Arial"/>
              </a:rPr>
              <a:t>Smaller but more variable memory requirements</a:t>
            </a:r>
            <a:endParaRPr lang="en-GB" sz="1400" dirty="0">
              <a:solidFill>
                <a:srgbClr val="000000"/>
              </a:solidFill>
              <a:latin typeface="Arial"/>
              <a:ea typeface="Arial"/>
              <a:cs typeface="Arial"/>
              <a:sym typeface="Arial"/>
            </a:endParaRPr>
          </a:p>
          <a:p>
            <a:pPr>
              <a:spcBef>
                <a:spcPts val="340"/>
              </a:spcBef>
              <a:buClr>
                <a:schemeClr val="dk1"/>
              </a:buClr>
              <a:buSzPts val="350"/>
            </a:pPr>
            <a:endParaRPr lang="en-GB" sz="1400" dirty="0">
              <a:solidFill>
                <a:schemeClr val="dk1"/>
              </a:solidFill>
              <a:latin typeface="Arial"/>
              <a:ea typeface="Arial"/>
              <a:cs typeface="Arial"/>
              <a:sym typeface="Arial"/>
            </a:endParaRPr>
          </a:p>
          <a:p>
            <a:pPr>
              <a:spcBef>
                <a:spcPts val="340"/>
              </a:spcBef>
              <a:buClr>
                <a:srgbClr val="004869"/>
              </a:buClr>
              <a:buSzPts val="350"/>
            </a:pPr>
            <a:r>
              <a:rPr lang="en-GB" sz="1400" b="1" dirty="0">
                <a:solidFill>
                  <a:srgbClr val="FF0000"/>
                </a:solidFill>
                <a:latin typeface="Arial"/>
                <a:ea typeface="Arial"/>
                <a:cs typeface="Arial"/>
                <a:sym typeface="Arial"/>
              </a:rPr>
              <a:t>Hash the reference</a:t>
            </a:r>
            <a:r>
              <a:rPr lang="en-GB" sz="1400" dirty="0">
                <a:solidFill>
                  <a:srgbClr val="FF0000"/>
                </a:solidFill>
                <a:latin typeface="Arial"/>
                <a:ea typeface="Arial"/>
                <a:cs typeface="Arial"/>
                <a:sym typeface="Arial"/>
              </a:rPr>
              <a:t>:</a:t>
            </a:r>
            <a:r>
              <a:rPr lang="en-GB" sz="1400" dirty="0">
                <a:solidFill>
                  <a:schemeClr val="dk1"/>
                </a:solidFill>
                <a:latin typeface="Arial"/>
                <a:ea typeface="Arial"/>
                <a:cs typeface="Arial"/>
                <a:sym typeface="Arial"/>
              </a:rPr>
              <a:t> SOAP, BFAST and MOSAIK</a:t>
            </a:r>
            <a:endParaRPr lang="en-GB" sz="1400" dirty="0">
              <a:solidFill>
                <a:srgbClr val="000000"/>
              </a:solidFill>
              <a:latin typeface="Arial"/>
              <a:ea typeface="Arial"/>
              <a:cs typeface="Arial"/>
              <a:sym typeface="Arial"/>
            </a:endParaRPr>
          </a:p>
          <a:p>
            <a:pPr marL="457200" indent="-317500">
              <a:spcBef>
                <a:spcPts val="340"/>
              </a:spcBef>
              <a:buClr>
                <a:srgbClr val="004869"/>
              </a:buClr>
              <a:buSzPts val="350"/>
            </a:pPr>
            <a:r>
              <a:rPr lang="en-GB" sz="1400" dirty="0">
                <a:solidFill>
                  <a:schemeClr val="dk1"/>
                </a:solidFill>
                <a:latin typeface="Arial"/>
                <a:ea typeface="Arial"/>
                <a:cs typeface="Arial"/>
                <a:sym typeface="Arial"/>
              </a:rPr>
              <a:t>Advantage: constant memory cost</a:t>
            </a:r>
            <a:r>
              <a:rPr lang="en-GB" sz="1400" dirty="0">
                <a:solidFill>
                  <a:srgbClr val="000000"/>
                </a:solidFill>
                <a:latin typeface="Arial"/>
                <a:ea typeface="Arial"/>
                <a:cs typeface="Arial"/>
                <a:sym typeface="Arial"/>
              </a:rPr>
              <a:t>	</a:t>
            </a:r>
          </a:p>
          <a:p>
            <a:pPr marL="914400" lvl="1" indent="-317500">
              <a:spcBef>
                <a:spcPts val="310"/>
              </a:spcBef>
              <a:buClr>
                <a:srgbClr val="004869"/>
              </a:buClr>
              <a:buSzPts val="350"/>
            </a:pPr>
            <a:endParaRPr sz="1400" dirty="0">
              <a:solidFill>
                <a:srgbClr val="000000"/>
              </a:solidFill>
              <a:latin typeface="Arial"/>
              <a:ea typeface="Arial"/>
              <a:cs typeface="Arial"/>
              <a:sym typeface="Arial"/>
            </a:endParaRPr>
          </a:p>
        </p:txBody>
      </p:sp>
      <p:sp>
        <p:nvSpPr>
          <p:cNvPr id="236" name="Google Shape;236;p23"/>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a:solidFill>
                  <a:srgbClr val="000000"/>
                </a:solidFill>
                <a:latin typeface="Arial"/>
                <a:ea typeface="Arial"/>
                <a:cs typeface="Arial"/>
                <a:sym typeface="Arial"/>
              </a:rPr>
              <a:t>Hash table alignment</a:t>
            </a:r>
            <a:endParaRPr sz="2400" b="1">
              <a:solidFill>
                <a:srgbClr val="000000"/>
              </a:solidFill>
              <a:latin typeface="Arial"/>
              <a:ea typeface="Arial"/>
              <a:cs typeface="Arial"/>
              <a:sym typeface="Arial"/>
            </a:endParaRPr>
          </a:p>
        </p:txBody>
      </p:sp>
    </p:spTree>
    <p:extLst>
      <p:ext uri="{BB962C8B-B14F-4D97-AF65-F5344CB8AC3E}">
        <p14:creationId xmlns:p14="http://schemas.microsoft.com/office/powerpoint/2010/main" val="37898523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8" name="Google Shape;308;p27"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309" name="Google Shape;309;p27"/>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Wrapping up the genome and bringing it to your reads</a:t>
            </a:r>
            <a:endParaRPr sz="2400" b="1" dirty="0">
              <a:solidFill>
                <a:srgbClr val="000000"/>
              </a:solidFill>
              <a:latin typeface="Arial"/>
              <a:ea typeface="Arial"/>
              <a:cs typeface="Arial"/>
              <a:sym typeface="Arial"/>
            </a:endParaRPr>
          </a:p>
        </p:txBody>
      </p:sp>
      <p:sp>
        <p:nvSpPr>
          <p:cNvPr id="310" name="Google Shape;310;p27"/>
          <p:cNvSpPr txBox="1"/>
          <p:nvPr/>
        </p:nvSpPr>
        <p:spPr>
          <a:xfrm>
            <a:off x="1739373" y="980728"/>
            <a:ext cx="8352928" cy="5314397"/>
          </a:xfrm>
          <a:prstGeom prst="rect">
            <a:avLst/>
          </a:prstGeom>
          <a:noFill/>
          <a:ln>
            <a:noFill/>
          </a:ln>
        </p:spPr>
        <p:txBody>
          <a:bodyPr spcFirstLastPara="1" wrap="square" lIns="91425" tIns="45700" rIns="91425" bIns="45700" anchor="t" anchorCtr="0">
            <a:noAutofit/>
          </a:bodyPr>
          <a:lstStyle/>
          <a:p>
            <a:pPr>
              <a:spcBef>
                <a:spcPts val="400"/>
              </a:spcBef>
              <a:buClr>
                <a:schemeClr val="dk1"/>
              </a:buClr>
              <a:buSzPts val="500"/>
            </a:pPr>
            <a:endParaRPr lang="en-GB" sz="2000" dirty="0">
              <a:solidFill>
                <a:srgbClr val="000000"/>
              </a:solidFill>
              <a:latin typeface="Calibri"/>
              <a:ea typeface="Calibri"/>
              <a:cs typeface="Calibri"/>
              <a:sym typeface="Calibri"/>
            </a:endParaRPr>
          </a:p>
        </p:txBody>
      </p:sp>
      <p:sp>
        <p:nvSpPr>
          <p:cNvPr id="2" name="TextBox 1">
            <a:extLst>
              <a:ext uri="{FF2B5EF4-FFF2-40B4-BE49-F238E27FC236}">
                <a16:creationId xmlns:a16="http://schemas.microsoft.com/office/drawing/2014/main" id="{18869CCD-EFED-F248-B755-414C7BF734C5}"/>
              </a:ext>
            </a:extLst>
          </p:cNvPr>
          <p:cNvSpPr txBox="1"/>
          <p:nvPr/>
        </p:nvSpPr>
        <p:spPr>
          <a:xfrm>
            <a:off x="7847635" y="2060295"/>
            <a:ext cx="2442258" cy="646331"/>
          </a:xfrm>
          <a:prstGeom prst="rect">
            <a:avLst/>
          </a:prstGeom>
          <a:noFill/>
          <a:ln>
            <a:solidFill>
              <a:srgbClr val="FF0000"/>
            </a:solidFill>
          </a:ln>
        </p:spPr>
        <p:txBody>
          <a:bodyPr wrap="square" rtlCol="0">
            <a:spAutoFit/>
          </a:bodyPr>
          <a:lstStyle/>
          <a:p>
            <a:r>
              <a:rPr lang="en-US" sz="3600" dirty="0"/>
              <a:t>GENOME</a:t>
            </a:r>
          </a:p>
        </p:txBody>
      </p:sp>
      <p:sp>
        <p:nvSpPr>
          <p:cNvPr id="20" name="TextBox 19">
            <a:extLst>
              <a:ext uri="{FF2B5EF4-FFF2-40B4-BE49-F238E27FC236}">
                <a16:creationId xmlns:a16="http://schemas.microsoft.com/office/drawing/2014/main" id="{76AB4B20-F92A-934F-A50D-BAB4701F25E1}"/>
              </a:ext>
            </a:extLst>
          </p:cNvPr>
          <p:cNvSpPr txBox="1"/>
          <p:nvPr/>
        </p:nvSpPr>
        <p:spPr>
          <a:xfrm>
            <a:off x="991222" y="3436755"/>
            <a:ext cx="1786703" cy="646331"/>
          </a:xfrm>
          <a:prstGeom prst="rect">
            <a:avLst/>
          </a:prstGeom>
          <a:noFill/>
          <a:ln>
            <a:solidFill>
              <a:srgbClr val="FF0000"/>
            </a:solidFill>
          </a:ln>
        </p:spPr>
        <p:txBody>
          <a:bodyPr wrap="square" rtlCol="0">
            <a:spAutoFit/>
          </a:bodyPr>
          <a:lstStyle/>
          <a:p>
            <a:r>
              <a:rPr lang="en-US" sz="3600" dirty="0"/>
              <a:t>Reads</a:t>
            </a:r>
          </a:p>
        </p:txBody>
      </p:sp>
      <p:sp>
        <p:nvSpPr>
          <p:cNvPr id="21" name="TextBox 20">
            <a:extLst>
              <a:ext uri="{FF2B5EF4-FFF2-40B4-BE49-F238E27FC236}">
                <a16:creationId xmlns:a16="http://schemas.microsoft.com/office/drawing/2014/main" id="{C3B562F6-4F27-0B48-A23D-A43061D76A45}"/>
              </a:ext>
            </a:extLst>
          </p:cNvPr>
          <p:cNvSpPr txBox="1"/>
          <p:nvPr/>
        </p:nvSpPr>
        <p:spPr>
          <a:xfrm>
            <a:off x="4151747" y="2657781"/>
            <a:ext cx="2442258" cy="646331"/>
          </a:xfrm>
          <a:prstGeom prst="rect">
            <a:avLst/>
          </a:prstGeom>
          <a:noFill/>
          <a:ln>
            <a:solidFill>
              <a:srgbClr val="FF0000"/>
            </a:solidFill>
          </a:ln>
        </p:spPr>
        <p:txBody>
          <a:bodyPr wrap="square" rtlCol="0">
            <a:spAutoFit/>
          </a:bodyPr>
          <a:lstStyle/>
          <a:p>
            <a:r>
              <a:rPr lang="en-US" sz="3600" dirty="0" err="1"/>
              <a:t>Kmer</a:t>
            </a:r>
            <a:r>
              <a:rPr lang="en-US" sz="3600" dirty="0"/>
              <a:t>-hash</a:t>
            </a:r>
          </a:p>
        </p:txBody>
      </p:sp>
      <p:cxnSp>
        <p:nvCxnSpPr>
          <p:cNvPr id="6" name="Straight Arrow Connector 5">
            <a:extLst>
              <a:ext uri="{FF2B5EF4-FFF2-40B4-BE49-F238E27FC236}">
                <a16:creationId xmlns:a16="http://schemas.microsoft.com/office/drawing/2014/main" id="{82ED2367-D166-0846-A1FC-219D8ED327BF}"/>
              </a:ext>
            </a:extLst>
          </p:cNvPr>
          <p:cNvCxnSpPr>
            <a:cxnSpLocks/>
            <a:stCxn id="2" idx="1"/>
          </p:cNvCxnSpPr>
          <p:nvPr/>
        </p:nvCxnSpPr>
        <p:spPr>
          <a:xfrm flipH="1">
            <a:off x="6632295" y="2383461"/>
            <a:ext cx="1215340" cy="382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96EC1FA-95DE-484C-990C-7E1490B6581D}"/>
              </a:ext>
            </a:extLst>
          </p:cNvPr>
          <p:cNvSpPr txBox="1"/>
          <p:nvPr/>
        </p:nvSpPr>
        <p:spPr>
          <a:xfrm rot="20590210">
            <a:off x="6715924" y="2140919"/>
            <a:ext cx="954172" cy="369332"/>
          </a:xfrm>
          <a:prstGeom prst="rect">
            <a:avLst/>
          </a:prstGeom>
          <a:noFill/>
        </p:spPr>
        <p:txBody>
          <a:bodyPr wrap="none" rtlCol="0">
            <a:spAutoFit/>
          </a:bodyPr>
          <a:lstStyle/>
          <a:p>
            <a:r>
              <a:rPr lang="en-US" dirty="0"/>
              <a:t>wrap up</a:t>
            </a:r>
          </a:p>
        </p:txBody>
      </p:sp>
      <p:cxnSp>
        <p:nvCxnSpPr>
          <p:cNvPr id="26" name="Straight Arrow Connector 25">
            <a:extLst>
              <a:ext uri="{FF2B5EF4-FFF2-40B4-BE49-F238E27FC236}">
                <a16:creationId xmlns:a16="http://schemas.microsoft.com/office/drawing/2014/main" id="{E549A238-AE26-044F-A4B2-A512C3F868E3}"/>
              </a:ext>
            </a:extLst>
          </p:cNvPr>
          <p:cNvCxnSpPr>
            <a:cxnSpLocks/>
            <a:endCxn id="21" idx="1"/>
          </p:cNvCxnSpPr>
          <p:nvPr/>
        </p:nvCxnSpPr>
        <p:spPr>
          <a:xfrm flipV="1">
            <a:off x="2777925" y="2980947"/>
            <a:ext cx="1373822" cy="455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11435CC-62CC-1E4E-A1A2-6F23597771F9}"/>
              </a:ext>
            </a:extLst>
          </p:cNvPr>
          <p:cNvSpPr txBox="1"/>
          <p:nvPr/>
        </p:nvSpPr>
        <p:spPr>
          <a:xfrm>
            <a:off x="4190037" y="4169082"/>
            <a:ext cx="2442258" cy="1754326"/>
          </a:xfrm>
          <a:prstGeom prst="rect">
            <a:avLst/>
          </a:prstGeom>
          <a:noFill/>
          <a:ln>
            <a:solidFill>
              <a:srgbClr val="FF0000"/>
            </a:solidFill>
          </a:ln>
        </p:spPr>
        <p:txBody>
          <a:bodyPr wrap="square" rtlCol="0">
            <a:spAutoFit/>
          </a:bodyPr>
          <a:lstStyle/>
          <a:p>
            <a:r>
              <a:rPr lang="en-US" sz="3600" dirty="0"/>
              <a:t>Suffix </a:t>
            </a:r>
            <a:r>
              <a:rPr lang="en-US" sz="3600" dirty="0" err="1"/>
              <a:t>trie</a:t>
            </a:r>
            <a:endParaRPr lang="en-US" sz="3600" dirty="0"/>
          </a:p>
          <a:p>
            <a:r>
              <a:rPr lang="en-US" sz="3600" dirty="0"/>
              <a:t>…Suffix tree</a:t>
            </a:r>
          </a:p>
          <a:p>
            <a:r>
              <a:rPr lang="en-US" sz="3600" dirty="0"/>
              <a:t>…FM index</a:t>
            </a:r>
          </a:p>
        </p:txBody>
      </p:sp>
      <p:sp>
        <p:nvSpPr>
          <p:cNvPr id="31" name="TextBox 30">
            <a:extLst>
              <a:ext uri="{FF2B5EF4-FFF2-40B4-BE49-F238E27FC236}">
                <a16:creationId xmlns:a16="http://schemas.microsoft.com/office/drawing/2014/main" id="{ADD18C0B-8783-0D4B-8148-C6FA7C25EF7A}"/>
              </a:ext>
            </a:extLst>
          </p:cNvPr>
          <p:cNvSpPr txBox="1"/>
          <p:nvPr/>
        </p:nvSpPr>
        <p:spPr>
          <a:xfrm rot="20590210">
            <a:off x="2655086" y="2826389"/>
            <a:ext cx="1411220" cy="369332"/>
          </a:xfrm>
          <a:prstGeom prst="rect">
            <a:avLst/>
          </a:prstGeom>
          <a:noFill/>
        </p:spPr>
        <p:txBody>
          <a:bodyPr wrap="none" rtlCol="0">
            <a:spAutoFit/>
          </a:bodyPr>
          <a:lstStyle/>
          <a:p>
            <a:r>
              <a:rPr lang="en-US" dirty="0"/>
              <a:t>Rapid lookup</a:t>
            </a:r>
          </a:p>
        </p:txBody>
      </p:sp>
      <p:cxnSp>
        <p:nvCxnSpPr>
          <p:cNvPr id="32" name="Straight Arrow Connector 31">
            <a:extLst>
              <a:ext uri="{FF2B5EF4-FFF2-40B4-BE49-F238E27FC236}">
                <a16:creationId xmlns:a16="http://schemas.microsoft.com/office/drawing/2014/main" id="{604CDAAD-C4D8-ED49-BA5D-9C8868F0CCD3}"/>
              </a:ext>
            </a:extLst>
          </p:cNvPr>
          <p:cNvCxnSpPr>
            <a:cxnSpLocks/>
          </p:cNvCxnSpPr>
          <p:nvPr/>
        </p:nvCxnSpPr>
        <p:spPr>
          <a:xfrm flipH="1">
            <a:off x="6682891" y="2766349"/>
            <a:ext cx="1628505" cy="1705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F0DF4CC-B735-7041-BD15-D2F1A1F7E3DA}"/>
              </a:ext>
            </a:extLst>
          </p:cNvPr>
          <p:cNvCxnSpPr>
            <a:cxnSpLocks/>
          </p:cNvCxnSpPr>
          <p:nvPr/>
        </p:nvCxnSpPr>
        <p:spPr>
          <a:xfrm>
            <a:off x="2777925" y="4169082"/>
            <a:ext cx="1400512" cy="900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C9631BC-D2B0-4F44-BBA1-749F054DB15E}"/>
              </a:ext>
            </a:extLst>
          </p:cNvPr>
          <p:cNvSpPr txBox="1"/>
          <p:nvPr/>
        </p:nvSpPr>
        <p:spPr>
          <a:xfrm rot="1886165">
            <a:off x="2634424" y="4610741"/>
            <a:ext cx="1411220" cy="369332"/>
          </a:xfrm>
          <a:prstGeom prst="rect">
            <a:avLst/>
          </a:prstGeom>
          <a:noFill/>
        </p:spPr>
        <p:txBody>
          <a:bodyPr wrap="none" rtlCol="0">
            <a:spAutoFit/>
          </a:bodyPr>
          <a:lstStyle/>
          <a:p>
            <a:r>
              <a:rPr lang="en-US" dirty="0"/>
              <a:t>Rapid lookup</a:t>
            </a:r>
          </a:p>
        </p:txBody>
      </p:sp>
    </p:spTree>
    <p:extLst>
      <p:ext uri="{BB962C8B-B14F-4D97-AF65-F5344CB8AC3E}">
        <p14:creationId xmlns:p14="http://schemas.microsoft.com/office/powerpoint/2010/main" val="1405381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8" name="Google Shape;308;p27"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309" name="Google Shape;309;p27"/>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Suffix/Prefix tree based aligners</a:t>
            </a:r>
            <a:endParaRPr sz="2400" b="1" dirty="0">
              <a:solidFill>
                <a:srgbClr val="000000"/>
              </a:solidFill>
              <a:latin typeface="Arial"/>
              <a:ea typeface="Arial"/>
              <a:cs typeface="Arial"/>
              <a:sym typeface="Arial"/>
            </a:endParaRPr>
          </a:p>
        </p:txBody>
      </p:sp>
      <p:sp>
        <p:nvSpPr>
          <p:cNvPr id="310" name="Google Shape;310;p27"/>
          <p:cNvSpPr txBox="1"/>
          <p:nvPr/>
        </p:nvSpPr>
        <p:spPr>
          <a:xfrm>
            <a:off x="1739373" y="980728"/>
            <a:ext cx="8352928" cy="5314397"/>
          </a:xfrm>
          <a:prstGeom prst="rect">
            <a:avLst/>
          </a:prstGeom>
          <a:noFill/>
          <a:ln>
            <a:noFill/>
          </a:ln>
        </p:spPr>
        <p:txBody>
          <a:bodyPr spcFirstLastPara="1" wrap="square" lIns="91425" tIns="45700" rIns="91425" bIns="45700" anchor="t" anchorCtr="0">
            <a:noAutofit/>
          </a:bodyPr>
          <a:lstStyle/>
          <a:p>
            <a:pPr>
              <a:spcBef>
                <a:spcPts val="400"/>
              </a:spcBef>
              <a:buClr>
                <a:schemeClr val="dk1"/>
              </a:buClr>
              <a:buSzPts val="500"/>
            </a:pPr>
            <a:r>
              <a:rPr lang="en-GB" sz="2000" dirty="0">
                <a:solidFill>
                  <a:srgbClr val="000000"/>
                </a:solidFill>
                <a:latin typeface="Calibri"/>
                <a:ea typeface="Calibri"/>
                <a:cs typeface="Calibri"/>
                <a:sym typeface="Calibri"/>
              </a:rPr>
              <a:t>For fast string matching: A suffix </a:t>
            </a:r>
            <a:r>
              <a:rPr lang="en-GB" sz="2000" dirty="0" err="1">
                <a:solidFill>
                  <a:srgbClr val="000000"/>
                </a:solidFill>
                <a:latin typeface="Calibri"/>
                <a:ea typeface="Calibri"/>
                <a:cs typeface="Calibri"/>
                <a:sym typeface="Calibri"/>
              </a:rPr>
              <a:t>trie</a:t>
            </a:r>
            <a:r>
              <a:rPr lang="en-GB" sz="2000" dirty="0">
                <a:solidFill>
                  <a:srgbClr val="000000"/>
                </a:solidFill>
                <a:latin typeface="Calibri"/>
                <a:ea typeface="Calibri"/>
                <a:cs typeface="Calibri"/>
                <a:sym typeface="Calibri"/>
              </a:rPr>
              <a:t>, or simply a </a:t>
            </a:r>
            <a:r>
              <a:rPr lang="en-GB" sz="2000" dirty="0" err="1">
                <a:solidFill>
                  <a:srgbClr val="000000"/>
                </a:solidFill>
                <a:latin typeface="Calibri"/>
                <a:ea typeface="Calibri"/>
                <a:cs typeface="Calibri"/>
                <a:sym typeface="Calibri"/>
              </a:rPr>
              <a:t>trie</a:t>
            </a:r>
            <a:r>
              <a:rPr lang="en-GB" sz="2000" dirty="0">
                <a:solidFill>
                  <a:srgbClr val="000000"/>
                </a:solidFill>
                <a:latin typeface="Calibri"/>
                <a:ea typeface="Calibri"/>
                <a:cs typeface="Calibri"/>
                <a:sym typeface="Calibri"/>
              </a:rPr>
              <a:t>, is a data structure that stores all the suffixes of a string, enabling fast string matching.</a:t>
            </a:r>
            <a:endParaRPr sz="1400" dirty="0">
              <a:solidFill>
                <a:srgbClr val="000000"/>
              </a:solidFill>
              <a:latin typeface="Arial"/>
              <a:ea typeface="Arial"/>
              <a:cs typeface="Arial"/>
              <a:sym typeface="Arial"/>
            </a:endParaRPr>
          </a:p>
          <a:p>
            <a:pPr>
              <a:spcBef>
                <a:spcPts val="400"/>
              </a:spcBef>
              <a:buClr>
                <a:schemeClr val="dk1"/>
              </a:buClr>
              <a:buSzPts val="500"/>
            </a:pPr>
            <a:endParaRPr sz="2000" dirty="0">
              <a:solidFill>
                <a:srgbClr val="000000"/>
              </a:solidFill>
              <a:latin typeface="Calibri"/>
              <a:ea typeface="Calibri"/>
              <a:cs typeface="Calibri"/>
              <a:sym typeface="Calibri"/>
            </a:endParaRPr>
          </a:p>
          <a:p>
            <a:pPr>
              <a:spcBef>
                <a:spcPts val="400"/>
              </a:spcBef>
              <a:buClr>
                <a:srgbClr val="004869"/>
              </a:buClr>
              <a:buSzPts val="500"/>
            </a:pPr>
            <a:endParaRPr sz="2000" dirty="0">
              <a:solidFill>
                <a:srgbClr val="000000"/>
              </a:solidFill>
              <a:latin typeface="Calibri"/>
              <a:ea typeface="Calibri"/>
              <a:cs typeface="Calibri"/>
              <a:sym typeface="Calibri"/>
            </a:endParaRPr>
          </a:p>
          <a:p>
            <a:pPr>
              <a:spcBef>
                <a:spcPts val="400"/>
              </a:spcBef>
              <a:buClr>
                <a:srgbClr val="004869"/>
              </a:buClr>
              <a:buSzPts val="500"/>
            </a:pPr>
            <a:endParaRPr sz="2000" dirty="0">
              <a:solidFill>
                <a:srgbClr val="000000"/>
              </a:solidFill>
              <a:latin typeface="Calibri"/>
              <a:ea typeface="Calibri"/>
              <a:cs typeface="Calibri"/>
              <a:sym typeface="Calibri"/>
            </a:endParaRPr>
          </a:p>
          <a:p>
            <a:pPr>
              <a:spcBef>
                <a:spcPts val="400"/>
              </a:spcBef>
              <a:buClr>
                <a:srgbClr val="004869"/>
              </a:buClr>
              <a:buSzPts val="500"/>
            </a:pPr>
            <a:endParaRPr sz="2000" dirty="0">
              <a:solidFill>
                <a:srgbClr val="000000"/>
              </a:solidFill>
              <a:latin typeface="Calibri"/>
              <a:ea typeface="Calibri"/>
              <a:cs typeface="Calibri"/>
              <a:sym typeface="Calibri"/>
            </a:endParaRPr>
          </a:p>
          <a:p>
            <a:pPr>
              <a:spcBef>
                <a:spcPts val="400"/>
              </a:spcBef>
              <a:buClr>
                <a:srgbClr val="004869"/>
              </a:buClr>
              <a:buSzPts val="500"/>
            </a:pPr>
            <a:endParaRPr lang="en-GB" sz="2000" dirty="0">
              <a:solidFill>
                <a:srgbClr val="000000"/>
              </a:solidFill>
              <a:latin typeface="Calibri"/>
              <a:ea typeface="Calibri"/>
              <a:cs typeface="Calibri"/>
              <a:sym typeface="Calibri"/>
            </a:endParaRPr>
          </a:p>
          <a:p>
            <a:pPr>
              <a:spcBef>
                <a:spcPts val="400"/>
              </a:spcBef>
              <a:buClr>
                <a:srgbClr val="004869"/>
              </a:buClr>
              <a:buSzPts val="500"/>
            </a:pPr>
            <a:endParaRPr lang="en-GB" sz="2000" dirty="0">
              <a:solidFill>
                <a:srgbClr val="000000"/>
              </a:solidFill>
              <a:latin typeface="Calibri"/>
              <a:ea typeface="Calibri"/>
              <a:cs typeface="Calibri"/>
              <a:sym typeface="Calibri"/>
            </a:endParaRPr>
          </a:p>
          <a:p>
            <a:pPr>
              <a:spcBef>
                <a:spcPts val="400"/>
              </a:spcBef>
              <a:buClr>
                <a:srgbClr val="004869"/>
              </a:buClr>
              <a:buSzPts val="500"/>
            </a:pPr>
            <a:r>
              <a:rPr lang="en-GB" sz="2000" dirty="0">
                <a:solidFill>
                  <a:srgbClr val="000000"/>
                </a:solidFill>
                <a:latin typeface="Calibri"/>
                <a:ea typeface="Calibri"/>
                <a:cs typeface="Calibri"/>
                <a:sym typeface="Calibri"/>
              </a:rPr>
              <a:t>Build a suffix-</a:t>
            </a:r>
            <a:r>
              <a:rPr lang="en-GB" sz="2000" dirty="0" err="1">
                <a:solidFill>
                  <a:srgbClr val="000000"/>
                </a:solidFill>
                <a:latin typeface="Calibri"/>
                <a:ea typeface="Calibri"/>
                <a:cs typeface="Calibri"/>
                <a:sym typeface="Calibri"/>
              </a:rPr>
              <a:t>trie</a:t>
            </a:r>
            <a:r>
              <a:rPr lang="en-GB" sz="2000" dirty="0">
                <a:solidFill>
                  <a:srgbClr val="000000"/>
                </a:solidFill>
                <a:latin typeface="Calibri"/>
                <a:ea typeface="Calibri"/>
                <a:cs typeface="Calibri"/>
                <a:sym typeface="Calibri"/>
              </a:rPr>
              <a:t> for the genome: </a:t>
            </a:r>
          </a:p>
          <a:p>
            <a:pPr>
              <a:spcBef>
                <a:spcPts val="400"/>
              </a:spcBef>
              <a:buClr>
                <a:srgbClr val="004869"/>
              </a:buClr>
              <a:buSzPts val="500"/>
            </a:pPr>
            <a:r>
              <a:rPr lang="en-GB" sz="2000" dirty="0">
                <a:solidFill>
                  <a:srgbClr val="000000"/>
                </a:solidFill>
                <a:latin typeface="Calibri"/>
                <a:ea typeface="Calibri"/>
                <a:cs typeface="Calibri"/>
                <a:sym typeface="Calibri"/>
              </a:rPr>
              <a:t>- a different structure to bring the genome to the query</a:t>
            </a:r>
          </a:p>
          <a:p>
            <a:pPr>
              <a:spcBef>
                <a:spcPts val="400"/>
              </a:spcBef>
              <a:buClr>
                <a:srgbClr val="004869"/>
              </a:buClr>
              <a:buSzPts val="500"/>
            </a:pPr>
            <a:r>
              <a:rPr lang="en-GB" sz="2000" dirty="0">
                <a:solidFill>
                  <a:srgbClr val="000000"/>
                </a:solidFill>
                <a:latin typeface="Calibri"/>
                <a:ea typeface="Calibri"/>
                <a:cs typeface="Calibri"/>
                <a:sym typeface="Calibri"/>
              </a:rPr>
              <a:t>- But the memory requirements are huge</a:t>
            </a:r>
          </a:p>
          <a:p>
            <a:pPr>
              <a:spcBef>
                <a:spcPts val="400"/>
              </a:spcBef>
              <a:buClr>
                <a:srgbClr val="004869"/>
              </a:buClr>
              <a:buSzPts val="500"/>
            </a:pPr>
            <a:r>
              <a:rPr lang="en-GB" sz="2000" dirty="0">
                <a:solidFill>
                  <a:srgbClr val="000000"/>
                </a:solidFill>
                <a:latin typeface="Calibri"/>
                <a:ea typeface="Calibri"/>
                <a:cs typeface="Calibri"/>
                <a:sym typeface="Calibri"/>
              </a:rPr>
              <a:t>More terms: BW transform, FM-index …</a:t>
            </a:r>
          </a:p>
          <a:p>
            <a:pPr>
              <a:spcBef>
                <a:spcPts val="400"/>
              </a:spcBef>
              <a:buClr>
                <a:srgbClr val="004869"/>
              </a:buClr>
              <a:buSzPts val="500"/>
            </a:pPr>
            <a:r>
              <a:rPr lang="en-GB" sz="2000" dirty="0">
                <a:solidFill>
                  <a:srgbClr val="000000"/>
                </a:solidFill>
                <a:latin typeface="Calibri"/>
                <a:ea typeface="Calibri"/>
                <a:cs typeface="Calibri"/>
                <a:sym typeface="Calibri"/>
              </a:rPr>
              <a:t>- Methods of reducing memory &amp; time footprint</a:t>
            </a:r>
          </a:p>
          <a:p>
            <a:pPr>
              <a:spcBef>
                <a:spcPts val="400"/>
              </a:spcBef>
              <a:buClr>
                <a:srgbClr val="004869"/>
              </a:buClr>
              <a:buSzPts val="500"/>
            </a:pPr>
            <a:r>
              <a:rPr lang="en-GB" sz="2000" dirty="0">
                <a:solidFill>
                  <a:srgbClr val="000000"/>
                </a:solidFill>
                <a:latin typeface="Calibri"/>
                <a:ea typeface="Calibri"/>
                <a:cs typeface="Calibri"/>
                <a:sym typeface="Calibri"/>
              </a:rPr>
              <a:t>Examples:</a:t>
            </a:r>
            <a:r>
              <a:rPr lang="en-GB" sz="1400" dirty="0">
                <a:solidFill>
                  <a:srgbClr val="000000"/>
                </a:solidFill>
                <a:latin typeface="Arial"/>
                <a:ea typeface="Calibri"/>
                <a:cs typeface="Arial"/>
                <a:sym typeface="Arial"/>
              </a:rPr>
              <a:t> </a:t>
            </a:r>
            <a:r>
              <a:rPr lang="en-GB" sz="2400" b="1" dirty="0">
                <a:solidFill>
                  <a:srgbClr val="FF0000"/>
                </a:solidFill>
                <a:latin typeface="Calibri"/>
                <a:ea typeface="Calibri"/>
                <a:cs typeface="Calibri"/>
                <a:sym typeface="Calibri"/>
              </a:rPr>
              <a:t>BWA</a:t>
            </a:r>
            <a:r>
              <a:rPr lang="en-GB" sz="2000" dirty="0">
                <a:solidFill>
                  <a:srgbClr val="000000"/>
                </a:solidFill>
                <a:latin typeface="Calibri"/>
                <a:ea typeface="Calibri"/>
                <a:cs typeface="Calibri"/>
                <a:sym typeface="Calibri"/>
              </a:rPr>
              <a:t>, bowtie2, </a:t>
            </a:r>
            <a:r>
              <a:rPr lang="en-GB" sz="2000" dirty="0" err="1">
                <a:solidFill>
                  <a:srgbClr val="000000"/>
                </a:solidFill>
                <a:latin typeface="Calibri"/>
                <a:ea typeface="Calibri"/>
                <a:cs typeface="Calibri"/>
                <a:sym typeface="Calibri"/>
              </a:rPr>
              <a:t>MUMMer</a:t>
            </a:r>
            <a:endParaRPr lang="en-GB" sz="2000" dirty="0">
              <a:solidFill>
                <a:srgbClr val="000000"/>
              </a:solidFill>
              <a:latin typeface="Calibri"/>
              <a:ea typeface="Calibri"/>
              <a:cs typeface="Calibri"/>
              <a:sym typeface="Calibri"/>
            </a:endParaRPr>
          </a:p>
        </p:txBody>
      </p:sp>
      <p:pic>
        <p:nvPicPr>
          <p:cNvPr id="311" name="Google Shape;311;p27"/>
          <p:cNvPicPr preferRelativeResize="0"/>
          <p:nvPr/>
        </p:nvPicPr>
        <p:blipFill rotWithShape="1">
          <a:blip r:embed="rId4">
            <a:alphaModFix/>
          </a:blip>
          <a:srcRect/>
          <a:stretch/>
        </p:blipFill>
        <p:spPr>
          <a:xfrm>
            <a:off x="7593401" y="2848219"/>
            <a:ext cx="4094605" cy="3218340"/>
          </a:xfrm>
          <a:prstGeom prst="rect">
            <a:avLst/>
          </a:prstGeom>
          <a:noFill/>
          <a:ln>
            <a:solidFill>
              <a:schemeClr val="tx1"/>
            </a:solidFill>
          </a:ln>
        </p:spPr>
      </p:pic>
      <p:sp>
        <p:nvSpPr>
          <p:cNvPr id="312" name="Google Shape;312;p27"/>
          <p:cNvSpPr txBox="1"/>
          <p:nvPr/>
        </p:nvSpPr>
        <p:spPr>
          <a:xfrm>
            <a:off x="8641352" y="6207038"/>
            <a:ext cx="1617299" cy="246299"/>
          </a:xfrm>
          <a:prstGeom prst="rect">
            <a:avLst/>
          </a:prstGeom>
          <a:noFill/>
          <a:ln>
            <a:noFill/>
          </a:ln>
        </p:spPr>
        <p:txBody>
          <a:bodyPr spcFirstLastPara="1" wrap="square" lIns="91425" tIns="45700" rIns="91425" bIns="45700" anchor="t" anchorCtr="0">
            <a:noAutofit/>
          </a:bodyPr>
          <a:lstStyle/>
          <a:p>
            <a:pPr>
              <a:buClr>
                <a:srgbClr val="004869"/>
              </a:buClr>
              <a:buSzPts val="250"/>
            </a:pPr>
            <a:r>
              <a:rPr lang="en-GB" sz="1000">
                <a:solidFill>
                  <a:schemeClr val="dk1"/>
                </a:solidFill>
                <a:latin typeface="Arial"/>
                <a:ea typeface="Arial"/>
                <a:cs typeface="Arial"/>
                <a:sym typeface="Arial"/>
              </a:rPr>
              <a:t>Delcher et al (1999) </a:t>
            </a:r>
            <a:r>
              <a:rPr lang="en-GB" sz="1000" i="1">
                <a:solidFill>
                  <a:schemeClr val="dk1"/>
                </a:solidFill>
                <a:latin typeface="Arial"/>
                <a:ea typeface="Arial"/>
                <a:cs typeface="Arial"/>
                <a:sym typeface="Arial"/>
              </a:rPr>
              <a:t>NAR</a:t>
            </a:r>
            <a:endParaRPr sz="1400">
              <a:solidFill>
                <a:srgbClr val="000000"/>
              </a:solidFill>
              <a:latin typeface="Arial"/>
              <a:ea typeface="Arial"/>
              <a:cs typeface="Arial"/>
              <a:sym typeface="Arial"/>
            </a:endParaRPr>
          </a:p>
        </p:txBody>
      </p:sp>
      <p:pic>
        <p:nvPicPr>
          <p:cNvPr id="313" name="Google Shape;313;p27" descr="Screen Shot 2016-10-23 at 20.02.45.png"/>
          <p:cNvPicPr preferRelativeResize="0"/>
          <p:nvPr/>
        </p:nvPicPr>
        <p:blipFill rotWithShape="1">
          <a:blip r:embed="rId5">
            <a:alphaModFix/>
          </a:blip>
          <a:srcRect/>
          <a:stretch/>
        </p:blipFill>
        <p:spPr>
          <a:xfrm>
            <a:off x="3829604" y="2536622"/>
            <a:ext cx="3048000" cy="1104651"/>
          </a:xfrm>
          <a:prstGeom prst="rect">
            <a:avLst/>
          </a:prstGeom>
          <a:noFill/>
          <a:ln>
            <a:noFill/>
          </a:ln>
        </p:spPr>
      </p:pic>
      <p:sp>
        <p:nvSpPr>
          <p:cNvPr id="314" name="Google Shape;314;p27"/>
          <p:cNvSpPr/>
          <p:nvPr/>
        </p:nvSpPr>
        <p:spPr>
          <a:xfrm>
            <a:off x="3829604" y="3281233"/>
            <a:ext cx="936104" cy="360040"/>
          </a:xfrm>
          <a:prstGeom prst="rect">
            <a:avLst/>
          </a:prstGeom>
          <a:solidFill>
            <a:srgbClr val="FFFFFF"/>
          </a:solidFill>
          <a:ln>
            <a:noFill/>
          </a:ln>
        </p:spPr>
        <p:txBody>
          <a:bodyPr spcFirstLastPara="1" wrap="square" lIns="91425" tIns="45700" rIns="91425" bIns="45700" anchor="ctr" anchorCtr="0">
            <a:noAutofit/>
          </a:bodyPr>
          <a:lstStyle/>
          <a:p>
            <a:pPr algn="ctr">
              <a:buClr>
                <a:srgbClr val="000000"/>
              </a:buClr>
              <a:buSzPts val="1400"/>
            </a:pPr>
            <a:endParaRPr sz="1400">
              <a:solidFill>
                <a:schemeClr val="lt1"/>
              </a:solidFill>
              <a:latin typeface="Arial"/>
              <a:ea typeface="Arial"/>
              <a:cs typeface="Arial"/>
              <a:sym typeface="Arial"/>
            </a:endParaRPr>
          </a:p>
        </p:txBody>
      </p:sp>
      <p:cxnSp>
        <p:nvCxnSpPr>
          <p:cNvPr id="3" name="Straight Arrow Connector 2">
            <a:extLst>
              <a:ext uri="{FF2B5EF4-FFF2-40B4-BE49-F238E27FC236}">
                <a16:creationId xmlns:a16="http://schemas.microsoft.com/office/drawing/2014/main" id="{A3928A9B-41A4-2740-BFE6-73EBB3D87497}"/>
              </a:ext>
            </a:extLst>
          </p:cNvPr>
          <p:cNvCxnSpPr>
            <a:cxnSpLocks/>
          </p:cNvCxnSpPr>
          <p:nvPr/>
        </p:nvCxnSpPr>
        <p:spPr>
          <a:xfrm flipH="1">
            <a:off x="8386916" y="2005781"/>
            <a:ext cx="1455175" cy="9316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F81E5A9-5BD9-8441-ABAE-7A4936E9379D}"/>
              </a:ext>
            </a:extLst>
          </p:cNvPr>
          <p:cNvSpPr txBox="1"/>
          <p:nvPr/>
        </p:nvSpPr>
        <p:spPr>
          <a:xfrm>
            <a:off x="9763964" y="1691213"/>
            <a:ext cx="989373" cy="369332"/>
          </a:xfrm>
          <a:prstGeom prst="rect">
            <a:avLst/>
          </a:prstGeom>
          <a:noFill/>
        </p:spPr>
        <p:txBody>
          <a:bodyPr wrap="none" rtlCol="0">
            <a:spAutoFit/>
          </a:bodyPr>
          <a:lstStyle/>
          <a:p>
            <a:r>
              <a:rPr lang="en-US" dirty="0"/>
              <a:t>Genome</a:t>
            </a:r>
          </a:p>
        </p:txBody>
      </p:sp>
      <p:sp>
        <p:nvSpPr>
          <p:cNvPr id="12" name="TextBox 11">
            <a:extLst>
              <a:ext uri="{FF2B5EF4-FFF2-40B4-BE49-F238E27FC236}">
                <a16:creationId xmlns:a16="http://schemas.microsoft.com/office/drawing/2014/main" id="{5601C0F6-22DF-2E4F-891E-E85DFBD5C3F8}"/>
              </a:ext>
            </a:extLst>
          </p:cNvPr>
          <p:cNvSpPr txBox="1"/>
          <p:nvPr/>
        </p:nvSpPr>
        <p:spPr>
          <a:xfrm>
            <a:off x="9842090" y="2227039"/>
            <a:ext cx="2258760" cy="646331"/>
          </a:xfrm>
          <a:prstGeom prst="rect">
            <a:avLst/>
          </a:prstGeom>
          <a:noFill/>
        </p:spPr>
        <p:txBody>
          <a:bodyPr wrap="none" rtlCol="0">
            <a:spAutoFit/>
          </a:bodyPr>
          <a:lstStyle/>
          <a:p>
            <a:r>
              <a:rPr lang="en-US" dirty="0" err="1"/>
              <a:t>Trie</a:t>
            </a:r>
            <a:r>
              <a:rPr lang="en-US" dirty="0"/>
              <a:t> based on genome</a:t>
            </a:r>
          </a:p>
          <a:p>
            <a:r>
              <a:rPr lang="en-US" dirty="0"/>
              <a:t>(slightly compacted)</a:t>
            </a:r>
          </a:p>
        </p:txBody>
      </p:sp>
      <p:cxnSp>
        <p:nvCxnSpPr>
          <p:cNvPr id="13" name="Straight Arrow Connector 12">
            <a:extLst>
              <a:ext uri="{FF2B5EF4-FFF2-40B4-BE49-F238E27FC236}">
                <a16:creationId xmlns:a16="http://schemas.microsoft.com/office/drawing/2014/main" id="{98A1B150-CCDD-414C-9F19-F46C33CFB309}"/>
              </a:ext>
            </a:extLst>
          </p:cNvPr>
          <p:cNvCxnSpPr>
            <a:cxnSpLocks/>
          </p:cNvCxnSpPr>
          <p:nvPr/>
        </p:nvCxnSpPr>
        <p:spPr>
          <a:xfrm flipH="1">
            <a:off x="10354240" y="2593568"/>
            <a:ext cx="355292" cy="687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4118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329" name="Google Shape;329;p29"/>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Mapping qualities</a:t>
            </a:r>
            <a:endParaRPr sz="2400" b="1">
              <a:solidFill>
                <a:srgbClr val="000000"/>
              </a:solidFill>
              <a:latin typeface="Arial"/>
              <a:ea typeface="Arial"/>
              <a:cs typeface="Arial"/>
              <a:sym typeface="Arial"/>
            </a:endParaRPr>
          </a:p>
        </p:txBody>
      </p:sp>
      <p:sp>
        <p:nvSpPr>
          <p:cNvPr id="330" name="Google Shape;330;p29"/>
          <p:cNvSpPr txBox="1"/>
          <p:nvPr/>
        </p:nvSpPr>
        <p:spPr>
          <a:xfrm>
            <a:off x="1811524" y="1052736"/>
            <a:ext cx="8568952" cy="5112568"/>
          </a:xfrm>
          <a:prstGeom prst="rect">
            <a:avLst/>
          </a:prstGeom>
          <a:noFill/>
          <a:ln>
            <a:noFill/>
          </a:ln>
        </p:spPr>
        <p:txBody>
          <a:bodyPr spcFirstLastPara="1" wrap="square" lIns="91425" tIns="45700" rIns="91425" bIns="45700" anchor="t" anchorCtr="0">
            <a:noAutofit/>
          </a:bodyPr>
          <a:lstStyle/>
          <a:p>
            <a:pPr>
              <a:lnSpc>
                <a:spcPct val="90000"/>
              </a:lnSpc>
              <a:buClr>
                <a:schemeClr val="dk1"/>
              </a:buClr>
              <a:buSzPts val="450"/>
            </a:pPr>
            <a:r>
              <a:rPr lang="en-GB" b="1" dirty="0">
                <a:solidFill>
                  <a:srgbClr val="000000"/>
                </a:solidFill>
                <a:latin typeface="Calibri"/>
                <a:ea typeface="Calibri"/>
                <a:cs typeface="Calibri"/>
                <a:sym typeface="Calibri"/>
              </a:rPr>
              <a:t>What if there are several possible places in the genome to align your sequencing read?</a:t>
            </a:r>
            <a:endParaRPr sz="1400" dirty="0">
              <a:solidFill>
                <a:srgbClr val="000000"/>
              </a:solidFill>
              <a:latin typeface="Arial"/>
              <a:ea typeface="Arial"/>
              <a:cs typeface="Arial"/>
              <a:sym typeface="Arial"/>
            </a:endParaRPr>
          </a:p>
          <a:p>
            <a:pPr>
              <a:lnSpc>
                <a:spcPct val="90000"/>
              </a:lnSpc>
              <a:spcBef>
                <a:spcPts val="340"/>
              </a:spcBef>
              <a:buClr>
                <a:schemeClr val="dk1"/>
              </a:buClr>
              <a:buSzPts val="450"/>
            </a:pPr>
            <a:endParaRPr dirty="0">
              <a:solidFill>
                <a:srgbClr val="000000"/>
              </a:solidFill>
              <a:latin typeface="Calibri"/>
              <a:ea typeface="Calibri"/>
              <a:cs typeface="Calibri"/>
              <a:sym typeface="Calibri"/>
            </a:endParaRPr>
          </a:p>
          <a:p>
            <a:pPr>
              <a:lnSpc>
                <a:spcPct val="90000"/>
              </a:lnSpc>
              <a:spcBef>
                <a:spcPts val="340"/>
              </a:spcBef>
              <a:buClr>
                <a:srgbClr val="004869"/>
              </a:buClr>
              <a:buSzPts val="450"/>
            </a:pPr>
            <a:r>
              <a:rPr lang="en-GB" dirty="0">
                <a:solidFill>
                  <a:srgbClr val="000000"/>
                </a:solidFill>
                <a:latin typeface="Calibri"/>
                <a:ea typeface="Calibri"/>
                <a:cs typeface="Calibri"/>
                <a:sym typeface="Calibri"/>
              </a:rPr>
              <a:t>Genomes contain many different types of repeated sequences</a:t>
            </a:r>
            <a:endParaRPr sz="1400" dirty="0">
              <a:solidFill>
                <a:srgbClr val="000000"/>
              </a:solidFill>
              <a:latin typeface="Arial"/>
              <a:ea typeface="Arial"/>
              <a:cs typeface="Arial"/>
              <a:sym typeface="Arial"/>
            </a:endParaRPr>
          </a:p>
          <a:p>
            <a:pPr marL="457200" indent="-330200">
              <a:lnSpc>
                <a:spcPct val="90000"/>
              </a:lnSpc>
              <a:spcBef>
                <a:spcPts val="340"/>
              </a:spcBef>
              <a:buClr>
                <a:schemeClr val="dk1"/>
              </a:buClr>
              <a:buSzPts val="1800"/>
              <a:buFont typeface="Arial"/>
              <a:buChar char="•"/>
            </a:pPr>
            <a:r>
              <a:rPr lang="en-GB" dirty="0">
                <a:solidFill>
                  <a:srgbClr val="000000"/>
                </a:solidFill>
                <a:latin typeface="Calibri"/>
                <a:ea typeface="Calibri"/>
                <a:cs typeface="Calibri"/>
                <a:sym typeface="Calibri"/>
              </a:rPr>
              <a:t>Transposable elements (40-50% of vertebrate genomes)</a:t>
            </a:r>
            <a:endParaRPr sz="1400" dirty="0">
              <a:solidFill>
                <a:srgbClr val="000000"/>
              </a:solidFill>
              <a:latin typeface="Arial"/>
              <a:ea typeface="Arial"/>
              <a:cs typeface="Arial"/>
              <a:sym typeface="Arial"/>
            </a:endParaRPr>
          </a:p>
          <a:p>
            <a:pPr marL="457200" indent="-330200">
              <a:lnSpc>
                <a:spcPct val="90000"/>
              </a:lnSpc>
              <a:spcBef>
                <a:spcPts val="340"/>
              </a:spcBef>
              <a:buClr>
                <a:schemeClr val="dk1"/>
              </a:buClr>
              <a:buSzPts val="1800"/>
              <a:buFont typeface="Arial"/>
              <a:buChar char="•"/>
            </a:pPr>
            <a:r>
              <a:rPr lang="en-GB" dirty="0">
                <a:solidFill>
                  <a:srgbClr val="000000"/>
                </a:solidFill>
                <a:latin typeface="Calibri"/>
                <a:ea typeface="Calibri"/>
                <a:cs typeface="Calibri"/>
                <a:sym typeface="Calibri"/>
              </a:rPr>
              <a:t>Low complexity sequence</a:t>
            </a:r>
            <a:endParaRPr sz="1400" dirty="0">
              <a:solidFill>
                <a:srgbClr val="000000"/>
              </a:solidFill>
              <a:latin typeface="Arial"/>
              <a:ea typeface="Arial"/>
              <a:cs typeface="Arial"/>
              <a:sym typeface="Arial"/>
            </a:endParaRPr>
          </a:p>
          <a:p>
            <a:pPr marL="457200" indent="-330200">
              <a:lnSpc>
                <a:spcPct val="90000"/>
              </a:lnSpc>
              <a:spcBef>
                <a:spcPts val="340"/>
              </a:spcBef>
              <a:buClr>
                <a:schemeClr val="dk1"/>
              </a:buClr>
              <a:buSzPts val="1800"/>
              <a:buFont typeface="Arial"/>
              <a:buChar char="•"/>
            </a:pPr>
            <a:r>
              <a:rPr lang="en-GB" dirty="0">
                <a:solidFill>
                  <a:srgbClr val="000000"/>
                </a:solidFill>
                <a:latin typeface="Calibri"/>
                <a:ea typeface="Calibri"/>
                <a:cs typeface="Calibri"/>
                <a:sym typeface="Calibri"/>
              </a:rPr>
              <a:t>Reference errors and gaps</a:t>
            </a:r>
          </a:p>
          <a:p>
            <a:pPr marL="457200" indent="-330200">
              <a:lnSpc>
                <a:spcPct val="90000"/>
              </a:lnSpc>
              <a:spcBef>
                <a:spcPts val="340"/>
              </a:spcBef>
              <a:buClr>
                <a:schemeClr val="dk1"/>
              </a:buClr>
              <a:buSzPts val="1800"/>
              <a:buFont typeface="Arial"/>
              <a:buChar char="•"/>
            </a:pPr>
            <a:r>
              <a:rPr lang="en-GB" dirty="0">
                <a:solidFill>
                  <a:srgbClr val="000000"/>
                </a:solidFill>
                <a:latin typeface="Calibri"/>
                <a:ea typeface="Calibri"/>
                <a:cs typeface="Calibri"/>
                <a:sym typeface="Calibri"/>
              </a:rPr>
              <a:t>Plenty of closely paralogous genes!</a:t>
            </a:r>
          </a:p>
          <a:p>
            <a:pPr>
              <a:lnSpc>
                <a:spcPct val="90000"/>
              </a:lnSpc>
              <a:spcBef>
                <a:spcPts val="340"/>
              </a:spcBef>
              <a:buClr>
                <a:schemeClr val="dk1"/>
              </a:buClr>
              <a:buSzPts val="450"/>
            </a:pPr>
            <a:r>
              <a:rPr lang="en-GB" b="1" dirty="0">
                <a:solidFill>
                  <a:srgbClr val="FF0000"/>
                </a:solidFill>
                <a:latin typeface="Calibri"/>
                <a:ea typeface="Calibri"/>
                <a:cs typeface="Calibri"/>
                <a:sym typeface="Calibri"/>
              </a:rPr>
              <a:t>The aligner will issue a MAPPING QUALITY to each alignment</a:t>
            </a:r>
          </a:p>
          <a:p>
            <a:pPr>
              <a:lnSpc>
                <a:spcPct val="90000"/>
              </a:lnSpc>
              <a:spcBef>
                <a:spcPts val="340"/>
              </a:spcBef>
              <a:buClr>
                <a:schemeClr val="dk1"/>
              </a:buClr>
              <a:buSzPts val="450"/>
            </a:pPr>
            <a:endParaRPr lang="en-GB" dirty="0">
              <a:solidFill>
                <a:srgbClr val="000000"/>
              </a:solidFill>
              <a:latin typeface="Calibri"/>
              <a:ea typeface="Calibri"/>
              <a:cs typeface="Calibri"/>
              <a:sym typeface="Calibri"/>
            </a:endParaRPr>
          </a:p>
          <a:p>
            <a:pPr>
              <a:lnSpc>
                <a:spcPct val="90000"/>
              </a:lnSpc>
              <a:spcBef>
                <a:spcPts val="340"/>
              </a:spcBef>
              <a:buClr>
                <a:schemeClr val="dk1"/>
              </a:buClr>
              <a:buSzPts val="450"/>
            </a:pPr>
            <a:r>
              <a:rPr lang="en-GB" dirty="0">
                <a:solidFill>
                  <a:srgbClr val="000000"/>
                </a:solidFill>
                <a:latin typeface="Calibri"/>
                <a:ea typeface="Calibri"/>
                <a:cs typeface="Calibri"/>
                <a:sym typeface="Calibri"/>
              </a:rPr>
              <a:t>Mapping quality is a measure of how confident the aligner is that the read is corresponds to this location in the reference genome</a:t>
            </a:r>
            <a:endParaRPr sz="1400" dirty="0">
              <a:solidFill>
                <a:srgbClr val="000000"/>
              </a:solidFill>
              <a:latin typeface="Arial"/>
              <a:ea typeface="Arial"/>
              <a:cs typeface="Arial"/>
              <a:sym typeface="Arial"/>
            </a:endParaRPr>
          </a:p>
          <a:p>
            <a:pPr marL="457200" indent="-330200">
              <a:lnSpc>
                <a:spcPct val="90000"/>
              </a:lnSpc>
              <a:spcBef>
                <a:spcPts val="310"/>
              </a:spcBef>
              <a:buClr>
                <a:srgbClr val="004869"/>
              </a:buClr>
              <a:buSzPts val="450"/>
            </a:pPr>
            <a:r>
              <a:rPr lang="en-GB" dirty="0">
                <a:solidFill>
                  <a:srgbClr val="000000"/>
                </a:solidFill>
                <a:latin typeface="Calibri"/>
                <a:ea typeface="Calibri"/>
                <a:cs typeface="Calibri"/>
                <a:sym typeface="Calibri"/>
              </a:rPr>
              <a:t>Typically represented as a </a:t>
            </a:r>
            <a:r>
              <a:rPr lang="en-GB" dirty="0" err="1">
                <a:solidFill>
                  <a:srgbClr val="000000"/>
                </a:solidFill>
                <a:latin typeface="Calibri"/>
                <a:ea typeface="Calibri"/>
                <a:cs typeface="Calibri"/>
                <a:sym typeface="Calibri"/>
              </a:rPr>
              <a:t>phred</a:t>
            </a:r>
            <a:r>
              <a:rPr lang="en-GB" dirty="0">
                <a:solidFill>
                  <a:srgbClr val="000000"/>
                </a:solidFill>
                <a:latin typeface="Calibri"/>
                <a:ea typeface="Calibri"/>
                <a:cs typeface="Calibri"/>
                <a:sym typeface="Calibri"/>
              </a:rPr>
              <a:t> score (log scale)</a:t>
            </a:r>
          </a:p>
          <a:p>
            <a:pPr marL="457200" indent="-330200">
              <a:lnSpc>
                <a:spcPct val="90000"/>
              </a:lnSpc>
              <a:spcBef>
                <a:spcPts val="310"/>
              </a:spcBef>
              <a:buClr>
                <a:srgbClr val="004869"/>
              </a:buClr>
              <a:buSzPts val="450"/>
            </a:pPr>
            <a:r>
              <a:rPr lang="en-GB" dirty="0">
                <a:solidFill>
                  <a:srgbClr val="FF0000"/>
                </a:solidFill>
                <a:latin typeface="Calibri" panose="020F0502020204030204" pitchFamily="34" charset="0"/>
                <a:ea typeface="Calibri"/>
                <a:cs typeface="Calibri" panose="020F0502020204030204" pitchFamily="34" charset="0"/>
                <a:sym typeface="Calibri"/>
              </a:rPr>
              <a:t>Q0 = read placed with identical score elsewhere</a:t>
            </a:r>
            <a:endParaRPr dirty="0">
              <a:solidFill>
                <a:srgbClr val="FF0000"/>
              </a:solidFill>
              <a:latin typeface="Calibri" panose="020F0502020204030204" pitchFamily="34" charset="0"/>
              <a:ea typeface="Arial"/>
              <a:cs typeface="Calibri" panose="020F0502020204030204" pitchFamily="34" charset="0"/>
              <a:sym typeface="Arial"/>
            </a:endParaRPr>
          </a:p>
          <a:p>
            <a:pPr marL="457200" indent="-330200">
              <a:lnSpc>
                <a:spcPct val="90000"/>
              </a:lnSpc>
              <a:spcBef>
                <a:spcPts val="310"/>
              </a:spcBef>
              <a:buClr>
                <a:srgbClr val="004869"/>
              </a:buClr>
              <a:buSzPts val="450"/>
            </a:pPr>
            <a:r>
              <a:rPr lang="en-GB" dirty="0">
                <a:solidFill>
                  <a:srgbClr val="000000"/>
                </a:solidFill>
                <a:latin typeface="Calibri"/>
                <a:ea typeface="Calibri"/>
                <a:cs typeface="Calibri"/>
                <a:sym typeface="Calibri"/>
              </a:rPr>
              <a:t>Q10 = 1 in 10 probability of being incorrect</a:t>
            </a:r>
            <a:endParaRPr sz="1400" dirty="0">
              <a:solidFill>
                <a:srgbClr val="000000"/>
              </a:solidFill>
              <a:latin typeface="Arial"/>
              <a:ea typeface="Arial"/>
              <a:cs typeface="Arial"/>
              <a:sym typeface="Arial"/>
            </a:endParaRPr>
          </a:p>
          <a:p>
            <a:pPr marL="457200" indent="-330200">
              <a:lnSpc>
                <a:spcPct val="90000"/>
              </a:lnSpc>
              <a:spcBef>
                <a:spcPts val="310"/>
              </a:spcBef>
              <a:buClr>
                <a:srgbClr val="004869"/>
              </a:buClr>
              <a:buSzPts val="450"/>
            </a:pPr>
            <a:r>
              <a:rPr lang="en-GB" dirty="0">
                <a:solidFill>
                  <a:srgbClr val="000000"/>
                </a:solidFill>
                <a:latin typeface="Calibri"/>
                <a:ea typeface="Calibri"/>
                <a:cs typeface="Calibri"/>
                <a:sym typeface="Calibri"/>
              </a:rPr>
              <a:t>Q20 = 1 in 100 </a:t>
            </a:r>
            <a:r>
              <a:rPr lang="en-GB" dirty="0">
                <a:solidFill>
                  <a:srgbClr val="000000"/>
                </a:solidFill>
                <a:ea typeface="Calibri"/>
                <a:cs typeface="Calibri"/>
                <a:sym typeface="Calibri"/>
              </a:rPr>
              <a:t>probability of being incorrect</a:t>
            </a:r>
            <a:endParaRPr sz="1400" dirty="0">
              <a:solidFill>
                <a:srgbClr val="000000"/>
              </a:solidFill>
              <a:latin typeface="Arial"/>
              <a:ea typeface="Arial"/>
              <a:cs typeface="Arial"/>
              <a:sym typeface="Arial"/>
            </a:endParaRPr>
          </a:p>
          <a:p>
            <a:pPr>
              <a:lnSpc>
                <a:spcPct val="90000"/>
              </a:lnSpc>
              <a:spcBef>
                <a:spcPts val="340"/>
              </a:spcBef>
              <a:buClr>
                <a:schemeClr val="dk1"/>
              </a:buClr>
              <a:buSzPts val="450"/>
            </a:pPr>
            <a:endParaRPr dirty="0">
              <a:solidFill>
                <a:srgbClr val="000000"/>
              </a:solidFill>
              <a:latin typeface="Calibri"/>
              <a:ea typeface="Calibri"/>
              <a:cs typeface="Calibri"/>
              <a:sym typeface="Calibri"/>
            </a:endParaRPr>
          </a:p>
          <a:p>
            <a:pPr>
              <a:lnSpc>
                <a:spcPct val="90000"/>
              </a:lnSpc>
              <a:spcBef>
                <a:spcPts val="340"/>
              </a:spcBef>
              <a:buClr>
                <a:schemeClr val="dk1"/>
              </a:buClr>
              <a:buSzPts val="450"/>
            </a:pPr>
            <a:r>
              <a:rPr lang="en-GB" dirty="0">
                <a:solidFill>
                  <a:srgbClr val="000000"/>
                </a:solidFill>
                <a:latin typeface="Calibri"/>
                <a:ea typeface="Calibri"/>
                <a:cs typeface="Calibri"/>
                <a:sym typeface="Calibri"/>
              </a:rPr>
              <a:t>Paired-end sequencing is useful - if one end maps inside a repetitive elements and one outside in unique sequence: the </a:t>
            </a:r>
            <a:r>
              <a:rPr lang="en-GB" dirty="0">
                <a:solidFill>
                  <a:srgbClr val="FF0000"/>
                </a:solidFill>
                <a:latin typeface="Calibri"/>
                <a:ea typeface="Calibri"/>
                <a:cs typeface="Calibri"/>
                <a:sym typeface="Calibri"/>
              </a:rPr>
              <a:t>the aligner will use this</a:t>
            </a:r>
          </a:p>
          <a:p>
            <a:pPr>
              <a:lnSpc>
                <a:spcPct val="90000"/>
              </a:lnSpc>
              <a:spcBef>
                <a:spcPts val="340"/>
              </a:spcBef>
              <a:buClr>
                <a:schemeClr val="dk1"/>
              </a:buClr>
              <a:buSzPts val="450"/>
            </a:pPr>
            <a:r>
              <a:rPr lang="en-GB" b="1" dirty="0">
                <a:solidFill>
                  <a:srgbClr val="000000"/>
                </a:solidFill>
                <a:latin typeface="Calibri"/>
                <a:ea typeface="Calibri"/>
                <a:cs typeface="Calibri"/>
                <a:sym typeface="Calibri"/>
              </a:rPr>
              <a:t>Hence prefer paired-end sequencing</a:t>
            </a:r>
            <a:endParaRPr sz="1400" dirty="0">
              <a:solidFill>
                <a:srgbClr val="000000"/>
              </a:solidFill>
              <a:latin typeface="Arial"/>
              <a:ea typeface="Arial"/>
              <a:cs typeface="Arial"/>
              <a:sym typeface="Arial"/>
            </a:endParaRPr>
          </a:p>
          <a:p>
            <a:pPr>
              <a:buClr>
                <a:srgbClr val="004869"/>
              </a:buClr>
              <a:buSzPts val="450"/>
            </a:pPr>
            <a:endParaRPr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484393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p35"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372" name="Google Shape;372;p35"/>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Aligner choice – some considerations</a:t>
            </a:r>
            <a:endParaRPr sz="2400" b="1">
              <a:solidFill>
                <a:srgbClr val="000000"/>
              </a:solidFill>
              <a:latin typeface="Arial"/>
              <a:ea typeface="Arial"/>
              <a:cs typeface="Arial"/>
              <a:sym typeface="Arial"/>
            </a:endParaRPr>
          </a:p>
        </p:txBody>
      </p:sp>
      <p:pic>
        <p:nvPicPr>
          <p:cNvPr id="373" name="Google Shape;373;p35" descr="Screen Shot 2016-10-20 at 18.16.11.png"/>
          <p:cNvPicPr preferRelativeResize="0"/>
          <p:nvPr/>
        </p:nvPicPr>
        <p:blipFill rotWithShape="1">
          <a:blip r:embed="rId4">
            <a:alphaModFix/>
          </a:blip>
          <a:srcRect/>
          <a:stretch/>
        </p:blipFill>
        <p:spPr>
          <a:xfrm>
            <a:off x="6528048" y="980728"/>
            <a:ext cx="3349136" cy="2442892"/>
          </a:xfrm>
          <a:prstGeom prst="rect">
            <a:avLst/>
          </a:prstGeom>
          <a:noFill/>
          <a:ln>
            <a:noFill/>
          </a:ln>
        </p:spPr>
      </p:pic>
      <p:pic>
        <p:nvPicPr>
          <p:cNvPr id="374" name="Google Shape;374;p35" descr="Screen Shot 2016-10-20 at 18.16.33.png"/>
          <p:cNvPicPr preferRelativeResize="0"/>
          <p:nvPr/>
        </p:nvPicPr>
        <p:blipFill rotWithShape="1">
          <a:blip r:embed="rId5">
            <a:alphaModFix/>
          </a:blip>
          <a:srcRect/>
          <a:stretch/>
        </p:blipFill>
        <p:spPr>
          <a:xfrm>
            <a:off x="6456040" y="3645025"/>
            <a:ext cx="3644068" cy="2442559"/>
          </a:xfrm>
          <a:prstGeom prst="rect">
            <a:avLst/>
          </a:prstGeom>
          <a:noFill/>
          <a:ln>
            <a:noFill/>
          </a:ln>
        </p:spPr>
      </p:pic>
      <p:sp>
        <p:nvSpPr>
          <p:cNvPr id="375" name="Google Shape;375;p35"/>
          <p:cNvSpPr txBox="1"/>
          <p:nvPr/>
        </p:nvSpPr>
        <p:spPr>
          <a:xfrm>
            <a:off x="6528048" y="3356993"/>
            <a:ext cx="3528392" cy="276999"/>
          </a:xfrm>
          <a:prstGeom prst="rect">
            <a:avLst/>
          </a:prstGeom>
          <a:noFill/>
          <a:ln>
            <a:noFill/>
          </a:ln>
        </p:spPr>
        <p:txBody>
          <a:bodyPr spcFirstLastPara="1" wrap="square" lIns="91425" tIns="45700" rIns="91425" bIns="45700" anchor="t" anchorCtr="0">
            <a:noAutofit/>
          </a:bodyPr>
          <a:lstStyle/>
          <a:p>
            <a:pPr algn="ctr">
              <a:buClr>
                <a:srgbClr val="000000"/>
              </a:buClr>
              <a:buSzPts val="1200"/>
            </a:pPr>
            <a:r>
              <a:rPr lang="en-GB" sz="1200" dirty="0">
                <a:solidFill>
                  <a:srgbClr val="000000"/>
                </a:solidFill>
                <a:latin typeface="Arial"/>
                <a:ea typeface="Arial"/>
                <a:cs typeface="Arial"/>
                <a:sym typeface="Arial"/>
              </a:rPr>
              <a:t>Human</a:t>
            </a:r>
            <a:endParaRPr sz="1200" dirty="0">
              <a:solidFill>
                <a:srgbClr val="000000"/>
              </a:solidFill>
              <a:latin typeface="Arial"/>
              <a:ea typeface="Arial"/>
              <a:cs typeface="Arial"/>
              <a:sym typeface="Arial"/>
            </a:endParaRPr>
          </a:p>
        </p:txBody>
      </p:sp>
      <p:sp>
        <p:nvSpPr>
          <p:cNvPr id="376" name="Google Shape;376;p35"/>
          <p:cNvSpPr txBox="1"/>
          <p:nvPr/>
        </p:nvSpPr>
        <p:spPr>
          <a:xfrm>
            <a:off x="6446627" y="6396336"/>
            <a:ext cx="4248472" cy="461665"/>
          </a:xfrm>
          <a:prstGeom prst="rect">
            <a:avLst/>
          </a:prstGeom>
          <a:noFill/>
          <a:ln>
            <a:noFill/>
          </a:ln>
        </p:spPr>
        <p:txBody>
          <a:bodyPr spcFirstLastPara="1" wrap="square" lIns="91425" tIns="45700" rIns="91425" bIns="45700" anchor="t" anchorCtr="0">
            <a:noAutofit/>
          </a:bodyPr>
          <a:lstStyle/>
          <a:p>
            <a:pPr algn="r">
              <a:buClr>
                <a:srgbClr val="000000"/>
              </a:buClr>
              <a:buSzPts val="1200"/>
            </a:pPr>
            <a:r>
              <a:rPr lang="en-GB" sz="1200" dirty="0">
                <a:solidFill>
                  <a:srgbClr val="000000"/>
                </a:solidFill>
                <a:latin typeface="Arial"/>
                <a:ea typeface="Arial"/>
                <a:cs typeface="Arial"/>
                <a:sym typeface="Arial"/>
              </a:rPr>
              <a:t>Muir et al. Genome Biology (2016)</a:t>
            </a:r>
            <a:endParaRPr sz="1400" dirty="0">
              <a:solidFill>
                <a:srgbClr val="000000"/>
              </a:solidFill>
              <a:latin typeface="Arial"/>
              <a:ea typeface="Arial"/>
              <a:cs typeface="Arial"/>
              <a:sym typeface="Arial"/>
            </a:endParaRPr>
          </a:p>
          <a:p>
            <a:pPr algn="r">
              <a:buClr>
                <a:srgbClr val="000000"/>
              </a:buClr>
              <a:buSzPts val="1200"/>
            </a:pPr>
            <a:r>
              <a:rPr lang="en-GB" sz="1200" dirty="0">
                <a:solidFill>
                  <a:srgbClr val="000000"/>
                </a:solidFill>
                <a:latin typeface="Arial"/>
                <a:ea typeface="Arial"/>
                <a:cs typeface="Arial"/>
                <a:sym typeface="Arial"/>
              </a:rPr>
              <a:t>DOI 10.1186/s13059-016-0917-0</a:t>
            </a:r>
            <a:endParaRPr sz="1400" dirty="0">
              <a:solidFill>
                <a:srgbClr val="000000"/>
              </a:solidFill>
              <a:latin typeface="Arial"/>
              <a:ea typeface="Arial"/>
              <a:cs typeface="Arial"/>
              <a:sym typeface="Arial"/>
            </a:endParaRPr>
          </a:p>
        </p:txBody>
      </p:sp>
      <p:sp>
        <p:nvSpPr>
          <p:cNvPr id="381" name="Google Shape;381;p35"/>
          <p:cNvSpPr txBox="1"/>
          <p:nvPr/>
        </p:nvSpPr>
        <p:spPr>
          <a:xfrm>
            <a:off x="6528048" y="6021289"/>
            <a:ext cx="3528392" cy="276999"/>
          </a:xfrm>
          <a:prstGeom prst="rect">
            <a:avLst/>
          </a:prstGeom>
          <a:noFill/>
          <a:ln>
            <a:noFill/>
          </a:ln>
        </p:spPr>
        <p:txBody>
          <a:bodyPr spcFirstLastPara="1" wrap="square" lIns="91425" tIns="45700" rIns="91425" bIns="45700" anchor="t" anchorCtr="0">
            <a:noAutofit/>
          </a:bodyPr>
          <a:lstStyle/>
          <a:p>
            <a:pPr algn="ctr">
              <a:buClr>
                <a:srgbClr val="000000"/>
              </a:buClr>
              <a:buSzPts val="1200"/>
            </a:pPr>
            <a:r>
              <a:rPr lang="en-GB" sz="1200" dirty="0">
                <a:solidFill>
                  <a:srgbClr val="000000"/>
                </a:solidFill>
                <a:latin typeface="Arial"/>
                <a:ea typeface="Arial"/>
                <a:cs typeface="Arial"/>
                <a:sym typeface="Arial"/>
              </a:rPr>
              <a:t>Yeast</a:t>
            </a:r>
            <a:endParaRPr sz="1200" dirty="0">
              <a:solidFill>
                <a:srgbClr val="000000"/>
              </a:solidFill>
              <a:latin typeface="Arial"/>
              <a:ea typeface="Arial"/>
              <a:cs typeface="Arial"/>
              <a:sym typeface="Arial"/>
            </a:endParaRPr>
          </a:p>
        </p:txBody>
      </p:sp>
      <p:sp>
        <p:nvSpPr>
          <p:cNvPr id="382" name="Google Shape;382;p35"/>
          <p:cNvSpPr txBox="1"/>
          <p:nvPr/>
        </p:nvSpPr>
        <p:spPr>
          <a:xfrm>
            <a:off x="9408368" y="3717032"/>
            <a:ext cx="1259632" cy="523220"/>
          </a:xfrm>
          <a:prstGeom prst="rect">
            <a:avLst/>
          </a:prstGeom>
          <a:noFill/>
          <a:ln>
            <a:noFill/>
          </a:ln>
        </p:spPr>
        <p:txBody>
          <a:bodyPr spcFirstLastPara="1" wrap="square" lIns="91425" tIns="45700" rIns="91425" bIns="45700" anchor="t" anchorCtr="0">
            <a:noAutofit/>
          </a:bodyPr>
          <a:lstStyle/>
          <a:p>
            <a:pPr>
              <a:buClr>
                <a:srgbClr val="000000"/>
              </a:buClr>
              <a:buSzPts val="1400"/>
            </a:pPr>
            <a:r>
              <a:rPr lang="en-GB" sz="1400" b="1">
                <a:solidFill>
                  <a:srgbClr val="000000"/>
                </a:solidFill>
                <a:latin typeface="Arial"/>
                <a:ea typeface="Arial"/>
                <a:cs typeface="Arial"/>
                <a:sym typeface="Arial"/>
              </a:rPr>
              <a:t>1 million SE 75bp reads</a:t>
            </a:r>
            <a:endParaRPr sz="1400" b="1">
              <a:solidFill>
                <a:srgbClr val="000000"/>
              </a:solidFill>
              <a:latin typeface="Arial"/>
              <a:ea typeface="Arial"/>
              <a:cs typeface="Arial"/>
              <a:sym typeface="Arial"/>
            </a:endParaRPr>
          </a:p>
        </p:txBody>
      </p:sp>
      <p:sp>
        <p:nvSpPr>
          <p:cNvPr id="2" name="Right Brace 1">
            <a:extLst>
              <a:ext uri="{FF2B5EF4-FFF2-40B4-BE49-F238E27FC236}">
                <a16:creationId xmlns:a16="http://schemas.microsoft.com/office/drawing/2014/main" id="{917B8ADE-094E-A14D-BD0B-C64456375883}"/>
              </a:ext>
            </a:extLst>
          </p:cNvPr>
          <p:cNvSpPr/>
          <p:nvPr/>
        </p:nvSpPr>
        <p:spPr>
          <a:xfrm>
            <a:off x="10284542" y="1140542"/>
            <a:ext cx="757084" cy="488074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4003866A-34B7-E14E-AF7B-E88A8B13B123}"/>
              </a:ext>
            </a:extLst>
          </p:cNvPr>
          <p:cNvSpPr txBox="1"/>
          <p:nvPr/>
        </p:nvSpPr>
        <p:spPr>
          <a:xfrm>
            <a:off x="10663084" y="1839595"/>
            <a:ext cx="1528916" cy="3754874"/>
          </a:xfrm>
          <a:prstGeom prst="rect">
            <a:avLst/>
          </a:prstGeom>
          <a:noFill/>
        </p:spPr>
        <p:txBody>
          <a:bodyPr wrap="square" rtlCol="0">
            <a:spAutoFit/>
          </a:bodyPr>
          <a:lstStyle/>
          <a:p>
            <a:pPr marL="285750" indent="-285750">
              <a:buFontTx/>
              <a:buChar char="-"/>
            </a:pPr>
            <a:r>
              <a:rPr lang="en-US" sz="1400" dirty="0"/>
              <a:t>Align times are dropping exponentially by year (roughly Moore’s law)</a:t>
            </a:r>
          </a:p>
          <a:p>
            <a:pPr marL="285750" indent="-285750">
              <a:buFontTx/>
              <a:buChar char="-"/>
            </a:pPr>
            <a:r>
              <a:rPr lang="en-US" sz="1400" dirty="0"/>
              <a:t>Yeast is quicker than human.</a:t>
            </a:r>
          </a:p>
          <a:p>
            <a:pPr marL="285750" indent="-285750">
              <a:buFontTx/>
              <a:buChar char="-"/>
            </a:pPr>
            <a:r>
              <a:rPr lang="en-US" sz="1400" dirty="0"/>
              <a:t>Dynamic programming (NW) is slow </a:t>
            </a:r>
            <a:r>
              <a:rPr lang="en-US" sz="1400" dirty="0" err="1"/>
              <a:t>cf</a:t>
            </a:r>
            <a:r>
              <a:rPr lang="en-US" sz="1400" dirty="0"/>
              <a:t> hashing (BLAT) is slow compared to suffix </a:t>
            </a:r>
            <a:r>
              <a:rPr lang="en-US" sz="1400" dirty="0" err="1"/>
              <a:t>trie</a:t>
            </a:r>
            <a:r>
              <a:rPr lang="en-US" sz="1400" dirty="0"/>
              <a:t> (BWA)</a:t>
            </a:r>
          </a:p>
        </p:txBody>
      </p:sp>
    </p:spTree>
    <p:extLst>
      <p:ext uri="{BB962C8B-B14F-4D97-AF65-F5344CB8AC3E}">
        <p14:creationId xmlns:p14="http://schemas.microsoft.com/office/powerpoint/2010/main" val="38572479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p35"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372" name="Google Shape;372;p35"/>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Aligner choice – some considerations</a:t>
            </a:r>
            <a:endParaRPr sz="2400" b="1">
              <a:solidFill>
                <a:srgbClr val="000000"/>
              </a:solidFill>
              <a:latin typeface="Arial"/>
              <a:ea typeface="Arial"/>
              <a:cs typeface="Arial"/>
              <a:sym typeface="Arial"/>
            </a:endParaRPr>
          </a:p>
        </p:txBody>
      </p:sp>
      <p:pic>
        <p:nvPicPr>
          <p:cNvPr id="373" name="Google Shape;373;p35" descr="Screen Shot 2016-10-20 at 18.16.11.png"/>
          <p:cNvPicPr preferRelativeResize="0"/>
          <p:nvPr/>
        </p:nvPicPr>
        <p:blipFill rotWithShape="1">
          <a:blip r:embed="rId4">
            <a:alphaModFix/>
          </a:blip>
          <a:srcRect/>
          <a:stretch/>
        </p:blipFill>
        <p:spPr>
          <a:xfrm>
            <a:off x="6528048" y="980728"/>
            <a:ext cx="3349136" cy="2442892"/>
          </a:xfrm>
          <a:prstGeom prst="rect">
            <a:avLst/>
          </a:prstGeom>
          <a:noFill/>
          <a:ln>
            <a:noFill/>
          </a:ln>
        </p:spPr>
      </p:pic>
      <p:pic>
        <p:nvPicPr>
          <p:cNvPr id="374" name="Google Shape;374;p35" descr="Screen Shot 2016-10-20 at 18.16.33.png"/>
          <p:cNvPicPr preferRelativeResize="0"/>
          <p:nvPr/>
        </p:nvPicPr>
        <p:blipFill rotWithShape="1">
          <a:blip r:embed="rId5">
            <a:alphaModFix/>
          </a:blip>
          <a:srcRect/>
          <a:stretch/>
        </p:blipFill>
        <p:spPr>
          <a:xfrm>
            <a:off x="6456040" y="3645025"/>
            <a:ext cx="3644068" cy="2442559"/>
          </a:xfrm>
          <a:prstGeom prst="rect">
            <a:avLst/>
          </a:prstGeom>
          <a:noFill/>
          <a:ln>
            <a:noFill/>
          </a:ln>
        </p:spPr>
      </p:pic>
      <p:sp>
        <p:nvSpPr>
          <p:cNvPr id="375" name="Google Shape;375;p35"/>
          <p:cNvSpPr txBox="1"/>
          <p:nvPr/>
        </p:nvSpPr>
        <p:spPr>
          <a:xfrm>
            <a:off x="6528048" y="3356993"/>
            <a:ext cx="3528392" cy="276999"/>
          </a:xfrm>
          <a:prstGeom prst="rect">
            <a:avLst/>
          </a:prstGeom>
          <a:noFill/>
          <a:ln>
            <a:noFill/>
          </a:ln>
        </p:spPr>
        <p:txBody>
          <a:bodyPr spcFirstLastPara="1" wrap="square" lIns="91425" tIns="45700" rIns="91425" bIns="45700" anchor="t" anchorCtr="0">
            <a:noAutofit/>
          </a:bodyPr>
          <a:lstStyle/>
          <a:p>
            <a:pPr algn="ctr">
              <a:buClr>
                <a:srgbClr val="000000"/>
              </a:buClr>
              <a:buSzPts val="1200"/>
            </a:pPr>
            <a:r>
              <a:rPr lang="en-GB" sz="1200" dirty="0">
                <a:solidFill>
                  <a:srgbClr val="000000"/>
                </a:solidFill>
                <a:latin typeface="Arial"/>
                <a:ea typeface="Arial"/>
                <a:cs typeface="Arial"/>
                <a:sym typeface="Arial"/>
              </a:rPr>
              <a:t>Human</a:t>
            </a:r>
            <a:endParaRPr sz="1200" dirty="0">
              <a:solidFill>
                <a:srgbClr val="000000"/>
              </a:solidFill>
              <a:latin typeface="Arial"/>
              <a:ea typeface="Arial"/>
              <a:cs typeface="Arial"/>
              <a:sym typeface="Arial"/>
            </a:endParaRPr>
          </a:p>
        </p:txBody>
      </p:sp>
      <p:sp>
        <p:nvSpPr>
          <p:cNvPr id="376" name="Google Shape;376;p35"/>
          <p:cNvSpPr txBox="1"/>
          <p:nvPr/>
        </p:nvSpPr>
        <p:spPr>
          <a:xfrm>
            <a:off x="6446627" y="6396336"/>
            <a:ext cx="4248472" cy="461665"/>
          </a:xfrm>
          <a:prstGeom prst="rect">
            <a:avLst/>
          </a:prstGeom>
          <a:noFill/>
          <a:ln>
            <a:noFill/>
          </a:ln>
        </p:spPr>
        <p:txBody>
          <a:bodyPr spcFirstLastPara="1" wrap="square" lIns="91425" tIns="45700" rIns="91425" bIns="45700" anchor="t" anchorCtr="0">
            <a:noAutofit/>
          </a:bodyPr>
          <a:lstStyle/>
          <a:p>
            <a:pPr algn="r">
              <a:buClr>
                <a:srgbClr val="000000"/>
              </a:buClr>
              <a:buSzPts val="1200"/>
            </a:pPr>
            <a:r>
              <a:rPr lang="en-GB" sz="1200" dirty="0">
                <a:solidFill>
                  <a:srgbClr val="000000"/>
                </a:solidFill>
                <a:latin typeface="Arial"/>
                <a:ea typeface="Arial"/>
                <a:cs typeface="Arial"/>
                <a:sym typeface="Arial"/>
              </a:rPr>
              <a:t>Muir et al. Genome Biology (2016)</a:t>
            </a:r>
            <a:endParaRPr sz="1400" dirty="0">
              <a:solidFill>
                <a:srgbClr val="000000"/>
              </a:solidFill>
              <a:latin typeface="Arial"/>
              <a:ea typeface="Arial"/>
              <a:cs typeface="Arial"/>
              <a:sym typeface="Arial"/>
            </a:endParaRPr>
          </a:p>
          <a:p>
            <a:pPr algn="r">
              <a:buClr>
                <a:srgbClr val="000000"/>
              </a:buClr>
              <a:buSzPts val="1200"/>
            </a:pPr>
            <a:r>
              <a:rPr lang="en-GB" sz="1200" dirty="0">
                <a:solidFill>
                  <a:srgbClr val="000000"/>
                </a:solidFill>
                <a:latin typeface="Arial"/>
                <a:ea typeface="Arial"/>
                <a:cs typeface="Arial"/>
                <a:sym typeface="Arial"/>
              </a:rPr>
              <a:t>DOI 10.1186/s13059-016-0917-0</a:t>
            </a:r>
            <a:endParaRPr sz="1400" dirty="0">
              <a:solidFill>
                <a:srgbClr val="000000"/>
              </a:solidFill>
              <a:latin typeface="Arial"/>
              <a:ea typeface="Arial"/>
              <a:cs typeface="Arial"/>
              <a:sym typeface="Arial"/>
            </a:endParaRPr>
          </a:p>
        </p:txBody>
      </p:sp>
      <p:sp>
        <p:nvSpPr>
          <p:cNvPr id="377" name="Google Shape;377;p35"/>
          <p:cNvSpPr txBox="1"/>
          <p:nvPr/>
        </p:nvSpPr>
        <p:spPr>
          <a:xfrm>
            <a:off x="168034" y="2697630"/>
            <a:ext cx="5607284" cy="1727822"/>
          </a:xfrm>
          <a:prstGeom prst="rect">
            <a:avLst/>
          </a:prstGeom>
          <a:noFill/>
          <a:ln>
            <a:noFill/>
          </a:ln>
        </p:spPr>
        <p:txBody>
          <a:bodyPr spcFirstLastPara="1" wrap="square" lIns="91425" tIns="45700" rIns="91425" bIns="45700" anchor="t" anchorCtr="0">
            <a:noAutofit/>
          </a:bodyPr>
          <a:lstStyle/>
          <a:p>
            <a:pPr>
              <a:lnSpc>
                <a:spcPct val="120000"/>
              </a:lnSpc>
              <a:buClr>
                <a:srgbClr val="000000"/>
              </a:buClr>
              <a:buSzPts val="1600"/>
            </a:pPr>
            <a:r>
              <a:rPr lang="en-GB" sz="1600" dirty="0">
                <a:solidFill>
                  <a:srgbClr val="000000"/>
                </a:solidFill>
                <a:latin typeface="Arial"/>
                <a:ea typeface="Arial"/>
                <a:cs typeface="Arial"/>
                <a:sym typeface="Arial"/>
              </a:rPr>
              <a:t>Does an aligner/mapper support:</a:t>
            </a:r>
            <a:endParaRPr sz="1400" dirty="0">
              <a:solidFill>
                <a:srgbClr val="000000"/>
              </a:solidFill>
              <a:latin typeface="Arial"/>
              <a:ea typeface="Arial"/>
              <a:cs typeface="Arial"/>
              <a:sym typeface="Arial"/>
            </a:endParaRPr>
          </a:p>
          <a:p>
            <a:pPr marL="285750" indent="-285750">
              <a:lnSpc>
                <a:spcPct val="120000"/>
              </a:lnSpc>
              <a:buClr>
                <a:srgbClr val="000000"/>
              </a:buClr>
              <a:buSzPts val="1600"/>
              <a:buFont typeface="Arial"/>
              <a:buChar char="•"/>
            </a:pPr>
            <a:r>
              <a:rPr lang="en-GB" sz="1600" dirty="0">
                <a:solidFill>
                  <a:srgbClr val="000000"/>
                </a:solidFill>
                <a:latin typeface="Arial"/>
                <a:ea typeface="Arial"/>
                <a:cs typeface="Arial"/>
                <a:sym typeface="Arial"/>
              </a:rPr>
              <a:t>my platform (Illumina, </a:t>
            </a:r>
            <a:r>
              <a:rPr lang="en-GB" sz="1600" dirty="0">
                <a:solidFill>
                  <a:srgbClr val="FF0000"/>
                </a:solidFill>
                <a:latin typeface="Arial"/>
                <a:ea typeface="Arial"/>
                <a:cs typeface="Arial"/>
                <a:sym typeface="Arial"/>
              </a:rPr>
              <a:t>PacBio</a:t>
            </a:r>
            <a:r>
              <a:rPr lang="en-GB" sz="1600" dirty="0">
                <a:solidFill>
                  <a:srgbClr val="000000"/>
                </a:solidFill>
                <a:latin typeface="Arial"/>
                <a:ea typeface="Arial"/>
                <a:cs typeface="Arial"/>
                <a:sym typeface="Arial"/>
              </a:rPr>
              <a:t> etc)?</a:t>
            </a:r>
            <a:endParaRPr sz="1400" dirty="0">
              <a:solidFill>
                <a:srgbClr val="000000"/>
              </a:solidFill>
              <a:latin typeface="Arial"/>
              <a:ea typeface="Arial"/>
              <a:cs typeface="Arial"/>
              <a:sym typeface="Arial"/>
            </a:endParaRPr>
          </a:p>
          <a:p>
            <a:pPr marL="285750" indent="-285750">
              <a:lnSpc>
                <a:spcPct val="120000"/>
              </a:lnSpc>
              <a:buClr>
                <a:srgbClr val="000000"/>
              </a:buClr>
              <a:buSzPts val="1600"/>
              <a:buFont typeface="Arial"/>
              <a:buChar char="•"/>
            </a:pPr>
            <a:r>
              <a:rPr lang="en-GB" sz="1600" dirty="0">
                <a:solidFill>
                  <a:srgbClr val="000000"/>
                </a:solidFill>
                <a:latin typeface="Arial"/>
                <a:ea typeface="Arial"/>
                <a:cs typeface="Arial"/>
                <a:sym typeface="Arial"/>
              </a:rPr>
              <a:t>my sequence type (DNA, RNA, etc)?</a:t>
            </a:r>
            <a:endParaRPr sz="1400" dirty="0">
              <a:solidFill>
                <a:srgbClr val="000000"/>
              </a:solidFill>
              <a:latin typeface="Arial"/>
              <a:ea typeface="Arial"/>
              <a:cs typeface="Arial"/>
              <a:sym typeface="Arial"/>
            </a:endParaRPr>
          </a:p>
          <a:p>
            <a:pPr marL="285750" indent="-285750">
              <a:lnSpc>
                <a:spcPct val="120000"/>
              </a:lnSpc>
              <a:buClr>
                <a:srgbClr val="000000"/>
              </a:buClr>
              <a:buSzPts val="1600"/>
              <a:buFont typeface="Arial"/>
              <a:buChar char="•"/>
            </a:pPr>
            <a:r>
              <a:rPr lang="en-GB" sz="1600" dirty="0">
                <a:solidFill>
                  <a:srgbClr val="000000"/>
                </a:solidFill>
                <a:latin typeface="Arial"/>
                <a:ea typeface="Arial"/>
                <a:cs typeface="Arial"/>
                <a:sym typeface="Arial"/>
              </a:rPr>
              <a:t>paired end reads? </a:t>
            </a:r>
          </a:p>
          <a:p>
            <a:pPr marL="285750" indent="-285750">
              <a:lnSpc>
                <a:spcPct val="120000"/>
              </a:lnSpc>
              <a:buClr>
                <a:srgbClr val="000000"/>
              </a:buClr>
              <a:buSzPts val="1600"/>
              <a:buFont typeface="Arial"/>
              <a:buChar char="•"/>
            </a:pPr>
            <a:r>
              <a:rPr lang="en-GB" sz="1600" dirty="0">
                <a:solidFill>
                  <a:srgbClr val="000000"/>
                </a:solidFill>
                <a:latin typeface="Arial"/>
                <a:ea typeface="Arial"/>
                <a:cs typeface="Arial"/>
                <a:sym typeface="Arial"/>
              </a:rPr>
              <a:t>my read lengths (e.g. </a:t>
            </a:r>
            <a:r>
              <a:rPr lang="en-GB" sz="1600" dirty="0" err="1">
                <a:solidFill>
                  <a:srgbClr val="000000"/>
                </a:solidFill>
                <a:latin typeface="Arial"/>
                <a:ea typeface="Arial"/>
                <a:cs typeface="Arial"/>
                <a:sym typeface="Arial"/>
              </a:rPr>
              <a:t>PACBio</a:t>
            </a:r>
            <a:r>
              <a:rPr lang="en-GB" sz="1600" dirty="0">
                <a:solidFill>
                  <a:srgbClr val="000000"/>
                </a:solidFill>
                <a:latin typeface="Arial"/>
                <a:ea typeface="Arial"/>
                <a:cs typeface="Arial"/>
                <a:sym typeface="Arial"/>
              </a:rPr>
              <a:t> are long 10’s of thousands)</a:t>
            </a:r>
            <a:endParaRPr sz="1400" dirty="0">
              <a:solidFill>
                <a:srgbClr val="000000"/>
              </a:solidFill>
              <a:latin typeface="Arial"/>
              <a:ea typeface="Arial"/>
              <a:cs typeface="Arial"/>
              <a:sym typeface="Arial"/>
            </a:endParaRPr>
          </a:p>
          <a:p>
            <a:pPr>
              <a:lnSpc>
                <a:spcPct val="120000"/>
              </a:lnSpc>
              <a:buClr>
                <a:srgbClr val="000000"/>
              </a:buClr>
              <a:buSzPts val="1600"/>
            </a:pPr>
            <a:endParaRPr sz="1600" dirty="0">
              <a:solidFill>
                <a:srgbClr val="000000"/>
              </a:solidFill>
              <a:latin typeface="Arial"/>
              <a:ea typeface="Arial"/>
              <a:cs typeface="Arial"/>
              <a:sym typeface="Arial"/>
            </a:endParaRPr>
          </a:p>
        </p:txBody>
      </p:sp>
      <p:sp>
        <p:nvSpPr>
          <p:cNvPr id="378" name="Google Shape;378;p35"/>
          <p:cNvSpPr txBox="1"/>
          <p:nvPr/>
        </p:nvSpPr>
        <p:spPr>
          <a:xfrm>
            <a:off x="168034" y="4425452"/>
            <a:ext cx="5607284" cy="1561453"/>
          </a:xfrm>
          <a:prstGeom prst="rect">
            <a:avLst/>
          </a:prstGeom>
          <a:noFill/>
          <a:ln>
            <a:noFill/>
          </a:ln>
        </p:spPr>
        <p:txBody>
          <a:bodyPr spcFirstLastPara="1" wrap="square" lIns="91425" tIns="45700" rIns="91425" bIns="45700" anchor="t" anchorCtr="0">
            <a:noAutofit/>
          </a:bodyPr>
          <a:lstStyle/>
          <a:p>
            <a:pPr marL="285750" indent="-285750">
              <a:lnSpc>
                <a:spcPct val="120000"/>
              </a:lnSpc>
              <a:buClr>
                <a:srgbClr val="000000"/>
              </a:buClr>
              <a:buSzPts val="1600"/>
              <a:buFont typeface="Arial"/>
              <a:buChar char="•"/>
            </a:pPr>
            <a:r>
              <a:rPr lang="en-GB" sz="1600" dirty="0">
                <a:solidFill>
                  <a:srgbClr val="000000"/>
                </a:solidFill>
                <a:latin typeface="Arial"/>
                <a:ea typeface="Arial"/>
                <a:cs typeface="Arial"/>
                <a:sym typeface="Arial"/>
              </a:rPr>
              <a:t>Consider speed, and memory requirements and your resources</a:t>
            </a:r>
            <a:endParaRPr sz="1400" dirty="0">
              <a:solidFill>
                <a:srgbClr val="000000"/>
              </a:solidFill>
              <a:latin typeface="Arial"/>
              <a:ea typeface="Arial"/>
              <a:cs typeface="Arial"/>
              <a:sym typeface="Arial"/>
            </a:endParaRPr>
          </a:p>
          <a:p>
            <a:pPr marL="285750" indent="-285750">
              <a:lnSpc>
                <a:spcPct val="120000"/>
              </a:lnSpc>
              <a:buClr>
                <a:srgbClr val="000000"/>
              </a:buClr>
              <a:buSzPts val="1600"/>
              <a:buFont typeface="Arial"/>
              <a:buChar char="•"/>
            </a:pPr>
            <a:r>
              <a:rPr lang="en-GB" sz="1600" dirty="0">
                <a:solidFill>
                  <a:srgbClr val="000000"/>
                </a:solidFill>
                <a:latin typeface="Arial"/>
                <a:ea typeface="Arial"/>
                <a:cs typeface="Arial"/>
                <a:sym typeface="Arial"/>
              </a:rPr>
              <a:t>Does it allow for mismatches (SNPs)? (</a:t>
            </a:r>
            <a:r>
              <a:rPr lang="en-GB" sz="1600" i="1" dirty="0">
                <a:solidFill>
                  <a:srgbClr val="000000"/>
                </a:solidFill>
                <a:latin typeface="Arial"/>
                <a:ea typeface="Arial"/>
                <a:cs typeface="Arial"/>
                <a:sym typeface="Arial"/>
              </a:rPr>
              <a:t>Configurable)</a:t>
            </a:r>
            <a:endParaRPr sz="1400" i="1" dirty="0">
              <a:solidFill>
                <a:srgbClr val="000000"/>
              </a:solidFill>
              <a:latin typeface="Arial"/>
              <a:ea typeface="Arial"/>
              <a:cs typeface="Arial"/>
              <a:sym typeface="Arial"/>
            </a:endParaRPr>
          </a:p>
          <a:p>
            <a:pPr marL="285750" indent="-285750">
              <a:lnSpc>
                <a:spcPct val="120000"/>
              </a:lnSpc>
              <a:buClr>
                <a:srgbClr val="000000"/>
              </a:buClr>
              <a:buSzPts val="1600"/>
              <a:buFont typeface="Arial"/>
              <a:buChar char="•"/>
            </a:pPr>
            <a:r>
              <a:rPr lang="en-GB" sz="1600" dirty="0">
                <a:solidFill>
                  <a:srgbClr val="000000"/>
                </a:solidFill>
                <a:latin typeface="Arial"/>
                <a:ea typeface="Arial"/>
                <a:cs typeface="Arial"/>
                <a:sym typeface="Arial"/>
              </a:rPr>
              <a:t>Support for gapped alignments? </a:t>
            </a:r>
            <a:r>
              <a:rPr lang="en-GB" sz="1600" i="1" dirty="0">
                <a:solidFill>
                  <a:srgbClr val="000000"/>
                </a:solidFill>
                <a:latin typeface="Arial"/>
                <a:ea typeface="Arial"/>
                <a:cs typeface="Arial"/>
                <a:sym typeface="Arial"/>
              </a:rPr>
              <a:t>(Yes)</a:t>
            </a:r>
            <a:endParaRPr sz="1400" i="1" dirty="0">
              <a:solidFill>
                <a:srgbClr val="000000"/>
              </a:solidFill>
              <a:latin typeface="Arial"/>
              <a:ea typeface="Arial"/>
              <a:cs typeface="Arial"/>
              <a:sym typeface="Arial"/>
            </a:endParaRPr>
          </a:p>
          <a:p>
            <a:pPr marL="285750" indent="-285750">
              <a:lnSpc>
                <a:spcPct val="120000"/>
              </a:lnSpc>
              <a:buClr>
                <a:srgbClr val="000000"/>
              </a:buClr>
              <a:buSzPts val="1600"/>
              <a:buFont typeface="Arial"/>
              <a:buChar char="•"/>
            </a:pPr>
            <a:r>
              <a:rPr lang="en-GB" sz="1600" dirty="0">
                <a:solidFill>
                  <a:srgbClr val="000000"/>
                </a:solidFill>
                <a:latin typeface="Arial"/>
                <a:ea typeface="Arial"/>
                <a:cs typeface="Arial"/>
                <a:sym typeface="Arial"/>
              </a:rPr>
              <a:t>How does it handle multi-mapping reads? </a:t>
            </a:r>
            <a:r>
              <a:rPr lang="en-GB" sz="1400" dirty="0">
                <a:solidFill>
                  <a:srgbClr val="000000"/>
                </a:solidFill>
                <a:latin typeface="Arial"/>
                <a:ea typeface="Arial"/>
                <a:cs typeface="Arial"/>
                <a:sym typeface="Arial"/>
              </a:rPr>
              <a:t>(</a:t>
            </a:r>
            <a:r>
              <a:rPr lang="en-GB" sz="1400" i="1" dirty="0">
                <a:solidFill>
                  <a:srgbClr val="000000"/>
                </a:solidFill>
                <a:latin typeface="Arial"/>
                <a:ea typeface="Arial"/>
                <a:cs typeface="Arial"/>
                <a:sym typeface="Arial"/>
              </a:rPr>
              <a:t>Configurable)</a:t>
            </a:r>
            <a:endParaRPr sz="1400" dirty="0">
              <a:solidFill>
                <a:srgbClr val="000000"/>
              </a:solidFill>
              <a:latin typeface="Arial"/>
              <a:ea typeface="Arial"/>
              <a:cs typeface="Arial"/>
              <a:sym typeface="Arial"/>
            </a:endParaRPr>
          </a:p>
          <a:p>
            <a:pPr marL="285750" indent="-285750">
              <a:lnSpc>
                <a:spcPct val="120000"/>
              </a:lnSpc>
              <a:buClr>
                <a:srgbClr val="000000"/>
              </a:buClr>
              <a:buSzPts val="1600"/>
              <a:buFont typeface="Arial"/>
              <a:buChar char="•"/>
            </a:pPr>
            <a:r>
              <a:rPr lang="en-GB" sz="1600" dirty="0">
                <a:solidFill>
                  <a:srgbClr val="000000"/>
                </a:solidFill>
                <a:latin typeface="Arial"/>
                <a:ea typeface="Arial"/>
                <a:cs typeface="Arial"/>
                <a:sym typeface="Arial"/>
              </a:rPr>
              <a:t>Does it allow spliced alignment (RNA </a:t>
            </a:r>
            <a:r>
              <a:rPr lang="en-GB" sz="1600" dirty="0" err="1">
                <a:solidFill>
                  <a:srgbClr val="000000"/>
                </a:solidFill>
                <a:latin typeface="Arial"/>
                <a:ea typeface="Arial"/>
                <a:cs typeface="Arial"/>
                <a:sym typeface="Arial"/>
              </a:rPr>
              <a:t>seq</a:t>
            </a:r>
            <a:r>
              <a:rPr lang="en-GB" sz="1600" dirty="0">
                <a:solidFill>
                  <a:srgbClr val="000000"/>
                </a:solidFill>
                <a:latin typeface="Arial"/>
                <a:ea typeface="Arial"/>
                <a:cs typeface="Arial"/>
                <a:sym typeface="Arial"/>
              </a:rPr>
              <a:t>)? </a:t>
            </a:r>
            <a:r>
              <a:rPr lang="en-GB" sz="1600" i="1" dirty="0">
                <a:solidFill>
                  <a:srgbClr val="000000"/>
                </a:solidFill>
                <a:latin typeface="Arial"/>
                <a:ea typeface="Arial"/>
                <a:cs typeface="Arial"/>
                <a:sym typeface="Arial"/>
              </a:rPr>
              <a:t>(Purpose built aligners for this)</a:t>
            </a:r>
            <a:endParaRPr sz="1600" i="1" dirty="0">
              <a:solidFill>
                <a:srgbClr val="000000"/>
              </a:solidFill>
              <a:latin typeface="Arial"/>
              <a:ea typeface="Arial"/>
              <a:cs typeface="Arial"/>
              <a:sym typeface="Arial"/>
            </a:endParaRPr>
          </a:p>
        </p:txBody>
      </p:sp>
      <p:sp>
        <p:nvSpPr>
          <p:cNvPr id="379" name="Google Shape;379;p35"/>
          <p:cNvSpPr txBox="1"/>
          <p:nvPr/>
        </p:nvSpPr>
        <p:spPr>
          <a:xfrm>
            <a:off x="480951" y="1978356"/>
            <a:ext cx="4248472" cy="646331"/>
          </a:xfrm>
          <a:prstGeom prst="rect">
            <a:avLst/>
          </a:prstGeom>
          <a:noFill/>
          <a:ln>
            <a:noFill/>
          </a:ln>
        </p:spPr>
        <p:txBody>
          <a:bodyPr spcFirstLastPara="1" wrap="square" lIns="91425" tIns="45700" rIns="91425" bIns="45700" anchor="t" anchorCtr="0">
            <a:noAutofit/>
          </a:bodyPr>
          <a:lstStyle/>
          <a:p>
            <a:pPr>
              <a:buClr>
                <a:srgbClr val="000000"/>
              </a:buClr>
              <a:buSzPts val="1800"/>
            </a:pPr>
            <a:r>
              <a:rPr lang="en-GB" b="1" dirty="0">
                <a:solidFill>
                  <a:srgbClr val="000000"/>
                </a:solidFill>
                <a:latin typeface="Arial"/>
                <a:ea typeface="Arial"/>
                <a:cs typeface="Arial"/>
                <a:sym typeface="Arial"/>
              </a:rPr>
              <a:t>Sometimes, defaults may not be appropriate for your study</a:t>
            </a:r>
            <a:endParaRPr b="1" dirty="0">
              <a:solidFill>
                <a:srgbClr val="000000"/>
              </a:solidFill>
              <a:latin typeface="Arial"/>
              <a:ea typeface="Arial"/>
              <a:cs typeface="Arial"/>
              <a:sym typeface="Arial"/>
            </a:endParaRPr>
          </a:p>
        </p:txBody>
      </p:sp>
      <p:sp>
        <p:nvSpPr>
          <p:cNvPr id="380" name="Google Shape;380;p35"/>
          <p:cNvSpPr txBox="1"/>
          <p:nvPr/>
        </p:nvSpPr>
        <p:spPr>
          <a:xfrm>
            <a:off x="200505" y="1594340"/>
            <a:ext cx="4464496" cy="369332"/>
          </a:xfrm>
          <a:prstGeom prst="rect">
            <a:avLst/>
          </a:prstGeom>
          <a:noFill/>
          <a:ln>
            <a:noFill/>
          </a:ln>
        </p:spPr>
        <p:txBody>
          <a:bodyPr spcFirstLastPara="1" wrap="square" lIns="91425" tIns="45700" rIns="91425" bIns="45700" anchor="t" anchorCtr="0">
            <a:noAutofit/>
          </a:bodyPr>
          <a:lstStyle/>
          <a:p>
            <a:pPr>
              <a:buClr>
                <a:srgbClr val="FF0000"/>
              </a:buClr>
              <a:buSzPts val="1800"/>
            </a:pPr>
            <a:r>
              <a:rPr lang="en-GB" b="1" dirty="0">
                <a:solidFill>
                  <a:srgbClr val="FF0000"/>
                </a:solidFill>
                <a:latin typeface="Arial"/>
                <a:ea typeface="Arial"/>
                <a:cs typeface="Arial"/>
                <a:sym typeface="Arial"/>
              </a:rPr>
              <a:t>Read manual, publication, vignette, etc</a:t>
            </a:r>
            <a:endParaRPr b="1" dirty="0">
              <a:solidFill>
                <a:srgbClr val="FF0000"/>
              </a:solidFill>
              <a:latin typeface="Arial"/>
              <a:ea typeface="Arial"/>
              <a:cs typeface="Arial"/>
              <a:sym typeface="Arial"/>
            </a:endParaRPr>
          </a:p>
        </p:txBody>
      </p:sp>
      <p:sp>
        <p:nvSpPr>
          <p:cNvPr id="381" name="Google Shape;381;p35"/>
          <p:cNvSpPr txBox="1"/>
          <p:nvPr/>
        </p:nvSpPr>
        <p:spPr>
          <a:xfrm>
            <a:off x="6528048" y="6021289"/>
            <a:ext cx="3528392" cy="276999"/>
          </a:xfrm>
          <a:prstGeom prst="rect">
            <a:avLst/>
          </a:prstGeom>
          <a:noFill/>
          <a:ln>
            <a:noFill/>
          </a:ln>
        </p:spPr>
        <p:txBody>
          <a:bodyPr spcFirstLastPara="1" wrap="square" lIns="91425" tIns="45700" rIns="91425" bIns="45700" anchor="t" anchorCtr="0">
            <a:noAutofit/>
          </a:bodyPr>
          <a:lstStyle/>
          <a:p>
            <a:pPr algn="ctr">
              <a:buClr>
                <a:srgbClr val="000000"/>
              </a:buClr>
              <a:buSzPts val="1200"/>
            </a:pPr>
            <a:r>
              <a:rPr lang="en-GB" sz="1200" dirty="0">
                <a:solidFill>
                  <a:srgbClr val="000000"/>
                </a:solidFill>
                <a:latin typeface="Arial"/>
                <a:ea typeface="Arial"/>
                <a:cs typeface="Arial"/>
                <a:sym typeface="Arial"/>
              </a:rPr>
              <a:t>Yeast</a:t>
            </a:r>
            <a:endParaRPr sz="1200" dirty="0">
              <a:solidFill>
                <a:srgbClr val="000000"/>
              </a:solidFill>
              <a:latin typeface="Arial"/>
              <a:ea typeface="Arial"/>
              <a:cs typeface="Arial"/>
              <a:sym typeface="Arial"/>
            </a:endParaRPr>
          </a:p>
        </p:txBody>
      </p:sp>
      <p:sp>
        <p:nvSpPr>
          <p:cNvPr id="382" name="Google Shape;382;p35"/>
          <p:cNvSpPr txBox="1"/>
          <p:nvPr/>
        </p:nvSpPr>
        <p:spPr>
          <a:xfrm>
            <a:off x="9408368" y="3717032"/>
            <a:ext cx="1259632" cy="523220"/>
          </a:xfrm>
          <a:prstGeom prst="rect">
            <a:avLst/>
          </a:prstGeom>
          <a:noFill/>
          <a:ln>
            <a:noFill/>
          </a:ln>
        </p:spPr>
        <p:txBody>
          <a:bodyPr spcFirstLastPara="1" wrap="square" lIns="91425" tIns="45700" rIns="91425" bIns="45700" anchor="t" anchorCtr="0">
            <a:noAutofit/>
          </a:bodyPr>
          <a:lstStyle/>
          <a:p>
            <a:pPr>
              <a:buClr>
                <a:srgbClr val="000000"/>
              </a:buClr>
              <a:buSzPts val="1400"/>
            </a:pPr>
            <a:r>
              <a:rPr lang="en-GB" sz="1400" b="1">
                <a:solidFill>
                  <a:srgbClr val="000000"/>
                </a:solidFill>
                <a:latin typeface="Arial"/>
                <a:ea typeface="Arial"/>
                <a:cs typeface="Arial"/>
                <a:sym typeface="Arial"/>
              </a:rPr>
              <a:t>1 million SE 75bp reads</a:t>
            </a:r>
            <a:endParaRPr sz="1400" b="1">
              <a:solidFill>
                <a:srgbClr val="000000"/>
              </a:solidFill>
              <a:latin typeface="Arial"/>
              <a:ea typeface="Arial"/>
              <a:cs typeface="Arial"/>
              <a:sym typeface="Arial"/>
            </a:endParaRPr>
          </a:p>
        </p:txBody>
      </p:sp>
      <p:sp>
        <p:nvSpPr>
          <p:cNvPr id="2" name="Right Brace 1">
            <a:extLst>
              <a:ext uri="{FF2B5EF4-FFF2-40B4-BE49-F238E27FC236}">
                <a16:creationId xmlns:a16="http://schemas.microsoft.com/office/drawing/2014/main" id="{917B8ADE-094E-A14D-BD0B-C64456375883}"/>
              </a:ext>
            </a:extLst>
          </p:cNvPr>
          <p:cNvSpPr/>
          <p:nvPr/>
        </p:nvSpPr>
        <p:spPr>
          <a:xfrm>
            <a:off x="10284542" y="1140542"/>
            <a:ext cx="757084" cy="488074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4003866A-34B7-E14E-AF7B-E88A8B13B123}"/>
              </a:ext>
            </a:extLst>
          </p:cNvPr>
          <p:cNvSpPr txBox="1"/>
          <p:nvPr/>
        </p:nvSpPr>
        <p:spPr>
          <a:xfrm>
            <a:off x="10663084" y="1839595"/>
            <a:ext cx="1528916" cy="3754874"/>
          </a:xfrm>
          <a:prstGeom prst="rect">
            <a:avLst/>
          </a:prstGeom>
          <a:noFill/>
        </p:spPr>
        <p:txBody>
          <a:bodyPr wrap="square" rtlCol="0">
            <a:spAutoFit/>
          </a:bodyPr>
          <a:lstStyle/>
          <a:p>
            <a:pPr marL="285750" indent="-285750">
              <a:buFontTx/>
              <a:buChar char="-"/>
            </a:pPr>
            <a:r>
              <a:rPr lang="en-US" sz="1400" dirty="0"/>
              <a:t>Align times are dropping exponentially by year (roughly Moore’s law)</a:t>
            </a:r>
          </a:p>
          <a:p>
            <a:pPr marL="285750" indent="-285750">
              <a:buFontTx/>
              <a:buChar char="-"/>
            </a:pPr>
            <a:r>
              <a:rPr lang="en-US" sz="1400" dirty="0"/>
              <a:t>Yeast is quicker than human.</a:t>
            </a:r>
          </a:p>
          <a:p>
            <a:pPr marL="285750" indent="-285750">
              <a:buFontTx/>
              <a:buChar char="-"/>
            </a:pPr>
            <a:r>
              <a:rPr lang="en-US" sz="1400" dirty="0"/>
              <a:t>Dynamic programming (NW) is slow </a:t>
            </a:r>
            <a:r>
              <a:rPr lang="en-US" sz="1400" dirty="0" err="1"/>
              <a:t>cf</a:t>
            </a:r>
            <a:r>
              <a:rPr lang="en-US" sz="1400" dirty="0"/>
              <a:t> hashing (BLAT) is slow compared to suffix </a:t>
            </a:r>
            <a:r>
              <a:rPr lang="en-US" sz="1400" dirty="0" err="1"/>
              <a:t>trie</a:t>
            </a:r>
            <a:r>
              <a:rPr lang="en-US" sz="1400" dirty="0"/>
              <a:t> (BWA)</a:t>
            </a:r>
          </a:p>
        </p:txBody>
      </p:sp>
      <p:sp>
        <p:nvSpPr>
          <p:cNvPr id="4" name="TextBox 3">
            <a:extLst>
              <a:ext uri="{FF2B5EF4-FFF2-40B4-BE49-F238E27FC236}">
                <a16:creationId xmlns:a16="http://schemas.microsoft.com/office/drawing/2014/main" id="{AEB457A6-3A75-1C4D-904C-7F440EB616D4}"/>
              </a:ext>
            </a:extLst>
          </p:cNvPr>
          <p:cNvSpPr txBox="1"/>
          <p:nvPr/>
        </p:nvSpPr>
        <p:spPr>
          <a:xfrm>
            <a:off x="200505" y="1024434"/>
            <a:ext cx="5040739" cy="369332"/>
          </a:xfrm>
          <a:prstGeom prst="rect">
            <a:avLst/>
          </a:prstGeom>
          <a:noFill/>
        </p:spPr>
        <p:txBody>
          <a:bodyPr wrap="none" rtlCol="0">
            <a:spAutoFit/>
          </a:bodyPr>
          <a:lstStyle/>
          <a:p>
            <a:r>
              <a:rPr lang="en-US" dirty="0"/>
              <a:t>In the event that you have a choice of aligner to use</a:t>
            </a:r>
          </a:p>
        </p:txBody>
      </p:sp>
    </p:spTree>
    <p:extLst>
      <p:ext uri="{BB962C8B-B14F-4D97-AF65-F5344CB8AC3E}">
        <p14:creationId xmlns:p14="http://schemas.microsoft.com/office/powerpoint/2010/main" val="29342140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graphicFrame>
        <p:nvGraphicFramePr>
          <p:cNvPr id="388" name="Google Shape;388;p36"/>
          <p:cNvGraphicFramePr/>
          <p:nvPr>
            <p:extLst>
              <p:ext uri="{D42A27DB-BD31-4B8C-83A1-F6EECF244321}">
                <p14:modId xmlns:p14="http://schemas.microsoft.com/office/powerpoint/2010/main" val="978125741"/>
              </p:ext>
            </p:extLst>
          </p:nvPr>
        </p:nvGraphicFramePr>
        <p:xfrm>
          <a:off x="1722579" y="1135154"/>
          <a:ext cx="8809800" cy="4630850"/>
        </p:xfrm>
        <a:graphic>
          <a:graphicData uri="http://schemas.openxmlformats.org/drawingml/2006/table">
            <a:tbl>
              <a:tblPr firstRow="1" bandRow="1">
                <a:noFill/>
              </a:tblPr>
              <a:tblGrid>
                <a:gridCol w="1033275">
                  <a:extLst>
                    <a:ext uri="{9D8B030D-6E8A-4147-A177-3AD203B41FA5}">
                      <a16:colId xmlns:a16="http://schemas.microsoft.com/office/drawing/2014/main" val="20000"/>
                    </a:ext>
                  </a:extLst>
                </a:gridCol>
                <a:gridCol w="1145775">
                  <a:extLst>
                    <a:ext uri="{9D8B030D-6E8A-4147-A177-3AD203B41FA5}">
                      <a16:colId xmlns:a16="http://schemas.microsoft.com/office/drawing/2014/main" val="20001"/>
                    </a:ext>
                  </a:extLst>
                </a:gridCol>
                <a:gridCol w="833650">
                  <a:extLst>
                    <a:ext uri="{9D8B030D-6E8A-4147-A177-3AD203B41FA5}">
                      <a16:colId xmlns:a16="http://schemas.microsoft.com/office/drawing/2014/main" val="20002"/>
                    </a:ext>
                  </a:extLst>
                </a:gridCol>
                <a:gridCol w="1437125">
                  <a:extLst>
                    <a:ext uri="{9D8B030D-6E8A-4147-A177-3AD203B41FA5}">
                      <a16:colId xmlns:a16="http://schemas.microsoft.com/office/drawing/2014/main" val="20003"/>
                    </a:ext>
                  </a:extLst>
                </a:gridCol>
                <a:gridCol w="1056300">
                  <a:extLst>
                    <a:ext uri="{9D8B030D-6E8A-4147-A177-3AD203B41FA5}">
                      <a16:colId xmlns:a16="http://schemas.microsoft.com/office/drawing/2014/main" val="20004"/>
                    </a:ext>
                  </a:extLst>
                </a:gridCol>
                <a:gridCol w="1167175">
                  <a:extLst>
                    <a:ext uri="{9D8B030D-6E8A-4147-A177-3AD203B41FA5}">
                      <a16:colId xmlns:a16="http://schemas.microsoft.com/office/drawing/2014/main" val="20005"/>
                    </a:ext>
                  </a:extLst>
                </a:gridCol>
                <a:gridCol w="620525">
                  <a:extLst>
                    <a:ext uri="{9D8B030D-6E8A-4147-A177-3AD203B41FA5}">
                      <a16:colId xmlns:a16="http://schemas.microsoft.com/office/drawing/2014/main" val="20006"/>
                    </a:ext>
                  </a:extLst>
                </a:gridCol>
                <a:gridCol w="1515975">
                  <a:extLst>
                    <a:ext uri="{9D8B030D-6E8A-4147-A177-3AD203B41FA5}">
                      <a16:colId xmlns:a16="http://schemas.microsoft.com/office/drawing/2014/main" val="20007"/>
                    </a:ext>
                  </a:extLst>
                </a:gridCol>
              </a:tblGrid>
              <a:tr h="82155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Aligner</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Gapped alignment</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SE and/or PE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Input format</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Output format</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Trimming?</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BS-seq</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Note</a:t>
                      </a:r>
                      <a:endParaRPr sz="1400" u="none" strike="noStrike" cap="none" dirty="0"/>
                    </a:p>
                  </a:txBody>
                  <a:tcPr marL="91450" marR="91450" marT="45725" marB="45725"/>
                </a:tc>
                <a:extLst>
                  <a:ext uri="{0D108BD9-81ED-4DB2-BD59-A6C34878D82A}">
                    <a16:rowId xmlns:a16="http://schemas.microsoft.com/office/drawing/2014/main" val="10000"/>
                  </a:ext>
                </a:extLst>
              </a:tr>
              <a:tr h="57980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BWA</a:t>
                      </a:r>
                      <a:r>
                        <a:rPr lang="en-GB" sz="1400" b="1" u="none" strike="noStrike" cap="none" dirty="0">
                          <a:solidFill>
                            <a:srgbClr val="FF0000"/>
                          </a:solidFill>
                        </a:rPr>
                        <a:t>-MEM</a:t>
                      </a:r>
                      <a:endParaRPr sz="1400" b="1" u="none" strike="noStrike" cap="none" dirty="0">
                        <a:solidFill>
                          <a:srgbClr val="FF0000"/>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Yes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SE, PE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FASTQ</a:t>
                      </a:r>
                      <a:endParaRPr sz="1400" u="none" strike="noStrike" cap="none"/>
                    </a:p>
                    <a:p>
                      <a:pPr marL="0" marR="0" lvl="0" indent="0" algn="l" rtl="0">
                        <a:lnSpc>
                          <a:spcPct val="100000"/>
                        </a:lnSpc>
                        <a:spcBef>
                          <a:spcPts val="0"/>
                        </a:spcBef>
                        <a:spcAft>
                          <a:spcPts val="0"/>
                        </a:spcAft>
                        <a:buClr>
                          <a:srgbClr val="000000"/>
                        </a:buClr>
                        <a:buSzPts val="1400"/>
                        <a:buFont typeface="Arial"/>
                        <a:buNone/>
                      </a:pPr>
                      <a:r>
                        <a:rPr lang="en-GB" sz="1400" u="none" strike="noStrike" cap="none"/>
                        <a:t>FASTA</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SAM</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No</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No</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Seed + extend:</a:t>
                      </a:r>
                    </a:p>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Local alignment</a:t>
                      </a:r>
                    </a:p>
                  </a:txBody>
                  <a:tcPr marL="91450" marR="91450" marT="45725" marB="45725"/>
                </a:tc>
                <a:extLst>
                  <a:ext uri="{0D108BD9-81ED-4DB2-BD59-A6C34878D82A}">
                    <a16:rowId xmlns:a16="http://schemas.microsoft.com/office/drawing/2014/main" val="10001"/>
                  </a:ext>
                </a:extLst>
              </a:tr>
              <a:tr h="67520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Bowtie</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No</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SE, PE</a:t>
                      </a:r>
                      <a:endParaRPr sz="1400" u="none" strike="noStrike" cap="none" dirty="0"/>
                    </a:p>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FASTQ</a:t>
                      </a:r>
                      <a:endParaRPr sz="1400" u="none" strike="noStrike" cap="none"/>
                    </a:p>
                    <a:p>
                      <a:pPr marL="0" marR="0" lvl="0" indent="0" algn="l" rtl="0">
                        <a:lnSpc>
                          <a:spcPct val="100000"/>
                        </a:lnSpc>
                        <a:spcBef>
                          <a:spcPts val="0"/>
                        </a:spcBef>
                        <a:spcAft>
                          <a:spcPts val="0"/>
                        </a:spcAft>
                        <a:buClr>
                          <a:srgbClr val="000000"/>
                        </a:buClr>
                        <a:buSzPts val="1400"/>
                        <a:buFont typeface="Arial"/>
                        <a:buNone/>
                      </a:pPr>
                      <a:r>
                        <a:rPr lang="en-GB" sz="1400" u="none" strike="noStrike" cap="none"/>
                        <a:t>FASTA</a:t>
                      </a:r>
                      <a:endParaRPr sz="1400" u="none" strike="noStrike" cap="none"/>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SAM</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Yes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No</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Mismatches &lt;=3</a:t>
                      </a:r>
                      <a:endParaRPr sz="1400" u="none" strike="noStrike" cap="none" dirty="0"/>
                    </a:p>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50" marR="91450" marT="45725" marB="45725"/>
                </a:tc>
                <a:extLst>
                  <a:ext uri="{0D108BD9-81ED-4DB2-BD59-A6C34878D82A}">
                    <a16:rowId xmlns:a16="http://schemas.microsoft.com/office/drawing/2014/main" val="10002"/>
                  </a:ext>
                </a:extLst>
              </a:tr>
              <a:tr h="82155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Bowtie2</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Yes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SE, PE</a:t>
                      </a:r>
                      <a:endParaRPr sz="1400" u="none" strike="noStrike" cap="none"/>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FASTQ</a:t>
                      </a:r>
                      <a:endParaRPr sz="1400" u="none" strike="noStrike" cap="none" dirty="0"/>
                    </a:p>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FASTA</a:t>
                      </a:r>
                      <a:endParaRPr sz="1400" u="none" strike="noStrike" cap="none" dirty="0"/>
                    </a:p>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err="1"/>
                        <a:t>qseq</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SAM</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Yes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No</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Seed + extend:</a:t>
                      </a:r>
                    </a:p>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Local alignment</a:t>
                      </a:r>
                      <a:endParaRPr sz="1400" u="none" strike="noStrike" cap="none" dirty="0"/>
                    </a:p>
                  </a:txBody>
                  <a:tcPr marL="91450" marR="91450" marT="45725" marB="45725"/>
                </a:tc>
                <a:extLst>
                  <a:ext uri="{0D108BD9-81ED-4DB2-BD59-A6C34878D82A}">
                    <a16:rowId xmlns:a16="http://schemas.microsoft.com/office/drawing/2014/main" val="10003"/>
                  </a:ext>
                </a:extLst>
              </a:tr>
              <a:tr h="872125">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TopHat</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Yes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SE, PE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FASTQ</a:t>
                      </a:r>
                      <a:endParaRPr sz="1400" u="none" strike="noStrike" cap="none" dirty="0"/>
                    </a:p>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FASTA</a:t>
                      </a:r>
                      <a:endParaRPr sz="1400" u="none" strike="noStrike" cap="none" dirty="0"/>
                    </a:p>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err="1"/>
                        <a:t>qseq</a:t>
                      </a:r>
                      <a:endParaRPr sz="1400" u="none" strike="noStrike" cap="none" dirty="0"/>
                    </a:p>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SAM</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Yes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No</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Uses bowtie or bowtie2 as base aligner</a:t>
                      </a:r>
                      <a:endParaRPr sz="1400" u="none" strike="noStrike" cap="none"/>
                    </a:p>
                  </a:txBody>
                  <a:tcPr marL="91450" marR="91450" marT="45725" marB="45725"/>
                </a:tc>
                <a:extLst>
                  <a:ext uri="{0D108BD9-81ED-4DB2-BD59-A6C34878D82A}">
                    <a16:rowId xmlns:a16="http://schemas.microsoft.com/office/drawing/2014/main" val="10004"/>
                  </a:ext>
                </a:extLst>
              </a:tr>
              <a:tr h="72775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STAR</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Yes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SE, PE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FASTQ</a:t>
                      </a:r>
                      <a:endParaRPr sz="1400" u="none" strike="noStrike" cap="none"/>
                    </a:p>
                    <a:p>
                      <a:pPr marL="0" marR="0" lvl="0" indent="0" algn="l" rtl="0">
                        <a:lnSpc>
                          <a:spcPct val="100000"/>
                        </a:lnSpc>
                        <a:spcBef>
                          <a:spcPts val="0"/>
                        </a:spcBef>
                        <a:spcAft>
                          <a:spcPts val="0"/>
                        </a:spcAft>
                        <a:buClr>
                          <a:srgbClr val="000000"/>
                        </a:buClr>
                        <a:buSzPts val="1400"/>
                        <a:buFont typeface="Arial"/>
                        <a:buNone/>
                      </a:pPr>
                      <a:r>
                        <a:rPr lang="en-GB" sz="1400" u="none" strike="noStrike" cap="none"/>
                        <a:t>FASTA</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SAM</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Yes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No</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Fastest and most accurate for </a:t>
                      </a:r>
                      <a:r>
                        <a:rPr lang="en-GB" sz="1400" u="none" strike="noStrike" cap="none" dirty="0" err="1"/>
                        <a:t>RNAseq</a:t>
                      </a:r>
                      <a:endParaRPr sz="1400" u="none" strike="noStrike" cap="none" dirty="0"/>
                    </a:p>
                  </a:txBody>
                  <a:tcPr marL="91450" marR="91450" marT="45725" marB="45725"/>
                </a:tc>
                <a:extLst>
                  <a:ext uri="{0D108BD9-81ED-4DB2-BD59-A6C34878D82A}">
                    <a16:rowId xmlns:a16="http://schemas.microsoft.com/office/drawing/2014/main" val="10005"/>
                  </a:ext>
                </a:extLst>
              </a:tr>
            </a:tbl>
          </a:graphicData>
        </a:graphic>
      </p:graphicFrame>
      <p:sp>
        <p:nvSpPr>
          <p:cNvPr id="389" name="Google Shape;389;p36"/>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Some alignment options (there are lots more)</a:t>
            </a:r>
            <a:endParaRPr sz="2400" b="1">
              <a:solidFill>
                <a:srgbClr val="000000"/>
              </a:solidFill>
              <a:latin typeface="Arial"/>
              <a:ea typeface="Arial"/>
              <a:cs typeface="Arial"/>
              <a:sym typeface="Arial"/>
            </a:endParaRPr>
          </a:p>
        </p:txBody>
      </p:sp>
      <p:cxnSp>
        <p:nvCxnSpPr>
          <p:cNvPr id="3" name="Straight Connector 2">
            <a:extLst>
              <a:ext uri="{FF2B5EF4-FFF2-40B4-BE49-F238E27FC236}">
                <a16:creationId xmlns:a16="http://schemas.microsoft.com/office/drawing/2014/main" id="{2F109F56-9ADB-0D47-9360-7B8A28660534}"/>
              </a:ext>
            </a:extLst>
          </p:cNvPr>
          <p:cNvCxnSpPr>
            <a:cxnSpLocks/>
          </p:cNvCxnSpPr>
          <p:nvPr/>
        </p:nvCxnSpPr>
        <p:spPr>
          <a:xfrm>
            <a:off x="1722579" y="2703872"/>
            <a:ext cx="88098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Curved Left Arrow 5">
            <a:extLst>
              <a:ext uri="{FF2B5EF4-FFF2-40B4-BE49-F238E27FC236}">
                <a16:creationId xmlns:a16="http://schemas.microsoft.com/office/drawing/2014/main" id="{804178E9-D401-6B49-AA96-8B4221D7D2A6}"/>
              </a:ext>
            </a:extLst>
          </p:cNvPr>
          <p:cNvSpPr/>
          <p:nvPr/>
        </p:nvSpPr>
        <p:spPr>
          <a:xfrm>
            <a:off x="10579509" y="3480618"/>
            <a:ext cx="648929" cy="1179871"/>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A2F9F287-2B3A-7E49-856E-C7F6BC337532}"/>
              </a:ext>
            </a:extLst>
          </p:cNvPr>
          <p:cNvSpPr txBox="1"/>
          <p:nvPr/>
        </p:nvSpPr>
        <p:spPr>
          <a:xfrm>
            <a:off x="11228438" y="3747387"/>
            <a:ext cx="963562" cy="738664"/>
          </a:xfrm>
          <a:prstGeom prst="rect">
            <a:avLst/>
          </a:prstGeom>
          <a:noFill/>
        </p:spPr>
        <p:txBody>
          <a:bodyPr wrap="square" rtlCol="0">
            <a:spAutoFit/>
          </a:bodyPr>
          <a:lstStyle/>
          <a:p>
            <a:r>
              <a:rPr lang="en-US" sz="1400" dirty="0"/>
              <a:t>Spliced aligns</a:t>
            </a:r>
          </a:p>
          <a:p>
            <a:r>
              <a:rPr lang="en-US" sz="1400" dirty="0"/>
              <a:t>(</a:t>
            </a:r>
            <a:r>
              <a:rPr lang="en-US" sz="1400" dirty="0" err="1"/>
              <a:t>RNASeq</a:t>
            </a:r>
            <a:r>
              <a:rPr lang="en-US" sz="1400" dirty="0"/>
              <a:t>)</a:t>
            </a:r>
          </a:p>
        </p:txBody>
      </p:sp>
      <p:sp>
        <p:nvSpPr>
          <p:cNvPr id="10" name="TextBox 9">
            <a:extLst>
              <a:ext uri="{FF2B5EF4-FFF2-40B4-BE49-F238E27FC236}">
                <a16:creationId xmlns:a16="http://schemas.microsoft.com/office/drawing/2014/main" id="{5708DF06-546E-DE49-B1F9-0E0C54274A0F}"/>
              </a:ext>
            </a:extLst>
          </p:cNvPr>
          <p:cNvSpPr txBox="1"/>
          <p:nvPr/>
        </p:nvSpPr>
        <p:spPr>
          <a:xfrm>
            <a:off x="10579509" y="5118988"/>
            <a:ext cx="1612491" cy="954107"/>
          </a:xfrm>
          <a:prstGeom prst="rect">
            <a:avLst/>
          </a:prstGeom>
          <a:noFill/>
        </p:spPr>
        <p:txBody>
          <a:bodyPr wrap="square" rtlCol="0">
            <a:spAutoFit/>
          </a:bodyPr>
          <a:lstStyle/>
          <a:p>
            <a:r>
              <a:rPr lang="en-US" sz="1400" dirty="0"/>
              <a:t>Independently performs spliced aligns (no preprocessing)</a:t>
            </a:r>
          </a:p>
        </p:txBody>
      </p:sp>
      <p:sp>
        <p:nvSpPr>
          <p:cNvPr id="11" name="TextBox 10">
            <a:extLst>
              <a:ext uri="{FF2B5EF4-FFF2-40B4-BE49-F238E27FC236}">
                <a16:creationId xmlns:a16="http://schemas.microsoft.com/office/drawing/2014/main" id="{07991BEB-01BA-0F40-9140-40ED7620270F}"/>
              </a:ext>
            </a:extLst>
          </p:cNvPr>
          <p:cNvSpPr txBox="1"/>
          <p:nvPr/>
        </p:nvSpPr>
        <p:spPr>
          <a:xfrm>
            <a:off x="10579509" y="2512705"/>
            <a:ext cx="963562" cy="523220"/>
          </a:xfrm>
          <a:prstGeom prst="rect">
            <a:avLst/>
          </a:prstGeom>
          <a:noFill/>
        </p:spPr>
        <p:txBody>
          <a:bodyPr wrap="square" rtlCol="0">
            <a:spAutoFit/>
          </a:bodyPr>
          <a:lstStyle/>
          <a:p>
            <a:r>
              <a:rPr lang="en-US" sz="1400" dirty="0"/>
              <a:t>Don’t use old tech</a:t>
            </a:r>
          </a:p>
        </p:txBody>
      </p:sp>
      <p:sp>
        <p:nvSpPr>
          <p:cNvPr id="8" name="Left Brace 7">
            <a:extLst>
              <a:ext uri="{FF2B5EF4-FFF2-40B4-BE49-F238E27FC236}">
                <a16:creationId xmlns:a16="http://schemas.microsoft.com/office/drawing/2014/main" id="{05E8740B-0179-7F47-8C0C-27C4BF220D88}"/>
              </a:ext>
            </a:extLst>
          </p:cNvPr>
          <p:cNvSpPr/>
          <p:nvPr/>
        </p:nvSpPr>
        <p:spPr>
          <a:xfrm>
            <a:off x="1120877" y="4100052"/>
            <a:ext cx="403123" cy="166595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4CCF3294-8607-9149-B4DD-AE12A45CC435}"/>
              </a:ext>
            </a:extLst>
          </p:cNvPr>
          <p:cNvSpPr/>
          <p:nvPr/>
        </p:nvSpPr>
        <p:spPr>
          <a:xfrm>
            <a:off x="1120876" y="1941339"/>
            <a:ext cx="403123" cy="207022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E12C1A35-CA8A-3242-B6C9-CE19D3356DDE}"/>
              </a:ext>
            </a:extLst>
          </p:cNvPr>
          <p:cNvSpPr txBox="1"/>
          <p:nvPr/>
        </p:nvSpPr>
        <p:spPr>
          <a:xfrm>
            <a:off x="0" y="2512705"/>
            <a:ext cx="1238769" cy="923330"/>
          </a:xfrm>
          <a:prstGeom prst="rect">
            <a:avLst/>
          </a:prstGeom>
          <a:noFill/>
          <a:ln>
            <a:solidFill>
              <a:srgbClr val="FF0000"/>
            </a:solidFill>
          </a:ln>
        </p:spPr>
        <p:txBody>
          <a:bodyPr wrap="square" rtlCol="0">
            <a:spAutoFit/>
          </a:bodyPr>
          <a:lstStyle/>
          <a:p>
            <a:r>
              <a:rPr lang="en-US" dirty="0" err="1"/>
              <a:t>Unspliced</a:t>
            </a:r>
            <a:r>
              <a:rPr lang="en-US" dirty="0"/>
              <a:t>:</a:t>
            </a:r>
          </a:p>
          <a:p>
            <a:r>
              <a:rPr lang="en-US" dirty="0"/>
              <a:t>No intron-sized gaps</a:t>
            </a:r>
          </a:p>
        </p:txBody>
      </p:sp>
      <p:sp>
        <p:nvSpPr>
          <p:cNvPr id="15" name="TextBox 14">
            <a:extLst>
              <a:ext uri="{FF2B5EF4-FFF2-40B4-BE49-F238E27FC236}">
                <a16:creationId xmlns:a16="http://schemas.microsoft.com/office/drawing/2014/main" id="{90584A65-0042-2844-B15C-62AFCD8E50FA}"/>
              </a:ext>
            </a:extLst>
          </p:cNvPr>
          <p:cNvSpPr txBox="1"/>
          <p:nvPr/>
        </p:nvSpPr>
        <p:spPr>
          <a:xfrm>
            <a:off x="52235" y="4356253"/>
            <a:ext cx="1238769" cy="2308324"/>
          </a:xfrm>
          <a:prstGeom prst="rect">
            <a:avLst/>
          </a:prstGeom>
          <a:noFill/>
          <a:ln>
            <a:solidFill>
              <a:srgbClr val="FF0000"/>
            </a:solidFill>
          </a:ln>
        </p:spPr>
        <p:txBody>
          <a:bodyPr wrap="square" rtlCol="0">
            <a:spAutoFit/>
          </a:bodyPr>
          <a:lstStyle/>
          <a:p>
            <a:r>
              <a:rPr lang="en-US" dirty="0"/>
              <a:t>Spliced:</a:t>
            </a:r>
          </a:p>
          <a:p>
            <a:r>
              <a:rPr lang="en-US" dirty="0"/>
              <a:t>Allow for big gaps inside reads, </a:t>
            </a:r>
            <a:r>
              <a:rPr lang="en-US" b="1" dirty="0"/>
              <a:t>are aware of gene-structure</a:t>
            </a:r>
          </a:p>
        </p:txBody>
      </p:sp>
      <p:cxnSp>
        <p:nvCxnSpPr>
          <p:cNvPr id="4" name="Straight Arrow Connector 3">
            <a:extLst>
              <a:ext uri="{FF2B5EF4-FFF2-40B4-BE49-F238E27FC236}">
                <a16:creationId xmlns:a16="http://schemas.microsoft.com/office/drawing/2014/main" id="{22C2C52A-4387-9642-9FB3-746156C8281C}"/>
              </a:ext>
            </a:extLst>
          </p:cNvPr>
          <p:cNvCxnSpPr/>
          <p:nvPr/>
        </p:nvCxnSpPr>
        <p:spPr>
          <a:xfrm>
            <a:off x="1291004" y="1574157"/>
            <a:ext cx="896611" cy="474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BA00A79-C3A4-8C49-9416-DD4EA0F7AEAF}"/>
              </a:ext>
            </a:extLst>
          </p:cNvPr>
          <p:cNvSpPr txBox="1"/>
          <p:nvPr/>
        </p:nvSpPr>
        <p:spPr>
          <a:xfrm>
            <a:off x="208344" y="1296365"/>
            <a:ext cx="826893" cy="369332"/>
          </a:xfrm>
          <a:prstGeom prst="rect">
            <a:avLst/>
          </a:prstGeom>
          <a:noFill/>
          <a:ln>
            <a:solidFill>
              <a:srgbClr val="FF0000"/>
            </a:solidFill>
          </a:ln>
        </p:spPr>
        <p:txBody>
          <a:bodyPr wrap="none" rtlCol="0">
            <a:spAutoFit/>
          </a:bodyPr>
          <a:lstStyle/>
          <a:p>
            <a:r>
              <a:rPr lang="en-US" dirty="0"/>
              <a:t>careful</a:t>
            </a:r>
          </a:p>
        </p:txBody>
      </p:sp>
    </p:spTree>
    <p:extLst>
      <p:ext uri="{BB962C8B-B14F-4D97-AF65-F5344CB8AC3E}">
        <p14:creationId xmlns:p14="http://schemas.microsoft.com/office/powerpoint/2010/main" val="2384737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9"/>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dirty="0">
                <a:solidFill>
                  <a:srgbClr val="000000"/>
                </a:solidFill>
                <a:latin typeface="Arial"/>
                <a:ea typeface="Arial"/>
                <a:cs typeface="Arial"/>
                <a:sym typeface="Arial"/>
              </a:rPr>
              <a:t>Overview</a:t>
            </a:r>
            <a:endParaRPr sz="4800" b="1" dirty="0">
              <a:solidFill>
                <a:schemeClr val="dk1"/>
              </a:solidFill>
              <a:latin typeface="Arial"/>
              <a:ea typeface="Arial"/>
              <a:cs typeface="Arial"/>
              <a:sym typeface="Arial"/>
            </a:endParaRPr>
          </a:p>
        </p:txBody>
      </p:sp>
      <p:pic>
        <p:nvPicPr>
          <p:cNvPr id="196" name="Google Shape;196;p1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00" name="Google Shape;200;p19"/>
          <p:cNvSpPr txBox="1"/>
          <p:nvPr/>
        </p:nvSpPr>
        <p:spPr>
          <a:xfrm>
            <a:off x="1524000" y="1290960"/>
            <a:ext cx="8064896" cy="4479920"/>
          </a:xfrm>
          <a:prstGeom prst="rect">
            <a:avLst/>
          </a:prstGeom>
          <a:noFill/>
          <a:ln>
            <a:noFill/>
          </a:ln>
        </p:spPr>
        <p:txBody>
          <a:bodyPr spcFirstLastPara="1" wrap="square" lIns="91425" tIns="45700" rIns="91425" bIns="45700" anchor="t" anchorCtr="0">
            <a:noAutofit/>
          </a:bodyPr>
          <a:lstStyle/>
          <a:p>
            <a:pPr>
              <a:lnSpc>
                <a:spcPct val="120000"/>
              </a:lnSpc>
              <a:buClr>
                <a:srgbClr val="000000"/>
              </a:buClr>
              <a:buSzPts val="1800"/>
            </a:pPr>
            <a:r>
              <a:rPr lang="en-GB" b="1" dirty="0">
                <a:solidFill>
                  <a:srgbClr val="FF0000"/>
                </a:solidFill>
                <a:latin typeface="Calibri"/>
                <a:ea typeface="Calibri"/>
                <a:cs typeface="Calibri"/>
                <a:sym typeface="Calibri"/>
              </a:rPr>
              <a:t>Intro - REFERENCES</a:t>
            </a:r>
          </a:p>
          <a:p>
            <a:pPr>
              <a:lnSpc>
                <a:spcPct val="120000"/>
              </a:lnSpc>
              <a:buClr>
                <a:srgbClr val="000000"/>
              </a:buClr>
              <a:buSzPts val="1800"/>
            </a:pPr>
            <a:endParaRPr lang="en-GB" b="1" dirty="0">
              <a:solidFill>
                <a:srgbClr val="000000"/>
              </a:solidFill>
              <a:latin typeface="Calibri"/>
              <a:ea typeface="Calibri"/>
              <a:cs typeface="Calibri"/>
              <a:sym typeface="Calibri"/>
            </a:endParaRPr>
          </a:p>
          <a:p>
            <a:pPr>
              <a:lnSpc>
                <a:spcPct val="120000"/>
              </a:lnSpc>
              <a:buClr>
                <a:srgbClr val="000000"/>
              </a:buClr>
              <a:buSzPts val="1800"/>
            </a:pPr>
            <a:r>
              <a:rPr lang="en-GB" b="1" dirty="0">
                <a:solidFill>
                  <a:srgbClr val="000000"/>
                </a:solidFill>
                <a:latin typeface="Calibri"/>
                <a:ea typeface="Calibri"/>
                <a:cs typeface="Calibri"/>
                <a:sym typeface="Calibri"/>
              </a:rPr>
              <a:t>Methods / Aligners</a:t>
            </a:r>
          </a:p>
          <a:p>
            <a:pPr>
              <a:lnSpc>
                <a:spcPct val="120000"/>
              </a:lnSpc>
              <a:buClr>
                <a:srgbClr val="000000"/>
              </a:buClr>
              <a:buSzPts val="1800"/>
            </a:pPr>
            <a:endParaRPr lang="en-GB" b="1" dirty="0">
              <a:solidFill>
                <a:srgbClr val="000000"/>
              </a:solidFill>
              <a:latin typeface="Calibri"/>
              <a:ea typeface="Calibri"/>
              <a:cs typeface="Calibri"/>
              <a:sym typeface="Calibri"/>
            </a:endParaRPr>
          </a:p>
          <a:p>
            <a:pPr>
              <a:lnSpc>
                <a:spcPct val="120000"/>
              </a:lnSpc>
              <a:buClr>
                <a:srgbClr val="000000"/>
              </a:buClr>
              <a:buSzPts val="1800"/>
            </a:pPr>
            <a:r>
              <a:rPr lang="en-GB" b="1" dirty="0">
                <a:solidFill>
                  <a:srgbClr val="000000"/>
                </a:solidFill>
                <a:latin typeface="Calibri"/>
                <a:ea typeface="Calibri"/>
                <a:cs typeface="Calibri"/>
                <a:sym typeface="Calibri"/>
              </a:rPr>
              <a:t>Alignment Outputs</a:t>
            </a:r>
          </a:p>
          <a:p>
            <a:pPr>
              <a:lnSpc>
                <a:spcPct val="120000"/>
              </a:lnSpc>
              <a:buClr>
                <a:srgbClr val="000000"/>
              </a:buClr>
              <a:buSzPts val="1800"/>
            </a:pPr>
            <a:endParaRPr lang="en-GB" b="1" dirty="0">
              <a:solidFill>
                <a:srgbClr val="000000"/>
              </a:solidFill>
              <a:latin typeface="Calibri"/>
              <a:ea typeface="Calibri"/>
              <a:cs typeface="Calibri"/>
              <a:sym typeface="Calibri"/>
            </a:endParaRPr>
          </a:p>
          <a:p>
            <a:pPr>
              <a:lnSpc>
                <a:spcPct val="120000"/>
              </a:lnSpc>
              <a:buClr>
                <a:srgbClr val="000000"/>
              </a:buClr>
              <a:buSzPts val="1800"/>
            </a:pPr>
            <a:r>
              <a:rPr lang="en-GB" b="1" dirty="0">
                <a:solidFill>
                  <a:srgbClr val="000000"/>
                </a:solidFill>
                <a:ea typeface="Calibri"/>
                <a:cs typeface="Calibri"/>
                <a:sym typeface="Calibri"/>
              </a:rPr>
              <a:t>Alignment Viewers</a:t>
            </a:r>
          </a:p>
          <a:p>
            <a:pPr>
              <a:lnSpc>
                <a:spcPct val="120000"/>
              </a:lnSpc>
              <a:buClr>
                <a:srgbClr val="000000"/>
              </a:buClr>
              <a:buSzPts val="1800"/>
            </a:pPr>
            <a:endParaRPr lang="en-GB" b="1" dirty="0">
              <a:solidFill>
                <a:srgbClr val="000000"/>
              </a:solidFill>
              <a:latin typeface="Calibri"/>
              <a:ea typeface="Calibri"/>
              <a:cs typeface="Calibri"/>
              <a:sym typeface="Calibri"/>
            </a:endParaRPr>
          </a:p>
          <a:p>
            <a:pPr>
              <a:lnSpc>
                <a:spcPct val="120000"/>
              </a:lnSpc>
              <a:buClr>
                <a:srgbClr val="000000"/>
              </a:buClr>
              <a:buSzPts val="1800"/>
            </a:pPr>
            <a:r>
              <a:rPr lang="en-GB" b="1" dirty="0">
                <a:ea typeface="Calibri"/>
                <a:cs typeface="Calibri"/>
                <a:sym typeface="Calibri"/>
              </a:rPr>
              <a:t>NGS Workflows, QC and BAM Improvement</a:t>
            </a:r>
          </a:p>
        </p:txBody>
      </p:sp>
    </p:spTree>
    <p:extLst>
      <p:ext uri="{BB962C8B-B14F-4D97-AF65-F5344CB8AC3E}">
        <p14:creationId xmlns:p14="http://schemas.microsoft.com/office/powerpoint/2010/main" val="2767796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p38"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409" name="Google Shape;409;p3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Alignments – scaling up</a:t>
            </a:r>
            <a:endParaRPr sz="2400" b="1">
              <a:solidFill>
                <a:srgbClr val="000000"/>
              </a:solidFill>
              <a:latin typeface="Arial"/>
              <a:ea typeface="Arial"/>
              <a:cs typeface="Arial"/>
              <a:sym typeface="Arial"/>
            </a:endParaRPr>
          </a:p>
        </p:txBody>
      </p:sp>
      <p:sp>
        <p:nvSpPr>
          <p:cNvPr id="410" name="Google Shape;410;p38"/>
          <p:cNvSpPr txBox="1"/>
          <p:nvPr/>
        </p:nvSpPr>
        <p:spPr>
          <a:xfrm>
            <a:off x="1971040" y="934847"/>
            <a:ext cx="8229600" cy="5339100"/>
          </a:xfrm>
          <a:prstGeom prst="rect">
            <a:avLst/>
          </a:prstGeom>
          <a:noFill/>
          <a:ln>
            <a:noFill/>
          </a:ln>
        </p:spPr>
        <p:txBody>
          <a:bodyPr spcFirstLastPara="1" wrap="square" lIns="91425" tIns="91425" rIns="91425" bIns="91425" anchor="t" anchorCtr="0">
            <a:noAutofit/>
          </a:bodyPr>
          <a:lstStyle/>
          <a:p>
            <a:pPr>
              <a:buClr>
                <a:srgbClr val="004869"/>
              </a:buClr>
              <a:buSzPts val="450"/>
            </a:pPr>
            <a:r>
              <a:rPr lang="en-GB" dirty="0">
                <a:solidFill>
                  <a:srgbClr val="000000"/>
                </a:solidFill>
                <a:latin typeface="Arial"/>
                <a:ea typeface="Arial"/>
                <a:cs typeface="Arial"/>
                <a:sym typeface="Arial"/>
              </a:rPr>
              <a:t>Question:  </a:t>
            </a:r>
          </a:p>
          <a:p>
            <a:pPr>
              <a:buClr>
                <a:srgbClr val="004869"/>
              </a:buClr>
              <a:buSzPts val="450"/>
            </a:pPr>
            <a:r>
              <a:rPr lang="en-GB" dirty="0">
                <a:solidFill>
                  <a:srgbClr val="000000"/>
                </a:solidFill>
                <a:latin typeface="Arial"/>
                <a:ea typeface="Arial"/>
                <a:cs typeface="Arial"/>
                <a:sym typeface="Arial"/>
              </a:rPr>
              <a:t>IF: 50Mbp bwa mem = 5 CPU minutes. </a:t>
            </a:r>
          </a:p>
          <a:p>
            <a:pPr>
              <a:buClr>
                <a:srgbClr val="004869"/>
              </a:buClr>
              <a:buSzPts val="450"/>
            </a:pPr>
            <a:r>
              <a:rPr lang="en-GB" dirty="0">
                <a:solidFill>
                  <a:srgbClr val="000000"/>
                </a:solidFill>
                <a:latin typeface="Arial"/>
                <a:ea typeface="Arial"/>
                <a:cs typeface="Arial"/>
                <a:sym typeface="Arial"/>
              </a:rPr>
              <a:t>AND: 1 human genome sequenced at 45x = 150 </a:t>
            </a:r>
            <a:r>
              <a:rPr lang="en-GB" dirty="0" err="1">
                <a:solidFill>
                  <a:srgbClr val="000000"/>
                </a:solidFill>
                <a:latin typeface="Arial"/>
                <a:ea typeface="Arial"/>
                <a:cs typeface="Arial"/>
                <a:sym typeface="Arial"/>
              </a:rPr>
              <a:t>Gbp</a:t>
            </a:r>
            <a:r>
              <a:rPr lang="en-GB" dirty="0">
                <a:solidFill>
                  <a:srgbClr val="000000"/>
                </a:solidFill>
                <a:latin typeface="Arial"/>
                <a:ea typeface="Arial"/>
                <a:cs typeface="Arial"/>
                <a:sym typeface="Arial"/>
              </a:rPr>
              <a:t> per HiSeqX10 lane</a:t>
            </a:r>
          </a:p>
          <a:p>
            <a:pPr>
              <a:spcBef>
                <a:spcPts val="370"/>
              </a:spcBef>
              <a:buClr>
                <a:srgbClr val="004869"/>
              </a:buClr>
              <a:buSzPts val="450"/>
            </a:pPr>
            <a:r>
              <a:rPr lang="en-GB" dirty="0">
                <a:solidFill>
                  <a:srgbClr val="000000"/>
                </a:solidFill>
                <a:latin typeface="Arial"/>
                <a:ea typeface="Arial"/>
                <a:cs typeface="Arial"/>
                <a:sym typeface="Arial"/>
              </a:rPr>
              <a:t>THEN: How long will it take to align your 45x human genome sequencing?</a:t>
            </a:r>
          </a:p>
          <a:p>
            <a:pPr>
              <a:spcBef>
                <a:spcPts val="370"/>
              </a:spcBef>
              <a:buClr>
                <a:srgbClr val="004869"/>
              </a:buClr>
              <a:buSzPts val="450"/>
            </a:pPr>
            <a:endParaRPr lang="en-GB" dirty="0">
              <a:solidFill>
                <a:srgbClr val="000000"/>
              </a:solidFill>
              <a:latin typeface="Arial"/>
              <a:ea typeface="Arial"/>
              <a:cs typeface="Arial"/>
              <a:sym typeface="Arial"/>
            </a:endParaRPr>
          </a:p>
          <a:p>
            <a:pPr>
              <a:spcBef>
                <a:spcPts val="370"/>
              </a:spcBef>
              <a:buClr>
                <a:srgbClr val="004869"/>
              </a:buClr>
              <a:buSzPts val="450"/>
            </a:pPr>
            <a:endParaRPr lang="en-GB"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3915974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p38"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409" name="Google Shape;409;p3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Alignments – scaling up</a:t>
            </a:r>
            <a:endParaRPr sz="2400" b="1">
              <a:solidFill>
                <a:srgbClr val="000000"/>
              </a:solidFill>
              <a:latin typeface="Arial"/>
              <a:ea typeface="Arial"/>
              <a:cs typeface="Arial"/>
              <a:sym typeface="Arial"/>
            </a:endParaRPr>
          </a:p>
        </p:txBody>
      </p:sp>
      <p:sp>
        <p:nvSpPr>
          <p:cNvPr id="410" name="Google Shape;410;p38"/>
          <p:cNvSpPr txBox="1"/>
          <p:nvPr/>
        </p:nvSpPr>
        <p:spPr>
          <a:xfrm>
            <a:off x="1971040" y="934847"/>
            <a:ext cx="8229600" cy="5339100"/>
          </a:xfrm>
          <a:prstGeom prst="rect">
            <a:avLst/>
          </a:prstGeom>
          <a:noFill/>
          <a:ln>
            <a:noFill/>
          </a:ln>
        </p:spPr>
        <p:txBody>
          <a:bodyPr spcFirstLastPara="1" wrap="square" lIns="91425" tIns="91425" rIns="91425" bIns="91425" anchor="t" anchorCtr="0">
            <a:noAutofit/>
          </a:bodyPr>
          <a:lstStyle/>
          <a:p>
            <a:pPr>
              <a:buClr>
                <a:srgbClr val="004869"/>
              </a:buClr>
              <a:buSzPts val="450"/>
            </a:pPr>
            <a:r>
              <a:rPr lang="en-GB" dirty="0">
                <a:solidFill>
                  <a:srgbClr val="000000"/>
                </a:solidFill>
                <a:latin typeface="Arial"/>
                <a:ea typeface="Arial"/>
                <a:cs typeface="Arial"/>
                <a:sym typeface="Arial"/>
              </a:rPr>
              <a:t>Question:  </a:t>
            </a:r>
          </a:p>
          <a:p>
            <a:pPr>
              <a:buClr>
                <a:srgbClr val="004869"/>
              </a:buClr>
              <a:buSzPts val="450"/>
            </a:pPr>
            <a:r>
              <a:rPr lang="en-GB" dirty="0">
                <a:solidFill>
                  <a:srgbClr val="000000"/>
                </a:solidFill>
                <a:latin typeface="Arial"/>
                <a:ea typeface="Arial"/>
                <a:cs typeface="Arial"/>
                <a:sym typeface="Arial"/>
              </a:rPr>
              <a:t>IF: 50Mbp bwa mem = 5 CPU minutes. </a:t>
            </a:r>
          </a:p>
          <a:p>
            <a:pPr>
              <a:buClr>
                <a:srgbClr val="004869"/>
              </a:buClr>
              <a:buSzPts val="450"/>
            </a:pPr>
            <a:r>
              <a:rPr lang="en-GB" dirty="0">
                <a:solidFill>
                  <a:srgbClr val="000000"/>
                </a:solidFill>
                <a:latin typeface="Arial"/>
                <a:ea typeface="Arial"/>
                <a:cs typeface="Arial"/>
                <a:sym typeface="Arial"/>
              </a:rPr>
              <a:t>AND: 1 human genome sequenced at 45x = 150 </a:t>
            </a:r>
            <a:r>
              <a:rPr lang="en-GB" dirty="0" err="1">
                <a:solidFill>
                  <a:srgbClr val="000000"/>
                </a:solidFill>
                <a:latin typeface="Arial"/>
                <a:ea typeface="Arial"/>
                <a:cs typeface="Arial"/>
                <a:sym typeface="Arial"/>
              </a:rPr>
              <a:t>Gbp</a:t>
            </a:r>
            <a:r>
              <a:rPr lang="en-GB" dirty="0">
                <a:solidFill>
                  <a:srgbClr val="000000"/>
                </a:solidFill>
                <a:latin typeface="Arial"/>
                <a:ea typeface="Arial"/>
                <a:cs typeface="Arial"/>
                <a:sym typeface="Arial"/>
              </a:rPr>
              <a:t> per HiSeqX10 lane</a:t>
            </a:r>
          </a:p>
          <a:p>
            <a:pPr>
              <a:spcBef>
                <a:spcPts val="370"/>
              </a:spcBef>
              <a:buClr>
                <a:srgbClr val="004869"/>
              </a:buClr>
              <a:buSzPts val="450"/>
            </a:pPr>
            <a:r>
              <a:rPr lang="en-GB" dirty="0">
                <a:solidFill>
                  <a:srgbClr val="000000"/>
                </a:solidFill>
                <a:latin typeface="Arial"/>
                <a:ea typeface="Arial"/>
                <a:cs typeface="Arial"/>
                <a:sym typeface="Arial"/>
              </a:rPr>
              <a:t>THEN: How long will it take to align your 45x human genome sequencing?</a:t>
            </a:r>
          </a:p>
          <a:p>
            <a:pPr>
              <a:spcBef>
                <a:spcPts val="370"/>
              </a:spcBef>
              <a:buClr>
                <a:srgbClr val="004869"/>
              </a:buClr>
              <a:buSzPts val="450"/>
            </a:pPr>
            <a:endParaRPr lang="en-GB" dirty="0">
              <a:solidFill>
                <a:srgbClr val="000000"/>
              </a:solidFill>
              <a:latin typeface="Arial"/>
              <a:ea typeface="Arial"/>
              <a:cs typeface="Arial"/>
              <a:sym typeface="Arial"/>
            </a:endParaRPr>
          </a:p>
          <a:p>
            <a:pPr>
              <a:spcBef>
                <a:spcPts val="370"/>
              </a:spcBef>
              <a:buClr>
                <a:srgbClr val="004869"/>
              </a:buClr>
              <a:buSzPts val="450"/>
            </a:pPr>
            <a:r>
              <a:rPr lang="en-GB" dirty="0">
                <a:solidFill>
                  <a:srgbClr val="000000"/>
                </a:solidFill>
                <a:latin typeface="Arial"/>
                <a:ea typeface="Arial"/>
                <a:cs typeface="Arial"/>
                <a:sym typeface="Arial"/>
              </a:rPr>
              <a:t>ANSWER:</a:t>
            </a:r>
          </a:p>
          <a:p>
            <a:pPr>
              <a:spcBef>
                <a:spcPts val="370"/>
              </a:spcBef>
              <a:buClr>
                <a:srgbClr val="004869"/>
              </a:buClr>
              <a:buSzPts val="450"/>
            </a:pPr>
            <a:endParaRPr lang="en-GB" dirty="0">
              <a:solidFill>
                <a:srgbClr val="000000"/>
              </a:solidFill>
              <a:latin typeface="Arial"/>
              <a:ea typeface="Arial"/>
              <a:cs typeface="Arial"/>
              <a:sym typeface="Arial"/>
            </a:endParaRPr>
          </a:p>
          <a:p>
            <a:pPr>
              <a:spcBef>
                <a:spcPts val="370"/>
              </a:spcBef>
              <a:buClr>
                <a:srgbClr val="004869"/>
              </a:buClr>
              <a:buSzPts val="450"/>
            </a:pPr>
            <a:r>
              <a:rPr lang="en-GB" dirty="0">
                <a:solidFill>
                  <a:srgbClr val="000000"/>
                </a:solidFill>
                <a:latin typeface="Arial"/>
                <a:ea typeface="Arial"/>
                <a:cs typeface="Arial"/>
                <a:sym typeface="Arial"/>
              </a:rPr>
              <a:t>How many lots of 50Mb in 150Gb ? </a:t>
            </a:r>
          </a:p>
          <a:p>
            <a:pPr>
              <a:spcBef>
                <a:spcPts val="370"/>
              </a:spcBef>
              <a:buClr>
                <a:srgbClr val="004869"/>
              </a:buClr>
              <a:buSzPts val="450"/>
            </a:pPr>
            <a:r>
              <a:rPr lang="en-GB" dirty="0">
                <a:solidFill>
                  <a:srgbClr val="000000"/>
                </a:solidFill>
                <a:latin typeface="Arial"/>
                <a:ea typeface="Arial"/>
                <a:cs typeface="Arial"/>
                <a:sym typeface="Arial"/>
              </a:rPr>
              <a:t>150Gb / 50Mb = (150 x 10^9) / (50 x 10^6) = 3 x 10^3 lots</a:t>
            </a:r>
          </a:p>
          <a:p>
            <a:pPr>
              <a:spcBef>
                <a:spcPts val="370"/>
              </a:spcBef>
              <a:buClr>
                <a:srgbClr val="004869"/>
              </a:buClr>
              <a:buSzPts val="450"/>
            </a:pPr>
            <a:endParaRPr lang="en-GB" dirty="0">
              <a:solidFill>
                <a:srgbClr val="000000"/>
              </a:solidFill>
              <a:latin typeface="Arial"/>
              <a:ea typeface="Arial"/>
              <a:cs typeface="Arial"/>
              <a:sym typeface="Arial"/>
            </a:endParaRPr>
          </a:p>
          <a:p>
            <a:pPr>
              <a:spcBef>
                <a:spcPts val="370"/>
              </a:spcBef>
              <a:buClr>
                <a:srgbClr val="004869"/>
              </a:buClr>
              <a:buSzPts val="450"/>
            </a:pPr>
            <a:r>
              <a:rPr lang="en-GB" dirty="0">
                <a:solidFill>
                  <a:srgbClr val="000000"/>
                </a:solidFill>
                <a:latin typeface="Arial"/>
                <a:ea typeface="Arial"/>
                <a:cs typeface="Arial"/>
                <a:sym typeface="Arial"/>
              </a:rPr>
              <a:t>Each lot takes 5 minutes =&gt; total time is 5 x 3 x 10^3 CPU minutes</a:t>
            </a:r>
          </a:p>
          <a:p>
            <a:pPr>
              <a:spcBef>
                <a:spcPts val="370"/>
              </a:spcBef>
              <a:buClr>
                <a:srgbClr val="004869"/>
              </a:buClr>
              <a:buSzPts val="450"/>
            </a:pPr>
            <a:r>
              <a:rPr lang="en-GB" dirty="0">
                <a:solidFill>
                  <a:srgbClr val="000000"/>
                </a:solidFill>
                <a:latin typeface="Arial"/>
                <a:ea typeface="Arial"/>
                <a:cs typeface="Arial"/>
                <a:sym typeface="Arial"/>
              </a:rPr>
              <a:t>15000 CPU minutes = 250 hours ~ 10 days </a:t>
            </a:r>
            <a:r>
              <a:rPr lang="en-GB" b="1" i="1" dirty="0">
                <a:solidFill>
                  <a:srgbClr val="FF0000"/>
                </a:solidFill>
                <a:latin typeface="Arial"/>
                <a:ea typeface="Arial"/>
                <a:cs typeface="Arial"/>
                <a:sym typeface="Arial"/>
              </a:rPr>
              <a:t>ouch.</a:t>
            </a:r>
          </a:p>
          <a:p>
            <a:pPr>
              <a:spcBef>
                <a:spcPts val="370"/>
              </a:spcBef>
              <a:buClr>
                <a:srgbClr val="004869"/>
              </a:buClr>
              <a:buSzPts val="450"/>
            </a:pPr>
            <a:endParaRPr lang="en-GB"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6233344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p38"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409" name="Google Shape;409;p3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Alignments – scaling up</a:t>
            </a:r>
            <a:endParaRPr sz="2400" b="1">
              <a:solidFill>
                <a:srgbClr val="000000"/>
              </a:solidFill>
              <a:latin typeface="Arial"/>
              <a:ea typeface="Arial"/>
              <a:cs typeface="Arial"/>
              <a:sym typeface="Arial"/>
            </a:endParaRPr>
          </a:p>
        </p:txBody>
      </p:sp>
      <p:sp>
        <p:nvSpPr>
          <p:cNvPr id="410" name="Google Shape;410;p38"/>
          <p:cNvSpPr txBox="1"/>
          <p:nvPr/>
        </p:nvSpPr>
        <p:spPr>
          <a:xfrm>
            <a:off x="1384480" y="815043"/>
            <a:ext cx="8229600" cy="5339100"/>
          </a:xfrm>
          <a:prstGeom prst="rect">
            <a:avLst/>
          </a:prstGeom>
          <a:noFill/>
          <a:ln>
            <a:noFill/>
          </a:ln>
        </p:spPr>
        <p:txBody>
          <a:bodyPr spcFirstLastPara="1" wrap="square" lIns="91425" tIns="91425" rIns="91425" bIns="91425" anchor="t" anchorCtr="0">
            <a:noAutofit/>
          </a:bodyPr>
          <a:lstStyle/>
          <a:p>
            <a:pPr>
              <a:spcBef>
                <a:spcPts val="370"/>
              </a:spcBef>
              <a:buClr>
                <a:srgbClr val="004869"/>
              </a:buClr>
              <a:buSzPts val="450"/>
            </a:pPr>
            <a:r>
              <a:rPr lang="en-GB" dirty="0">
                <a:solidFill>
                  <a:srgbClr val="000000"/>
                </a:solidFill>
                <a:latin typeface="Arial"/>
                <a:ea typeface="Arial"/>
                <a:cs typeface="Arial"/>
                <a:sym typeface="Arial"/>
              </a:rPr>
              <a:t>This is why we like compute clusters! </a:t>
            </a:r>
          </a:p>
          <a:p>
            <a:pPr>
              <a:spcBef>
                <a:spcPts val="370"/>
              </a:spcBef>
              <a:buClr>
                <a:srgbClr val="004869"/>
              </a:buClr>
              <a:buSzPts val="450"/>
            </a:pPr>
            <a:r>
              <a:rPr lang="en-GB" b="1" i="1" dirty="0">
                <a:solidFill>
                  <a:srgbClr val="000000"/>
                </a:solidFill>
                <a:latin typeface="Arial"/>
                <a:ea typeface="Arial"/>
                <a:cs typeface="Arial"/>
                <a:sym typeface="Arial"/>
              </a:rPr>
              <a:t>AS ALWAYS</a:t>
            </a:r>
            <a:r>
              <a:rPr lang="en-GB" dirty="0">
                <a:solidFill>
                  <a:srgbClr val="000000"/>
                </a:solidFill>
                <a:latin typeface="Arial"/>
                <a:ea typeface="Arial"/>
                <a:cs typeface="Arial"/>
                <a:sym typeface="Arial"/>
              </a:rPr>
              <a:t>: The strategy is to:</a:t>
            </a:r>
          </a:p>
          <a:p>
            <a:pPr marL="285750" indent="-285750">
              <a:spcBef>
                <a:spcPts val="370"/>
              </a:spcBef>
              <a:buClr>
                <a:srgbClr val="004869"/>
              </a:buClr>
              <a:buSzPct val="49000"/>
              <a:buFont typeface="Wingdings" pitchFamily="2" charset="2"/>
              <a:buChar char="§"/>
            </a:pPr>
            <a:r>
              <a:rPr lang="en-GB" dirty="0">
                <a:solidFill>
                  <a:srgbClr val="000000"/>
                </a:solidFill>
                <a:latin typeface="Arial"/>
                <a:ea typeface="Arial"/>
                <a:cs typeface="Arial"/>
                <a:sym typeface="Arial"/>
              </a:rPr>
              <a:t>Chop up the problem into small pieces and </a:t>
            </a:r>
          </a:p>
          <a:p>
            <a:pPr marL="285750" indent="-285750">
              <a:spcBef>
                <a:spcPts val="370"/>
              </a:spcBef>
              <a:buClr>
                <a:srgbClr val="004869"/>
              </a:buClr>
              <a:buSzPct val="49000"/>
              <a:buFont typeface="Wingdings" pitchFamily="2" charset="2"/>
              <a:buChar char="§"/>
            </a:pPr>
            <a:r>
              <a:rPr lang="en-GB" dirty="0">
                <a:solidFill>
                  <a:srgbClr val="000000"/>
                </a:solidFill>
                <a:latin typeface="Arial"/>
                <a:ea typeface="Arial"/>
                <a:cs typeface="Arial"/>
                <a:sym typeface="Arial"/>
              </a:rPr>
              <a:t>Solve each piece in parallel, with N computers working </a:t>
            </a:r>
            <a:r>
              <a:rPr lang="en-GB" b="1" dirty="0">
                <a:solidFill>
                  <a:schemeClr val="accent6">
                    <a:lumMod val="75000"/>
                  </a:schemeClr>
                </a:solidFill>
                <a:latin typeface="Arial"/>
                <a:ea typeface="Arial"/>
                <a:cs typeface="Arial"/>
                <a:sym typeface="Arial"/>
              </a:rPr>
              <a:t>at same time</a:t>
            </a:r>
          </a:p>
          <a:p>
            <a:pPr marL="285750" indent="-285750">
              <a:spcBef>
                <a:spcPts val="370"/>
              </a:spcBef>
              <a:buClr>
                <a:srgbClr val="004869"/>
              </a:buClr>
              <a:buSzPct val="49000"/>
              <a:buFont typeface="Wingdings" pitchFamily="2" charset="2"/>
              <a:buChar char="§"/>
            </a:pPr>
            <a:r>
              <a:rPr lang="en-GB" dirty="0">
                <a:solidFill>
                  <a:srgbClr val="000000"/>
                </a:solidFill>
                <a:latin typeface="Arial"/>
                <a:ea typeface="Arial"/>
                <a:cs typeface="Arial"/>
                <a:sym typeface="Arial"/>
              </a:rPr>
              <a:t>Put the pieces back together after.</a:t>
            </a:r>
          </a:p>
          <a:p>
            <a:pPr>
              <a:spcBef>
                <a:spcPts val="370"/>
              </a:spcBef>
              <a:buClr>
                <a:srgbClr val="004869"/>
              </a:buClr>
              <a:buSzPts val="450"/>
            </a:pPr>
            <a:r>
              <a:rPr lang="en-GB" dirty="0">
                <a:solidFill>
                  <a:srgbClr val="000000"/>
                </a:solidFill>
                <a:latin typeface="Arial"/>
                <a:ea typeface="Arial"/>
                <a:cs typeface="Arial"/>
                <a:sym typeface="Arial"/>
              </a:rPr>
              <a:t>RESULT: Time of problem is reduced by N. </a:t>
            </a:r>
          </a:p>
        </p:txBody>
      </p:sp>
      <p:cxnSp>
        <p:nvCxnSpPr>
          <p:cNvPr id="411" name="Google Shape;411;p38"/>
          <p:cNvCxnSpPr/>
          <p:nvPr/>
        </p:nvCxnSpPr>
        <p:spPr>
          <a:xfrm>
            <a:off x="4001199" y="4264971"/>
            <a:ext cx="12900" cy="360299"/>
          </a:xfrm>
          <a:prstGeom prst="straightConnector1">
            <a:avLst/>
          </a:prstGeom>
          <a:noFill/>
          <a:ln w="19050" cap="flat" cmpd="sng">
            <a:solidFill>
              <a:schemeClr val="dk2"/>
            </a:solidFill>
            <a:prstDash val="solid"/>
            <a:round/>
            <a:headEnd type="none" w="sm" len="sm"/>
            <a:tailEnd type="triangle" w="lg" len="lg"/>
          </a:ln>
        </p:spPr>
      </p:cxnSp>
      <p:cxnSp>
        <p:nvCxnSpPr>
          <p:cNvPr id="412" name="Google Shape;412;p38"/>
          <p:cNvCxnSpPr/>
          <p:nvPr/>
        </p:nvCxnSpPr>
        <p:spPr>
          <a:xfrm>
            <a:off x="4014100" y="5482470"/>
            <a:ext cx="6000" cy="281700"/>
          </a:xfrm>
          <a:prstGeom prst="straightConnector1">
            <a:avLst/>
          </a:prstGeom>
          <a:noFill/>
          <a:ln w="19050" cap="flat" cmpd="sng">
            <a:solidFill>
              <a:schemeClr val="dk2"/>
            </a:solidFill>
            <a:prstDash val="solid"/>
            <a:round/>
            <a:headEnd type="none" w="sm" len="sm"/>
            <a:tailEnd type="triangle" w="lg" len="lg"/>
          </a:ln>
        </p:spPr>
      </p:cxnSp>
      <p:grpSp>
        <p:nvGrpSpPr>
          <p:cNvPr id="413" name="Google Shape;413;p38"/>
          <p:cNvGrpSpPr/>
          <p:nvPr/>
        </p:nvGrpSpPr>
        <p:grpSpPr>
          <a:xfrm>
            <a:off x="3055716" y="3370370"/>
            <a:ext cx="1685732" cy="2938950"/>
            <a:chOff x="541116" y="3086375"/>
            <a:chExt cx="1685732" cy="2938950"/>
          </a:xfrm>
        </p:grpSpPr>
        <p:sp>
          <p:nvSpPr>
            <p:cNvPr id="414" name="Google Shape;414;p38"/>
            <p:cNvSpPr/>
            <p:nvPr/>
          </p:nvSpPr>
          <p:spPr>
            <a:xfrm>
              <a:off x="746350" y="3086375"/>
              <a:ext cx="1480498" cy="8946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a:buClr>
                  <a:srgbClr val="000000"/>
                </a:buClr>
                <a:buSzPts val="150"/>
              </a:pPr>
              <a:r>
                <a:rPr lang="en-GB" sz="600">
                  <a:solidFill>
                    <a:srgbClr val="000000"/>
                  </a:solidFill>
                  <a:latin typeface="Arial"/>
                  <a:ea typeface="Arial"/>
                  <a:cs typeface="Arial"/>
                  <a:sym typeface="Arial"/>
                </a:rPr>
                <a:t>@read1</a:t>
              </a:r>
              <a:endParaRPr sz="1400">
                <a:solidFill>
                  <a:srgbClr val="000000"/>
                </a:solidFill>
                <a:latin typeface="Arial"/>
                <a:ea typeface="Arial"/>
                <a:cs typeface="Arial"/>
                <a:sym typeface="Arial"/>
              </a:endParaRPr>
            </a:p>
            <a:p>
              <a:pPr>
                <a:buClr>
                  <a:srgbClr val="000000"/>
                </a:buClr>
                <a:buSzPts val="150"/>
              </a:pPr>
              <a:r>
                <a:rPr lang="en-GB" sz="600">
                  <a:solidFill>
                    <a:srgbClr val="000000"/>
                  </a:solidFill>
                  <a:latin typeface="Arial"/>
                  <a:ea typeface="Arial"/>
                  <a:cs typeface="Arial"/>
                  <a:sym typeface="Arial"/>
                </a:rPr>
                <a:t>ACGTANATCN</a:t>
              </a:r>
              <a:endParaRPr sz="1400">
                <a:solidFill>
                  <a:srgbClr val="000000"/>
                </a:solidFill>
                <a:latin typeface="Arial"/>
                <a:ea typeface="Arial"/>
                <a:cs typeface="Arial"/>
                <a:sym typeface="Arial"/>
              </a:endParaRPr>
            </a:p>
            <a:p>
              <a:pPr>
                <a:buClr>
                  <a:srgbClr val="000000"/>
                </a:buClr>
                <a:buSzPts val="150"/>
              </a:pPr>
              <a:r>
                <a:rPr lang="en-GB" sz="600">
                  <a:solidFill>
                    <a:srgbClr val="000000"/>
                  </a:solidFill>
                  <a:latin typeface="Arial"/>
                  <a:ea typeface="Arial"/>
                  <a:cs typeface="Arial"/>
                  <a:sym typeface="Arial"/>
                </a:rPr>
                <a:t>+</a:t>
              </a:r>
              <a:endParaRPr sz="1400">
                <a:solidFill>
                  <a:srgbClr val="000000"/>
                </a:solidFill>
                <a:latin typeface="Arial"/>
                <a:ea typeface="Arial"/>
                <a:cs typeface="Arial"/>
                <a:sym typeface="Arial"/>
              </a:endParaRPr>
            </a:p>
            <a:p>
              <a:pPr>
                <a:buClr>
                  <a:srgbClr val="000000"/>
                </a:buClr>
                <a:buSzPts val="150"/>
              </a:pPr>
              <a:r>
                <a:rPr lang="en-GB" sz="600">
                  <a:solidFill>
                    <a:srgbClr val="000000"/>
                  </a:solidFill>
                  <a:latin typeface="Arial"/>
                  <a:ea typeface="Arial"/>
                  <a:cs typeface="Arial"/>
                  <a:sym typeface="Arial"/>
                </a:rPr>
                <a:t>$$%SSG$%££@</a:t>
              </a:r>
              <a:endParaRPr sz="1400">
                <a:solidFill>
                  <a:srgbClr val="000000"/>
                </a:solidFill>
                <a:latin typeface="Arial"/>
                <a:ea typeface="Arial"/>
                <a:cs typeface="Arial"/>
                <a:sym typeface="Arial"/>
              </a:endParaRPr>
            </a:p>
            <a:p>
              <a:pPr>
                <a:buClr>
                  <a:srgbClr val="000000"/>
                </a:buClr>
                <a:buSzPts val="150"/>
              </a:pPr>
              <a:r>
                <a:rPr lang="en-GB" sz="600">
                  <a:solidFill>
                    <a:srgbClr val="000000"/>
                  </a:solidFill>
                  <a:latin typeface="Arial"/>
                  <a:ea typeface="Arial"/>
                  <a:cs typeface="Arial"/>
                  <a:sym typeface="Arial"/>
                </a:rPr>
                <a:t>@read2</a:t>
              </a:r>
              <a:endParaRPr sz="1400">
                <a:solidFill>
                  <a:srgbClr val="000000"/>
                </a:solidFill>
                <a:latin typeface="Arial"/>
                <a:ea typeface="Arial"/>
                <a:cs typeface="Arial"/>
                <a:sym typeface="Arial"/>
              </a:endParaRPr>
            </a:p>
            <a:p>
              <a:pPr>
                <a:buClr>
                  <a:srgbClr val="000000"/>
                </a:buClr>
                <a:buSzPts val="150"/>
              </a:pPr>
              <a:r>
                <a:rPr lang="en-GB" sz="600">
                  <a:solidFill>
                    <a:srgbClr val="000000"/>
                  </a:solidFill>
                  <a:latin typeface="Arial"/>
                  <a:ea typeface="Arial"/>
                  <a:cs typeface="Arial"/>
                  <a:sym typeface="Arial"/>
                </a:rPr>
                <a:t>AGCNTNCTCA</a:t>
              </a:r>
              <a:endParaRPr sz="1400">
                <a:solidFill>
                  <a:srgbClr val="000000"/>
                </a:solidFill>
                <a:latin typeface="Arial"/>
                <a:ea typeface="Arial"/>
                <a:cs typeface="Arial"/>
                <a:sym typeface="Arial"/>
              </a:endParaRPr>
            </a:p>
            <a:p>
              <a:pPr>
                <a:buClr>
                  <a:srgbClr val="000000"/>
                </a:buClr>
                <a:buSzPts val="150"/>
              </a:pPr>
              <a:r>
                <a:rPr lang="en-GB" sz="600">
                  <a:solidFill>
                    <a:srgbClr val="000000"/>
                  </a:solidFill>
                  <a:latin typeface="Arial"/>
                  <a:ea typeface="Arial"/>
                  <a:cs typeface="Arial"/>
                  <a:sym typeface="Arial"/>
                </a:rPr>
                <a:t>+</a:t>
              </a:r>
              <a:endParaRPr sz="1400">
                <a:solidFill>
                  <a:srgbClr val="000000"/>
                </a:solidFill>
                <a:latin typeface="Arial"/>
                <a:ea typeface="Arial"/>
                <a:cs typeface="Arial"/>
                <a:sym typeface="Arial"/>
              </a:endParaRPr>
            </a:p>
            <a:p>
              <a:pPr>
                <a:buClr>
                  <a:srgbClr val="000000"/>
                </a:buClr>
                <a:buSzPts val="150"/>
              </a:pPr>
              <a:r>
                <a:rPr lang="en-GB" sz="600">
                  <a:solidFill>
                    <a:srgbClr val="000000"/>
                  </a:solidFill>
                  <a:latin typeface="Arial"/>
                  <a:ea typeface="Arial"/>
                  <a:cs typeface="Arial"/>
                  <a:sym typeface="Arial"/>
                </a:rPr>
                <a:t>£$$%£$%%^&amp;</a:t>
              </a:r>
              <a:endParaRPr sz="1400">
                <a:solidFill>
                  <a:srgbClr val="000000"/>
                </a:solidFill>
                <a:latin typeface="Arial"/>
                <a:ea typeface="Arial"/>
                <a:cs typeface="Arial"/>
                <a:sym typeface="Arial"/>
              </a:endParaRPr>
            </a:p>
          </p:txBody>
        </p:sp>
        <p:sp>
          <p:nvSpPr>
            <p:cNvPr id="415" name="Google Shape;415;p38"/>
            <p:cNvSpPr/>
            <p:nvPr/>
          </p:nvSpPr>
          <p:spPr>
            <a:xfrm>
              <a:off x="541116" y="5480225"/>
              <a:ext cx="1303559" cy="5451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350"/>
              </a:pPr>
              <a:r>
                <a:rPr lang="en-GB" sz="1400" dirty="0">
                  <a:solidFill>
                    <a:srgbClr val="000000"/>
                  </a:solidFill>
                  <a:latin typeface="Arial"/>
                  <a:ea typeface="Arial"/>
                  <a:cs typeface="Arial"/>
                  <a:sym typeface="Arial"/>
                </a:rPr>
                <a:t>Full </a:t>
              </a:r>
              <a:r>
                <a:rPr lang="en-GB" sz="1400" dirty="0" err="1">
                  <a:solidFill>
                    <a:srgbClr val="000000"/>
                  </a:solidFill>
                  <a:latin typeface="Arial"/>
                  <a:ea typeface="Arial"/>
                  <a:cs typeface="Arial"/>
                  <a:sym typeface="Arial"/>
                </a:rPr>
                <a:t>File.BAM</a:t>
              </a:r>
              <a:endParaRPr sz="1400" dirty="0">
                <a:solidFill>
                  <a:srgbClr val="000000"/>
                </a:solidFill>
                <a:latin typeface="Arial"/>
                <a:ea typeface="Arial"/>
                <a:cs typeface="Arial"/>
                <a:sym typeface="Arial"/>
              </a:endParaRPr>
            </a:p>
          </p:txBody>
        </p:sp>
        <p:pic>
          <p:nvPicPr>
            <p:cNvPr id="416" name="Google Shape;416;p38" descr="server.png"/>
            <p:cNvPicPr preferRelativeResize="0"/>
            <p:nvPr/>
          </p:nvPicPr>
          <p:blipFill rotWithShape="1">
            <a:blip r:embed="rId4">
              <a:alphaModFix/>
            </a:blip>
            <a:srcRect/>
            <a:stretch/>
          </p:blipFill>
          <p:spPr>
            <a:xfrm>
              <a:off x="1185175" y="4341225"/>
              <a:ext cx="628586" cy="857036"/>
            </a:xfrm>
            <a:prstGeom prst="rect">
              <a:avLst/>
            </a:prstGeom>
            <a:noFill/>
            <a:ln>
              <a:noFill/>
            </a:ln>
          </p:spPr>
        </p:pic>
      </p:grpSp>
      <p:sp>
        <p:nvSpPr>
          <p:cNvPr id="418" name="Google Shape;418;p38"/>
          <p:cNvSpPr/>
          <p:nvPr/>
        </p:nvSpPr>
        <p:spPr>
          <a:xfrm>
            <a:off x="6950768" y="2238689"/>
            <a:ext cx="1480498" cy="8946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a:buClr>
                <a:srgbClr val="000000"/>
              </a:buClr>
              <a:buSzPts val="150"/>
            </a:pPr>
            <a:r>
              <a:rPr lang="en-GB" sz="600">
                <a:solidFill>
                  <a:srgbClr val="000000"/>
                </a:solidFill>
                <a:latin typeface="Arial"/>
                <a:ea typeface="Arial"/>
                <a:cs typeface="Arial"/>
                <a:sym typeface="Arial"/>
              </a:rPr>
              <a:t>@read1</a:t>
            </a:r>
            <a:endParaRPr sz="1400">
              <a:solidFill>
                <a:srgbClr val="000000"/>
              </a:solidFill>
              <a:latin typeface="Arial"/>
              <a:ea typeface="Arial"/>
              <a:cs typeface="Arial"/>
              <a:sym typeface="Arial"/>
            </a:endParaRPr>
          </a:p>
          <a:p>
            <a:pPr>
              <a:buClr>
                <a:srgbClr val="000000"/>
              </a:buClr>
              <a:buSzPts val="150"/>
            </a:pPr>
            <a:r>
              <a:rPr lang="en-GB" sz="600">
                <a:solidFill>
                  <a:srgbClr val="000000"/>
                </a:solidFill>
                <a:latin typeface="Arial"/>
                <a:ea typeface="Arial"/>
                <a:cs typeface="Arial"/>
                <a:sym typeface="Arial"/>
              </a:rPr>
              <a:t>ACGTANATCN</a:t>
            </a:r>
            <a:endParaRPr sz="1400">
              <a:solidFill>
                <a:srgbClr val="000000"/>
              </a:solidFill>
              <a:latin typeface="Arial"/>
              <a:ea typeface="Arial"/>
              <a:cs typeface="Arial"/>
              <a:sym typeface="Arial"/>
            </a:endParaRPr>
          </a:p>
          <a:p>
            <a:pPr>
              <a:buClr>
                <a:srgbClr val="000000"/>
              </a:buClr>
              <a:buSzPts val="150"/>
            </a:pPr>
            <a:r>
              <a:rPr lang="en-GB" sz="600">
                <a:solidFill>
                  <a:srgbClr val="000000"/>
                </a:solidFill>
                <a:latin typeface="Arial"/>
                <a:ea typeface="Arial"/>
                <a:cs typeface="Arial"/>
                <a:sym typeface="Arial"/>
              </a:rPr>
              <a:t>+</a:t>
            </a:r>
            <a:endParaRPr sz="1400">
              <a:solidFill>
                <a:srgbClr val="000000"/>
              </a:solidFill>
              <a:latin typeface="Arial"/>
              <a:ea typeface="Arial"/>
              <a:cs typeface="Arial"/>
              <a:sym typeface="Arial"/>
            </a:endParaRPr>
          </a:p>
          <a:p>
            <a:pPr>
              <a:buClr>
                <a:srgbClr val="000000"/>
              </a:buClr>
              <a:buSzPts val="150"/>
            </a:pPr>
            <a:r>
              <a:rPr lang="en-GB" sz="600">
                <a:solidFill>
                  <a:srgbClr val="000000"/>
                </a:solidFill>
                <a:latin typeface="Arial"/>
                <a:ea typeface="Arial"/>
                <a:cs typeface="Arial"/>
                <a:sym typeface="Arial"/>
              </a:rPr>
              <a:t>$$%SSG$%££@</a:t>
            </a:r>
            <a:endParaRPr sz="1400">
              <a:solidFill>
                <a:srgbClr val="000000"/>
              </a:solidFill>
              <a:latin typeface="Arial"/>
              <a:ea typeface="Arial"/>
              <a:cs typeface="Arial"/>
              <a:sym typeface="Arial"/>
            </a:endParaRPr>
          </a:p>
          <a:p>
            <a:pPr>
              <a:buClr>
                <a:srgbClr val="000000"/>
              </a:buClr>
              <a:buSzPts val="150"/>
            </a:pPr>
            <a:r>
              <a:rPr lang="en-GB" sz="600">
                <a:solidFill>
                  <a:srgbClr val="000000"/>
                </a:solidFill>
                <a:latin typeface="Arial"/>
                <a:ea typeface="Arial"/>
                <a:cs typeface="Arial"/>
                <a:sym typeface="Arial"/>
              </a:rPr>
              <a:t>@read2</a:t>
            </a:r>
            <a:endParaRPr sz="1400">
              <a:solidFill>
                <a:srgbClr val="000000"/>
              </a:solidFill>
              <a:latin typeface="Arial"/>
              <a:ea typeface="Arial"/>
              <a:cs typeface="Arial"/>
              <a:sym typeface="Arial"/>
            </a:endParaRPr>
          </a:p>
          <a:p>
            <a:pPr>
              <a:buClr>
                <a:srgbClr val="000000"/>
              </a:buClr>
              <a:buSzPts val="150"/>
            </a:pPr>
            <a:r>
              <a:rPr lang="en-GB" sz="600">
                <a:solidFill>
                  <a:srgbClr val="000000"/>
                </a:solidFill>
                <a:latin typeface="Arial"/>
                <a:ea typeface="Arial"/>
                <a:cs typeface="Arial"/>
                <a:sym typeface="Arial"/>
              </a:rPr>
              <a:t>AGCNTNCTCA</a:t>
            </a:r>
            <a:endParaRPr sz="1400">
              <a:solidFill>
                <a:srgbClr val="000000"/>
              </a:solidFill>
              <a:latin typeface="Arial"/>
              <a:ea typeface="Arial"/>
              <a:cs typeface="Arial"/>
              <a:sym typeface="Arial"/>
            </a:endParaRPr>
          </a:p>
          <a:p>
            <a:pPr>
              <a:buClr>
                <a:srgbClr val="000000"/>
              </a:buClr>
              <a:buSzPts val="150"/>
            </a:pPr>
            <a:r>
              <a:rPr lang="en-GB" sz="600">
                <a:solidFill>
                  <a:srgbClr val="000000"/>
                </a:solidFill>
                <a:latin typeface="Arial"/>
                <a:ea typeface="Arial"/>
                <a:cs typeface="Arial"/>
                <a:sym typeface="Arial"/>
              </a:rPr>
              <a:t>+</a:t>
            </a:r>
            <a:endParaRPr sz="1400">
              <a:solidFill>
                <a:srgbClr val="000000"/>
              </a:solidFill>
              <a:latin typeface="Arial"/>
              <a:ea typeface="Arial"/>
              <a:cs typeface="Arial"/>
              <a:sym typeface="Arial"/>
            </a:endParaRPr>
          </a:p>
          <a:p>
            <a:pPr>
              <a:buClr>
                <a:srgbClr val="000000"/>
              </a:buClr>
              <a:buSzPts val="150"/>
            </a:pPr>
            <a:r>
              <a:rPr lang="en-GB" sz="600">
                <a:solidFill>
                  <a:srgbClr val="000000"/>
                </a:solidFill>
                <a:latin typeface="Arial"/>
                <a:ea typeface="Arial"/>
                <a:cs typeface="Arial"/>
                <a:sym typeface="Arial"/>
              </a:rPr>
              <a:t>£$$%£$%%^&amp;</a:t>
            </a:r>
            <a:endParaRPr sz="1400">
              <a:solidFill>
                <a:srgbClr val="000000"/>
              </a:solidFill>
              <a:latin typeface="Arial"/>
              <a:ea typeface="Arial"/>
              <a:cs typeface="Arial"/>
              <a:sym typeface="Arial"/>
            </a:endParaRPr>
          </a:p>
        </p:txBody>
      </p:sp>
      <p:pic>
        <p:nvPicPr>
          <p:cNvPr id="419" name="Google Shape;419;p38" descr="server.png"/>
          <p:cNvPicPr preferRelativeResize="0"/>
          <p:nvPr/>
        </p:nvPicPr>
        <p:blipFill rotWithShape="1">
          <a:blip r:embed="rId4">
            <a:alphaModFix/>
          </a:blip>
          <a:srcRect/>
          <a:stretch/>
        </p:blipFill>
        <p:spPr>
          <a:xfrm>
            <a:off x="6061975" y="4147700"/>
            <a:ext cx="628586" cy="857036"/>
          </a:xfrm>
          <a:prstGeom prst="rect">
            <a:avLst/>
          </a:prstGeom>
          <a:noFill/>
          <a:ln>
            <a:noFill/>
          </a:ln>
        </p:spPr>
      </p:pic>
      <p:pic>
        <p:nvPicPr>
          <p:cNvPr id="420" name="Google Shape;420;p38" descr="server.png"/>
          <p:cNvPicPr preferRelativeResize="0"/>
          <p:nvPr/>
        </p:nvPicPr>
        <p:blipFill rotWithShape="1">
          <a:blip r:embed="rId4">
            <a:alphaModFix/>
          </a:blip>
          <a:srcRect/>
          <a:stretch/>
        </p:blipFill>
        <p:spPr>
          <a:xfrm>
            <a:off x="6823975" y="4147700"/>
            <a:ext cx="628586" cy="857036"/>
          </a:xfrm>
          <a:prstGeom prst="rect">
            <a:avLst/>
          </a:prstGeom>
          <a:noFill/>
          <a:ln>
            <a:noFill/>
          </a:ln>
        </p:spPr>
      </p:pic>
      <p:pic>
        <p:nvPicPr>
          <p:cNvPr id="421" name="Google Shape;421;p38" descr="server.png"/>
          <p:cNvPicPr preferRelativeResize="0"/>
          <p:nvPr/>
        </p:nvPicPr>
        <p:blipFill rotWithShape="1">
          <a:blip r:embed="rId4">
            <a:alphaModFix/>
          </a:blip>
          <a:srcRect/>
          <a:stretch/>
        </p:blipFill>
        <p:spPr>
          <a:xfrm>
            <a:off x="7662175" y="4147700"/>
            <a:ext cx="628586" cy="857036"/>
          </a:xfrm>
          <a:prstGeom prst="rect">
            <a:avLst/>
          </a:prstGeom>
          <a:noFill/>
          <a:ln>
            <a:noFill/>
          </a:ln>
        </p:spPr>
      </p:pic>
      <p:pic>
        <p:nvPicPr>
          <p:cNvPr id="422" name="Google Shape;422;p38" descr="server.png"/>
          <p:cNvPicPr preferRelativeResize="0"/>
          <p:nvPr/>
        </p:nvPicPr>
        <p:blipFill rotWithShape="1">
          <a:blip r:embed="rId4">
            <a:alphaModFix/>
          </a:blip>
          <a:srcRect/>
          <a:stretch/>
        </p:blipFill>
        <p:spPr>
          <a:xfrm>
            <a:off x="8500375" y="4147700"/>
            <a:ext cx="628586" cy="857036"/>
          </a:xfrm>
          <a:prstGeom prst="rect">
            <a:avLst/>
          </a:prstGeom>
          <a:noFill/>
          <a:ln>
            <a:noFill/>
          </a:ln>
        </p:spPr>
      </p:pic>
      <p:cxnSp>
        <p:nvCxnSpPr>
          <p:cNvPr id="423" name="Google Shape;423;p38"/>
          <p:cNvCxnSpPr>
            <a:cxnSpLocks/>
            <a:endCxn id="419" idx="0"/>
          </p:cNvCxnSpPr>
          <p:nvPr/>
        </p:nvCxnSpPr>
        <p:spPr>
          <a:xfrm flipH="1">
            <a:off x="6376268" y="3711250"/>
            <a:ext cx="330100" cy="436450"/>
          </a:xfrm>
          <a:prstGeom prst="straightConnector1">
            <a:avLst/>
          </a:prstGeom>
          <a:noFill/>
          <a:ln w="19050" cap="flat" cmpd="sng">
            <a:solidFill>
              <a:schemeClr val="dk2"/>
            </a:solidFill>
            <a:prstDash val="solid"/>
            <a:round/>
            <a:headEnd type="none" w="sm" len="sm"/>
            <a:tailEnd type="triangle" w="lg" len="lg"/>
          </a:ln>
        </p:spPr>
      </p:cxnSp>
      <p:cxnSp>
        <p:nvCxnSpPr>
          <p:cNvPr id="424" name="Google Shape;424;p38"/>
          <p:cNvCxnSpPr>
            <a:cxnSpLocks/>
            <a:endCxn id="420" idx="0"/>
          </p:cNvCxnSpPr>
          <p:nvPr/>
        </p:nvCxnSpPr>
        <p:spPr>
          <a:xfrm flipH="1">
            <a:off x="7138268" y="3711250"/>
            <a:ext cx="95549" cy="436450"/>
          </a:xfrm>
          <a:prstGeom prst="straightConnector1">
            <a:avLst/>
          </a:prstGeom>
          <a:noFill/>
          <a:ln w="19050" cap="flat" cmpd="sng">
            <a:solidFill>
              <a:schemeClr val="dk2"/>
            </a:solidFill>
            <a:prstDash val="solid"/>
            <a:round/>
            <a:headEnd type="none" w="sm" len="sm"/>
            <a:tailEnd type="triangle" w="lg" len="lg"/>
          </a:ln>
        </p:spPr>
      </p:cxnSp>
      <p:cxnSp>
        <p:nvCxnSpPr>
          <p:cNvPr id="425" name="Google Shape;425;p38"/>
          <p:cNvCxnSpPr>
            <a:cxnSpLocks/>
            <a:endCxn id="421" idx="0"/>
          </p:cNvCxnSpPr>
          <p:nvPr/>
        </p:nvCxnSpPr>
        <p:spPr>
          <a:xfrm flipH="1">
            <a:off x="7976468" y="3754654"/>
            <a:ext cx="16014" cy="393046"/>
          </a:xfrm>
          <a:prstGeom prst="straightConnector1">
            <a:avLst/>
          </a:prstGeom>
          <a:noFill/>
          <a:ln w="19050" cap="flat" cmpd="sng">
            <a:solidFill>
              <a:schemeClr val="dk2"/>
            </a:solidFill>
            <a:prstDash val="solid"/>
            <a:round/>
            <a:headEnd type="none" w="sm" len="sm"/>
            <a:tailEnd type="triangle" w="lg" len="lg"/>
          </a:ln>
        </p:spPr>
      </p:cxnSp>
      <p:cxnSp>
        <p:nvCxnSpPr>
          <p:cNvPr id="426" name="Google Shape;426;p38"/>
          <p:cNvCxnSpPr>
            <a:cxnSpLocks/>
            <a:endCxn id="422" idx="0"/>
          </p:cNvCxnSpPr>
          <p:nvPr/>
        </p:nvCxnSpPr>
        <p:spPr>
          <a:xfrm>
            <a:off x="8431266" y="3643838"/>
            <a:ext cx="383402" cy="503862"/>
          </a:xfrm>
          <a:prstGeom prst="straightConnector1">
            <a:avLst/>
          </a:prstGeom>
          <a:noFill/>
          <a:ln w="19050" cap="flat" cmpd="sng">
            <a:solidFill>
              <a:schemeClr val="dk2"/>
            </a:solidFill>
            <a:prstDash val="solid"/>
            <a:round/>
            <a:headEnd type="none" w="sm" len="sm"/>
            <a:tailEnd type="triangle" w="lg" len="lg"/>
          </a:ln>
        </p:spPr>
      </p:cxnSp>
      <p:sp>
        <p:nvSpPr>
          <p:cNvPr id="427" name="Google Shape;427;p38"/>
          <p:cNvSpPr/>
          <p:nvPr/>
        </p:nvSpPr>
        <p:spPr>
          <a:xfrm>
            <a:off x="6982032" y="6246898"/>
            <a:ext cx="1403018" cy="5451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350"/>
            </a:pPr>
            <a:r>
              <a:rPr lang="en-GB" sz="1400" dirty="0">
                <a:solidFill>
                  <a:srgbClr val="000000"/>
                </a:solidFill>
                <a:latin typeface="Arial"/>
                <a:ea typeface="Arial"/>
                <a:cs typeface="Arial"/>
                <a:sym typeface="Arial"/>
              </a:rPr>
              <a:t>Full File. BAM</a:t>
            </a:r>
            <a:endParaRPr sz="1400" dirty="0">
              <a:solidFill>
                <a:srgbClr val="000000"/>
              </a:solidFill>
              <a:latin typeface="Arial"/>
              <a:ea typeface="Arial"/>
              <a:cs typeface="Arial"/>
              <a:sym typeface="Arial"/>
            </a:endParaRPr>
          </a:p>
        </p:txBody>
      </p:sp>
      <p:cxnSp>
        <p:nvCxnSpPr>
          <p:cNvPr id="428" name="Google Shape;428;p38"/>
          <p:cNvCxnSpPr>
            <a:cxnSpLocks/>
            <a:stCxn id="419" idx="2"/>
          </p:cNvCxnSpPr>
          <p:nvPr/>
        </p:nvCxnSpPr>
        <p:spPr>
          <a:xfrm>
            <a:off x="6376268" y="5004736"/>
            <a:ext cx="550263" cy="356599"/>
          </a:xfrm>
          <a:prstGeom prst="straightConnector1">
            <a:avLst/>
          </a:prstGeom>
          <a:noFill/>
          <a:ln w="19050" cap="flat" cmpd="sng">
            <a:solidFill>
              <a:schemeClr val="dk2"/>
            </a:solidFill>
            <a:prstDash val="solid"/>
            <a:round/>
            <a:headEnd type="none" w="sm" len="sm"/>
            <a:tailEnd type="triangle" w="lg" len="lg"/>
          </a:ln>
        </p:spPr>
      </p:cxnSp>
      <p:cxnSp>
        <p:nvCxnSpPr>
          <p:cNvPr id="429" name="Google Shape;429;p38"/>
          <p:cNvCxnSpPr>
            <a:cxnSpLocks/>
            <a:stCxn id="420" idx="2"/>
          </p:cNvCxnSpPr>
          <p:nvPr/>
        </p:nvCxnSpPr>
        <p:spPr>
          <a:xfrm>
            <a:off x="7138268" y="5004736"/>
            <a:ext cx="272988" cy="356599"/>
          </a:xfrm>
          <a:prstGeom prst="straightConnector1">
            <a:avLst/>
          </a:prstGeom>
          <a:noFill/>
          <a:ln w="19050" cap="flat" cmpd="sng">
            <a:solidFill>
              <a:schemeClr val="dk2"/>
            </a:solidFill>
            <a:prstDash val="solid"/>
            <a:round/>
            <a:headEnd type="none" w="sm" len="sm"/>
            <a:tailEnd type="triangle" w="lg" len="lg"/>
          </a:ln>
        </p:spPr>
      </p:cxnSp>
      <p:cxnSp>
        <p:nvCxnSpPr>
          <p:cNvPr id="430" name="Google Shape;430;p38"/>
          <p:cNvCxnSpPr>
            <a:cxnSpLocks/>
            <a:stCxn id="421" idx="2"/>
          </p:cNvCxnSpPr>
          <p:nvPr/>
        </p:nvCxnSpPr>
        <p:spPr>
          <a:xfrm flipH="1">
            <a:off x="7866791" y="5004736"/>
            <a:ext cx="109677" cy="393046"/>
          </a:xfrm>
          <a:prstGeom prst="straightConnector1">
            <a:avLst/>
          </a:prstGeom>
          <a:noFill/>
          <a:ln w="19050" cap="flat" cmpd="sng">
            <a:solidFill>
              <a:schemeClr val="dk2"/>
            </a:solidFill>
            <a:prstDash val="solid"/>
            <a:round/>
            <a:headEnd type="none" w="sm" len="sm"/>
            <a:tailEnd type="triangle" w="lg" len="lg"/>
          </a:ln>
        </p:spPr>
      </p:cxnSp>
      <p:cxnSp>
        <p:nvCxnSpPr>
          <p:cNvPr id="431" name="Google Shape;431;p38"/>
          <p:cNvCxnSpPr>
            <a:cxnSpLocks/>
            <a:stCxn id="422" idx="2"/>
          </p:cNvCxnSpPr>
          <p:nvPr/>
        </p:nvCxnSpPr>
        <p:spPr>
          <a:xfrm flipH="1">
            <a:off x="8274857" y="5004736"/>
            <a:ext cx="539811" cy="333866"/>
          </a:xfrm>
          <a:prstGeom prst="straightConnector1">
            <a:avLst/>
          </a:prstGeom>
          <a:noFill/>
          <a:ln w="19050" cap="flat" cmpd="sng">
            <a:solidFill>
              <a:schemeClr val="dk2"/>
            </a:solidFill>
            <a:prstDash val="solid"/>
            <a:round/>
            <a:headEnd type="none" w="sm" len="sm"/>
            <a:tailEnd type="triangle" w="lg" len="lg"/>
          </a:ln>
        </p:spPr>
      </p:cxnSp>
      <p:sp>
        <p:nvSpPr>
          <p:cNvPr id="51" name="Google Shape;427;p38">
            <a:extLst>
              <a:ext uri="{FF2B5EF4-FFF2-40B4-BE49-F238E27FC236}">
                <a16:creationId xmlns:a16="http://schemas.microsoft.com/office/drawing/2014/main" id="{BCB90284-779E-2F4C-8906-1BA6D0227C57}"/>
              </a:ext>
            </a:extLst>
          </p:cNvPr>
          <p:cNvSpPr/>
          <p:nvPr/>
        </p:nvSpPr>
        <p:spPr>
          <a:xfrm>
            <a:off x="6249759" y="5374317"/>
            <a:ext cx="1045932" cy="33225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350"/>
            </a:pPr>
            <a:r>
              <a:rPr lang="en-GB" sz="1200" dirty="0">
                <a:solidFill>
                  <a:srgbClr val="000000"/>
                </a:solidFill>
                <a:latin typeface="Arial"/>
                <a:ea typeface="Arial"/>
                <a:cs typeface="Arial"/>
                <a:sym typeface="Arial"/>
              </a:rPr>
              <a:t>Piece1.bam</a:t>
            </a:r>
            <a:endParaRPr sz="1200" dirty="0">
              <a:solidFill>
                <a:srgbClr val="000000"/>
              </a:solidFill>
              <a:latin typeface="Arial"/>
              <a:ea typeface="Arial"/>
              <a:cs typeface="Arial"/>
              <a:sym typeface="Arial"/>
            </a:endParaRPr>
          </a:p>
        </p:txBody>
      </p:sp>
      <p:sp>
        <p:nvSpPr>
          <p:cNvPr id="52" name="Google Shape;427;p38">
            <a:extLst>
              <a:ext uri="{FF2B5EF4-FFF2-40B4-BE49-F238E27FC236}">
                <a16:creationId xmlns:a16="http://schemas.microsoft.com/office/drawing/2014/main" id="{A8BC6AAD-1695-2644-B607-E2508451D0B3}"/>
              </a:ext>
            </a:extLst>
          </p:cNvPr>
          <p:cNvSpPr/>
          <p:nvPr/>
        </p:nvSpPr>
        <p:spPr>
          <a:xfrm>
            <a:off x="8003181" y="5354417"/>
            <a:ext cx="1045932" cy="33225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350"/>
            </a:pPr>
            <a:r>
              <a:rPr lang="en-GB" sz="1200" dirty="0" err="1">
                <a:solidFill>
                  <a:srgbClr val="000000"/>
                </a:solidFill>
                <a:latin typeface="Arial"/>
                <a:ea typeface="Arial"/>
                <a:cs typeface="Arial"/>
                <a:sym typeface="Arial"/>
              </a:rPr>
              <a:t>PieceN.bam</a:t>
            </a:r>
            <a:endParaRPr sz="1200" dirty="0">
              <a:solidFill>
                <a:srgbClr val="000000"/>
              </a:solidFill>
              <a:latin typeface="Arial"/>
              <a:ea typeface="Arial"/>
              <a:cs typeface="Arial"/>
              <a:sym typeface="Arial"/>
            </a:endParaRPr>
          </a:p>
        </p:txBody>
      </p:sp>
      <p:sp>
        <p:nvSpPr>
          <p:cNvPr id="2" name="Right Brace 1">
            <a:extLst>
              <a:ext uri="{FF2B5EF4-FFF2-40B4-BE49-F238E27FC236}">
                <a16:creationId xmlns:a16="http://schemas.microsoft.com/office/drawing/2014/main" id="{834D2F11-C182-A041-A14D-422C993DAB9D}"/>
              </a:ext>
            </a:extLst>
          </p:cNvPr>
          <p:cNvSpPr/>
          <p:nvPr/>
        </p:nvSpPr>
        <p:spPr>
          <a:xfrm>
            <a:off x="9128961" y="3599490"/>
            <a:ext cx="624639" cy="17751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B51A4C54-3303-D642-956A-E06D0CE095C3}"/>
              </a:ext>
            </a:extLst>
          </p:cNvPr>
          <p:cNvSpPr txBox="1"/>
          <p:nvPr/>
        </p:nvSpPr>
        <p:spPr>
          <a:xfrm>
            <a:off x="9614080" y="4450250"/>
            <a:ext cx="2584026" cy="369332"/>
          </a:xfrm>
          <a:prstGeom prst="rect">
            <a:avLst/>
          </a:prstGeom>
          <a:noFill/>
        </p:spPr>
        <p:txBody>
          <a:bodyPr wrap="square" rtlCol="0">
            <a:spAutoFit/>
          </a:bodyPr>
          <a:lstStyle/>
          <a:p>
            <a:r>
              <a:rPr lang="en-US" dirty="0"/>
              <a:t>N Computers</a:t>
            </a:r>
          </a:p>
        </p:txBody>
      </p:sp>
      <p:sp>
        <p:nvSpPr>
          <p:cNvPr id="13" name="TextBox 12">
            <a:extLst>
              <a:ext uri="{FF2B5EF4-FFF2-40B4-BE49-F238E27FC236}">
                <a16:creationId xmlns:a16="http://schemas.microsoft.com/office/drawing/2014/main" id="{87FA7D5C-B5EF-3044-9F5E-411BF3B9E5C9}"/>
              </a:ext>
            </a:extLst>
          </p:cNvPr>
          <p:cNvSpPr txBox="1"/>
          <p:nvPr/>
        </p:nvSpPr>
        <p:spPr>
          <a:xfrm>
            <a:off x="5694937" y="3513804"/>
            <a:ext cx="1066510" cy="307777"/>
          </a:xfrm>
          <a:prstGeom prst="rect">
            <a:avLst/>
          </a:prstGeom>
          <a:noFill/>
          <a:ln>
            <a:solidFill>
              <a:schemeClr val="tx1"/>
            </a:solidFill>
          </a:ln>
        </p:spPr>
        <p:txBody>
          <a:bodyPr wrap="none" rtlCol="0">
            <a:spAutoFit/>
          </a:bodyPr>
          <a:lstStyle/>
          <a:p>
            <a:r>
              <a:rPr lang="en-US" sz="1400" dirty="0"/>
              <a:t>Piece1.fastq</a:t>
            </a:r>
          </a:p>
        </p:txBody>
      </p:sp>
      <p:sp>
        <p:nvSpPr>
          <p:cNvPr id="14" name="TextBox 13">
            <a:extLst>
              <a:ext uri="{FF2B5EF4-FFF2-40B4-BE49-F238E27FC236}">
                <a16:creationId xmlns:a16="http://schemas.microsoft.com/office/drawing/2014/main" id="{FC271FF4-F6E3-F346-842D-ECB7028BD669}"/>
              </a:ext>
            </a:extLst>
          </p:cNvPr>
          <p:cNvSpPr txBox="1"/>
          <p:nvPr/>
        </p:nvSpPr>
        <p:spPr>
          <a:xfrm>
            <a:off x="8500375" y="2588164"/>
            <a:ext cx="1376018" cy="369332"/>
          </a:xfrm>
          <a:prstGeom prst="rect">
            <a:avLst/>
          </a:prstGeom>
          <a:noFill/>
        </p:spPr>
        <p:txBody>
          <a:bodyPr wrap="none" rtlCol="0">
            <a:spAutoFit/>
          </a:bodyPr>
          <a:lstStyle/>
          <a:p>
            <a:r>
              <a:rPr lang="en-US" dirty="0"/>
              <a:t>Full </a:t>
            </a:r>
            <a:r>
              <a:rPr lang="en-US" dirty="0" err="1"/>
              <a:t>file.fastq</a:t>
            </a:r>
            <a:endParaRPr lang="en-US" dirty="0"/>
          </a:p>
        </p:txBody>
      </p:sp>
      <p:sp>
        <p:nvSpPr>
          <p:cNvPr id="39" name="TextBox 38">
            <a:extLst>
              <a:ext uri="{FF2B5EF4-FFF2-40B4-BE49-F238E27FC236}">
                <a16:creationId xmlns:a16="http://schemas.microsoft.com/office/drawing/2014/main" id="{768B0304-0D48-834B-BEFD-F7B83EE6D8FA}"/>
              </a:ext>
            </a:extLst>
          </p:cNvPr>
          <p:cNvSpPr txBox="1"/>
          <p:nvPr/>
        </p:nvSpPr>
        <p:spPr>
          <a:xfrm>
            <a:off x="1884932" y="3356576"/>
            <a:ext cx="1376018" cy="369332"/>
          </a:xfrm>
          <a:prstGeom prst="rect">
            <a:avLst/>
          </a:prstGeom>
          <a:noFill/>
        </p:spPr>
        <p:txBody>
          <a:bodyPr wrap="none" rtlCol="0">
            <a:spAutoFit/>
          </a:bodyPr>
          <a:lstStyle/>
          <a:p>
            <a:r>
              <a:rPr lang="en-US" dirty="0"/>
              <a:t>Full </a:t>
            </a:r>
            <a:r>
              <a:rPr lang="en-US" dirty="0" err="1"/>
              <a:t>file.fastq</a:t>
            </a:r>
            <a:endParaRPr lang="en-US" dirty="0"/>
          </a:p>
        </p:txBody>
      </p:sp>
      <p:sp>
        <p:nvSpPr>
          <p:cNvPr id="40" name="TextBox 39">
            <a:extLst>
              <a:ext uri="{FF2B5EF4-FFF2-40B4-BE49-F238E27FC236}">
                <a16:creationId xmlns:a16="http://schemas.microsoft.com/office/drawing/2014/main" id="{D7FE9AEC-5EB6-0947-9CB9-85F4DFB79FE4}"/>
              </a:ext>
            </a:extLst>
          </p:cNvPr>
          <p:cNvSpPr txBox="1"/>
          <p:nvPr/>
        </p:nvSpPr>
        <p:spPr>
          <a:xfrm>
            <a:off x="6708958" y="3421249"/>
            <a:ext cx="1066510" cy="307777"/>
          </a:xfrm>
          <a:prstGeom prst="rect">
            <a:avLst/>
          </a:prstGeom>
          <a:noFill/>
          <a:ln>
            <a:solidFill>
              <a:schemeClr val="tx1"/>
            </a:solidFill>
          </a:ln>
        </p:spPr>
        <p:txBody>
          <a:bodyPr wrap="none" rtlCol="0">
            <a:spAutoFit/>
          </a:bodyPr>
          <a:lstStyle/>
          <a:p>
            <a:r>
              <a:rPr lang="en-US" sz="1400" dirty="0"/>
              <a:t>Piece2.fastq</a:t>
            </a:r>
          </a:p>
        </p:txBody>
      </p:sp>
      <p:sp>
        <p:nvSpPr>
          <p:cNvPr id="41" name="TextBox 40">
            <a:extLst>
              <a:ext uri="{FF2B5EF4-FFF2-40B4-BE49-F238E27FC236}">
                <a16:creationId xmlns:a16="http://schemas.microsoft.com/office/drawing/2014/main" id="{1B776BAB-5ECD-FB4D-B052-80C52AF6AD1C}"/>
              </a:ext>
            </a:extLst>
          </p:cNvPr>
          <p:cNvSpPr txBox="1"/>
          <p:nvPr/>
        </p:nvSpPr>
        <p:spPr>
          <a:xfrm>
            <a:off x="8322086" y="3351660"/>
            <a:ext cx="1090555" cy="307777"/>
          </a:xfrm>
          <a:prstGeom prst="rect">
            <a:avLst/>
          </a:prstGeom>
          <a:noFill/>
          <a:ln>
            <a:solidFill>
              <a:schemeClr val="tx1"/>
            </a:solidFill>
          </a:ln>
        </p:spPr>
        <p:txBody>
          <a:bodyPr wrap="none" rtlCol="0">
            <a:spAutoFit/>
          </a:bodyPr>
          <a:lstStyle/>
          <a:p>
            <a:r>
              <a:rPr lang="en-US" sz="1400" dirty="0" err="1"/>
              <a:t>PieceN.fastq</a:t>
            </a:r>
            <a:endParaRPr lang="en-US" sz="1400" dirty="0"/>
          </a:p>
        </p:txBody>
      </p:sp>
      <p:sp>
        <p:nvSpPr>
          <p:cNvPr id="42" name="TextBox 41">
            <a:extLst>
              <a:ext uri="{FF2B5EF4-FFF2-40B4-BE49-F238E27FC236}">
                <a16:creationId xmlns:a16="http://schemas.microsoft.com/office/drawing/2014/main" id="{D2EF1065-333F-214A-AFDD-34FB083C9012}"/>
              </a:ext>
            </a:extLst>
          </p:cNvPr>
          <p:cNvSpPr txBox="1"/>
          <p:nvPr/>
        </p:nvSpPr>
        <p:spPr>
          <a:xfrm>
            <a:off x="7857894" y="3369617"/>
            <a:ext cx="319318" cy="307777"/>
          </a:xfrm>
          <a:prstGeom prst="rect">
            <a:avLst/>
          </a:prstGeom>
          <a:noFill/>
          <a:ln>
            <a:solidFill>
              <a:schemeClr val="tx1"/>
            </a:solidFill>
          </a:ln>
        </p:spPr>
        <p:txBody>
          <a:bodyPr wrap="none" rtlCol="0">
            <a:spAutoFit/>
          </a:bodyPr>
          <a:lstStyle/>
          <a:p>
            <a:r>
              <a:rPr lang="en-US" sz="1400" dirty="0"/>
              <a:t>…</a:t>
            </a:r>
          </a:p>
        </p:txBody>
      </p:sp>
      <p:sp>
        <p:nvSpPr>
          <p:cNvPr id="53" name="TextBox 52">
            <a:extLst>
              <a:ext uri="{FF2B5EF4-FFF2-40B4-BE49-F238E27FC236}">
                <a16:creationId xmlns:a16="http://schemas.microsoft.com/office/drawing/2014/main" id="{05AA41CC-7E05-C04C-86E5-F9BB9DEF5371}"/>
              </a:ext>
            </a:extLst>
          </p:cNvPr>
          <p:cNvSpPr txBox="1"/>
          <p:nvPr/>
        </p:nvSpPr>
        <p:spPr>
          <a:xfrm>
            <a:off x="7523882" y="5381030"/>
            <a:ext cx="319318" cy="307777"/>
          </a:xfrm>
          <a:prstGeom prst="rect">
            <a:avLst/>
          </a:prstGeom>
          <a:noFill/>
          <a:ln>
            <a:solidFill>
              <a:schemeClr val="tx1"/>
            </a:solidFill>
          </a:ln>
        </p:spPr>
        <p:txBody>
          <a:bodyPr wrap="none" rtlCol="0">
            <a:spAutoFit/>
          </a:bodyPr>
          <a:lstStyle/>
          <a:p>
            <a:r>
              <a:rPr lang="en-US" sz="1400" dirty="0"/>
              <a:t>…</a:t>
            </a:r>
          </a:p>
        </p:txBody>
      </p:sp>
      <p:cxnSp>
        <p:nvCxnSpPr>
          <p:cNvPr id="54" name="Google Shape;428;p38">
            <a:extLst>
              <a:ext uri="{FF2B5EF4-FFF2-40B4-BE49-F238E27FC236}">
                <a16:creationId xmlns:a16="http://schemas.microsoft.com/office/drawing/2014/main" id="{FDB570AF-4373-244B-83D7-10EEB5512B47}"/>
              </a:ext>
            </a:extLst>
          </p:cNvPr>
          <p:cNvCxnSpPr>
            <a:cxnSpLocks/>
          </p:cNvCxnSpPr>
          <p:nvPr/>
        </p:nvCxnSpPr>
        <p:spPr>
          <a:xfrm>
            <a:off x="6823975" y="5819779"/>
            <a:ext cx="254956" cy="334036"/>
          </a:xfrm>
          <a:prstGeom prst="straightConnector1">
            <a:avLst/>
          </a:prstGeom>
          <a:noFill/>
          <a:ln w="19050" cap="flat" cmpd="sng">
            <a:solidFill>
              <a:schemeClr val="dk2"/>
            </a:solidFill>
            <a:prstDash val="solid"/>
            <a:round/>
            <a:headEnd type="none" w="sm" len="sm"/>
            <a:tailEnd type="triangle" w="lg" len="lg"/>
          </a:ln>
        </p:spPr>
      </p:cxnSp>
      <p:cxnSp>
        <p:nvCxnSpPr>
          <p:cNvPr id="55" name="Google Shape;429;p38">
            <a:extLst>
              <a:ext uri="{FF2B5EF4-FFF2-40B4-BE49-F238E27FC236}">
                <a16:creationId xmlns:a16="http://schemas.microsoft.com/office/drawing/2014/main" id="{7F256DF7-F922-114C-A991-190B10C6E081}"/>
              </a:ext>
            </a:extLst>
          </p:cNvPr>
          <p:cNvCxnSpPr>
            <a:cxnSpLocks/>
          </p:cNvCxnSpPr>
          <p:nvPr/>
        </p:nvCxnSpPr>
        <p:spPr>
          <a:xfrm>
            <a:off x="7563656" y="5760935"/>
            <a:ext cx="0" cy="392880"/>
          </a:xfrm>
          <a:prstGeom prst="straightConnector1">
            <a:avLst/>
          </a:prstGeom>
          <a:noFill/>
          <a:ln w="19050" cap="flat" cmpd="sng">
            <a:solidFill>
              <a:schemeClr val="dk2"/>
            </a:solidFill>
            <a:prstDash val="solid"/>
            <a:round/>
            <a:headEnd type="none" w="sm" len="sm"/>
            <a:tailEnd type="triangle" w="lg" len="lg"/>
          </a:ln>
        </p:spPr>
      </p:cxnSp>
      <p:cxnSp>
        <p:nvCxnSpPr>
          <p:cNvPr id="56" name="Google Shape;430;p38">
            <a:extLst>
              <a:ext uri="{FF2B5EF4-FFF2-40B4-BE49-F238E27FC236}">
                <a16:creationId xmlns:a16="http://schemas.microsoft.com/office/drawing/2014/main" id="{41BDBE87-7480-0F4F-89F1-C4293BFCCE3D}"/>
              </a:ext>
            </a:extLst>
          </p:cNvPr>
          <p:cNvCxnSpPr>
            <a:cxnSpLocks/>
          </p:cNvCxnSpPr>
          <p:nvPr/>
        </p:nvCxnSpPr>
        <p:spPr>
          <a:xfrm flipH="1">
            <a:off x="7823032" y="5781562"/>
            <a:ext cx="1" cy="372253"/>
          </a:xfrm>
          <a:prstGeom prst="straightConnector1">
            <a:avLst/>
          </a:prstGeom>
          <a:noFill/>
          <a:ln w="19050" cap="flat" cmpd="sng">
            <a:solidFill>
              <a:schemeClr val="dk2"/>
            </a:solidFill>
            <a:prstDash val="solid"/>
            <a:round/>
            <a:headEnd type="none" w="sm" len="sm"/>
            <a:tailEnd type="triangle" w="lg" len="lg"/>
          </a:ln>
        </p:spPr>
      </p:cxnSp>
      <p:cxnSp>
        <p:nvCxnSpPr>
          <p:cNvPr id="57" name="Google Shape;431;p38">
            <a:extLst>
              <a:ext uri="{FF2B5EF4-FFF2-40B4-BE49-F238E27FC236}">
                <a16:creationId xmlns:a16="http://schemas.microsoft.com/office/drawing/2014/main" id="{DB605A72-FAFC-9541-9862-6DAA86272F0E}"/>
              </a:ext>
            </a:extLst>
          </p:cNvPr>
          <p:cNvCxnSpPr>
            <a:cxnSpLocks/>
          </p:cNvCxnSpPr>
          <p:nvPr/>
        </p:nvCxnSpPr>
        <p:spPr>
          <a:xfrm flipH="1">
            <a:off x="8017553" y="5760935"/>
            <a:ext cx="409704" cy="409023"/>
          </a:xfrm>
          <a:prstGeom prst="straightConnector1">
            <a:avLst/>
          </a:prstGeom>
          <a:noFill/>
          <a:ln w="19050" cap="flat" cmpd="sng">
            <a:solidFill>
              <a:schemeClr val="dk2"/>
            </a:solidFill>
            <a:prstDash val="solid"/>
            <a:round/>
            <a:headEnd type="none" w="sm" len="sm"/>
            <a:tailEnd type="triangle" w="lg" len="lg"/>
          </a:ln>
        </p:spPr>
      </p:cxnSp>
    </p:spTree>
    <p:extLst>
      <p:ext uri="{BB962C8B-B14F-4D97-AF65-F5344CB8AC3E}">
        <p14:creationId xmlns:p14="http://schemas.microsoft.com/office/powerpoint/2010/main" val="7961353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p38"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409" name="Google Shape;409;p3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Alignments – scaling up</a:t>
            </a:r>
            <a:endParaRPr sz="2400" b="1">
              <a:solidFill>
                <a:srgbClr val="000000"/>
              </a:solidFill>
              <a:latin typeface="Arial"/>
              <a:ea typeface="Arial"/>
              <a:cs typeface="Arial"/>
              <a:sym typeface="Arial"/>
            </a:endParaRPr>
          </a:p>
        </p:txBody>
      </p:sp>
      <p:sp>
        <p:nvSpPr>
          <p:cNvPr id="410" name="Google Shape;410;p38"/>
          <p:cNvSpPr txBox="1"/>
          <p:nvPr/>
        </p:nvSpPr>
        <p:spPr>
          <a:xfrm>
            <a:off x="1971039" y="934847"/>
            <a:ext cx="8383195" cy="5339100"/>
          </a:xfrm>
          <a:prstGeom prst="rect">
            <a:avLst/>
          </a:prstGeom>
          <a:noFill/>
          <a:ln>
            <a:noFill/>
          </a:ln>
        </p:spPr>
        <p:txBody>
          <a:bodyPr spcFirstLastPara="1" wrap="square" lIns="91425" tIns="91425" rIns="91425" bIns="91425" anchor="t" anchorCtr="0">
            <a:noAutofit/>
          </a:bodyPr>
          <a:lstStyle/>
          <a:p>
            <a:pPr>
              <a:buClr>
                <a:srgbClr val="004869"/>
              </a:buClr>
              <a:buSzPts val="450"/>
            </a:pPr>
            <a:r>
              <a:rPr lang="en-GB" dirty="0">
                <a:solidFill>
                  <a:srgbClr val="000000"/>
                </a:solidFill>
                <a:latin typeface="Arial"/>
                <a:ea typeface="Arial"/>
                <a:cs typeface="Arial"/>
                <a:sym typeface="Arial"/>
              </a:rPr>
              <a:t>Question:  </a:t>
            </a:r>
          </a:p>
          <a:p>
            <a:pPr>
              <a:buClr>
                <a:srgbClr val="004869"/>
              </a:buClr>
              <a:buSzPts val="450"/>
            </a:pPr>
            <a:r>
              <a:rPr lang="en-GB" dirty="0">
                <a:solidFill>
                  <a:srgbClr val="000000"/>
                </a:solidFill>
                <a:latin typeface="Arial"/>
                <a:ea typeface="Arial"/>
                <a:cs typeface="Arial"/>
                <a:sym typeface="Arial"/>
              </a:rPr>
              <a:t>IF: 50Mbp bwa mem = 5 CPU minutes. </a:t>
            </a:r>
          </a:p>
          <a:p>
            <a:pPr>
              <a:buClr>
                <a:srgbClr val="004869"/>
              </a:buClr>
              <a:buSzPts val="450"/>
            </a:pPr>
            <a:r>
              <a:rPr lang="en-GB" dirty="0">
                <a:solidFill>
                  <a:srgbClr val="000000"/>
                </a:solidFill>
                <a:latin typeface="Arial"/>
                <a:ea typeface="Arial"/>
                <a:cs typeface="Arial"/>
                <a:sym typeface="Arial"/>
              </a:rPr>
              <a:t>AND: 1 human genome sequenced at 45x = 150 </a:t>
            </a:r>
            <a:r>
              <a:rPr lang="en-GB" dirty="0" err="1">
                <a:solidFill>
                  <a:srgbClr val="000000"/>
                </a:solidFill>
                <a:latin typeface="Arial"/>
                <a:ea typeface="Arial"/>
                <a:cs typeface="Arial"/>
                <a:sym typeface="Arial"/>
              </a:rPr>
              <a:t>Gbp</a:t>
            </a:r>
            <a:r>
              <a:rPr lang="en-GB" dirty="0">
                <a:solidFill>
                  <a:srgbClr val="000000"/>
                </a:solidFill>
                <a:latin typeface="Arial"/>
                <a:ea typeface="Arial"/>
                <a:cs typeface="Arial"/>
                <a:sym typeface="Arial"/>
              </a:rPr>
              <a:t> per HiSeqX10 lane</a:t>
            </a:r>
          </a:p>
          <a:p>
            <a:pPr>
              <a:spcBef>
                <a:spcPts val="370"/>
              </a:spcBef>
              <a:buClr>
                <a:srgbClr val="004869"/>
              </a:buClr>
              <a:buSzPts val="450"/>
            </a:pPr>
            <a:r>
              <a:rPr lang="en-GB" dirty="0">
                <a:solidFill>
                  <a:srgbClr val="000000"/>
                </a:solidFill>
                <a:latin typeface="Arial"/>
                <a:ea typeface="Arial"/>
                <a:cs typeface="Arial"/>
                <a:sym typeface="Arial"/>
              </a:rPr>
              <a:t>THEN: How long will it take to align your 45x human genome sequencing?</a:t>
            </a:r>
          </a:p>
          <a:p>
            <a:pPr>
              <a:spcBef>
                <a:spcPts val="370"/>
              </a:spcBef>
              <a:buClr>
                <a:srgbClr val="004869"/>
              </a:buClr>
              <a:buSzPts val="450"/>
            </a:pPr>
            <a:endParaRPr lang="en-GB" dirty="0">
              <a:solidFill>
                <a:srgbClr val="000000"/>
              </a:solidFill>
              <a:latin typeface="Arial"/>
              <a:ea typeface="Arial"/>
              <a:cs typeface="Arial"/>
              <a:sym typeface="Arial"/>
            </a:endParaRPr>
          </a:p>
          <a:p>
            <a:pPr>
              <a:spcBef>
                <a:spcPts val="370"/>
              </a:spcBef>
              <a:buClr>
                <a:srgbClr val="004869"/>
              </a:buClr>
              <a:buSzPts val="450"/>
            </a:pPr>
            <a:r>
              <a:rPr lang="en-GB" dirty="0">
                <a:solidFill>
                  <a:srgbClr val="000000"/>
                </a:solidFill>
                <a:latin typeface="Arial"/>
                <a:ea typeface="Arial"/>
                <a:cs typeface="Arial"/>
                <a:sym typeface="Arial"/>
              </a:rPr>
              <a:t>ANSWER:</a:t>
            </a:r>
          </a:p>
          <a:p>
            <a:pPr>
              <a:spcBef>
                <a:spcPts val="370"/>
              </a:spcBef>
              <a:buClr>
                <a:srgbClr val="004869"/>
              </a:buClr>
              <a:buSzPts val="450"/>
            </a:pPr>
            <a:r>
              <a:rPr lang="en-GB" dirty="0">
                <a:solidFill>
                  <a:srgbClr val="000000"/>
                </a:solidFill>
                <a:latin typeface="Arial"/>
                <a:ea typeface="Arial"/>
                <a:cs typeface="Arial"/>
                <a:sym typeface="Arial"/>
              </a:rPr>
              <a:t>How many lots of 50Mb in 100Gb ? </a:t>
            </a:r>
          </a:p>
          <a:p>
            <a:pPr>
              <a:spcBef>
                <a:spcPts val="370"/>
              </a:spcBef>
              <a:buClr>
                <a:srgbClr val="004869"/>
              </a:buClr>
              <a:buSzPts val="450"/>
            </a:pPr>
            <a:r>
              <a:rPr lang="en-GB" dirty="0">
                <a:solidFill>
                  <a:srgbClr val="000000"/>
                </a:solidFill>
                <a:latin typeface="Arial"/>
                <a:ea typeface="Arial"/>
                <a:cs typeface="Arial"/>
                <a:sym typeface="Arial"/>
              </a:rPr>
              <a:t>150Gb / 50Mb = (150 x 10^9) / (50 x 10^6) = 3 x 10^3 </a:t>
            </a:r>
          </a:p>
          <a:p>
            <a:pPr>
              <a:spcBef>
                <a:spcPts val="370"/>
              </a:spcBef>
              <a:buClr>
                <a:srgbClr val="004869"/>
              </a:buClr>
              <a:buSzPts val="450"/>
            </a:pPr>
            <a:endParaRPr lang="en-GB" dirty="0">
              <a:solidFill>
                <a:srgbClr val="000000"/>
              </a:solidFill>
              <a:latin typeface="Arial"/>
              <a:ea typeface="Arial"/>
              <a:cs typeface="Arial"/>
              <a:sym typeface="Arial"/>
            </a:endParaRPr>
          </a:p>
          <a:p>
            <a:pPr>
              <a:spcBef>
                <a:spcPts val="370"/>
              </a:spcBef>
              <a:buClr>
                <a:srgbClr val="004869"/>
              </a:buClr>
              <a:buSzPts val="450"/>
            </a:pPr>
            <a:r>
              <a:rPr lang="en-GB" dirty="0">
                <a:solidFill>
                  <a:srgbClr val="000000"/>
                </a:solidFill>
                <a:latin typeface="Arial"/>
                <a:ea typeface="Arial"/>
                <a:cs typeface="Arial"/>
                <a:sym typeface="Arial"/>
              </a:rPr>
              <a:t>Each lot takes 5 minutes =&gt; total time is 5 x 3 x 10^3 CPU minutes</a:t>
            </a:r>
          </a:p>
          <a:p>
            <a:pPr>
              <a:spcBef>
                <a:spcPts val="370"/>
              </a:spcBef>
              <a:buClr>
                <a:srgbClr val="004869"/>
              </a:buClr>
              <a:buSzPts val="450"/>
            </a:pPr>
            <a:r>
              <a:rPr lang="en-GB" dirty="0">
                <a:solidFill>
                  <a:srgbClr val="000000"/>
                </a:solidFill>
                <a:latin typeface="Arial"/>
                <a:ea typeface="Arial"/>
                <a:cs typeface="Arial"/>
                <a:sym typeface="Arial"/>
              </a:rPr>
              <a:t>15000 CPU minutes = 250 hours ~ </a:t>
            </a:r>
            <a:r>
              <a:rPr lang="en-GB" dirty="0">
                <a:solidFill>
                  <a:srgbClr val="FF0000"/>
                </a:solidFill>
                <a:latin typeface="Arial"/>
                <a:ea typeface="Arial"/>
                <a:cs typeface="Arial"/>
                <a:sym typeface="Arial"/>
              </a:rPr>
              <a:t>10 days</a:t>
            </a:r>
            <a:r>
              <a:rPr lang="en-GB" dirty="0">
                <a:solidFill>
                  <a:srgbClr val="000000"/>
                </a:solidFill>
                <a:latin typeface="Arial"/>
                <a:ea typeface="Arial"/>
                <a:cs typeface="Arial"/>
                <a:sym typeface="Arial"/>
              </a:rPr>
              <a:t> </a:t>
            </a:r>
            <a:r>
              <a:rPr lang="en-GB" b="1" i="1" dirty="0">
                <a:solidFill>
                  <a:srgbClr val="FF0000"/>
                </a:solidFill>
                <a:latin typeface="Arial"/>
                <a:ea typeface="Arial"/>
                <a:cs typeface="Arial"/>
                <a:sym typeface="Arial"/>
              </a:rPr>
              <a:t>ouch.</a:t>
            </a:r>
          </a:p>
          <a:p>
            <a:pPr>
              <a:spcBef>
                <a:spcPts val="370"/>
              </a:spcBef>
              <a:buClr>
                <a:srgbClr val="004869"/>
              </a:buClr>
              <a:buSzPts val="450"/>
            </a:pPr>
            <a:endParaRPr lang="en-GB" dirty="0">
              <a:solidFill>
                <a:srgbClr val="000000"/>
              </a:solidFill>
              <a:latin typeface="Arial"/>
              <a:ea typeface="Arial"/>
              <a:cs typeface="Arial"/>
              <a:sym typeface="Arial"/>
            </a:endParaRPr>
          </a:p>
          <a:p>
            <a:pPr>
              <a:spcBef>
                <a:spcPts val="370"/>
              </a:spcBef>
              <a:buClr>
                <a:srgbClr val="004869"/>
              </a:buClr>
              <a:buSzPts val="450"/>
            </a:pPr>
            <a:r>
              <a:rPr lang="en-GB" dirty="0">
                <a:solidFill>
                  <a:srgbClr val="FF0000"/>
                </a:solidFill>
                <a:latin typeface="Arial"/>
                <a:ea typeface="Arial"/>
                <a:cs typeface="Arial"/>
                <a:sym typeface="Arial"/>
              </a:rPr>
              <a:t>Compute Cluster with N nodes: Time of problem is reduced by N. </a:t>
            </a:r>
          </a:p>
          <a:p>
            <a:pPr>
              <a:spcBef>
                <a:spcPts val="370"/>
              </a:spcBef>
              <a:buClr>
                <a:srgbClr val="004869"/>
              </a:buClr>
              <a:buSzPts val="450"/>
            </a:pPr>
            <a:r>
              <a:rPr lang="en-GB" i="1" dirty="0">
                <a:solidFill>
                  <a:srgbClr val="FF0000"/>
                </a:solidFill>
                <a:latin typeface="Arial"/>
                <a:ea typeface="Arial"/>
                <a:cs typeface="Arial"/>
                <a:sym typeface="Arial"/>
              </a:rPr>
              <a:t>E.g. if you have dedicated 200 nodes, the time for alignment drops to</a:t>
            </a:r>
            <a:r>
              <a:rPr lang="en-GB" i="1" dirty="0">
                <a:solidFill>
                  <a:srgbClr val="000000"/>
                </a:solidFill>
                <a:latin typeface="Arial"/>
                <a:ea typeface="Arial"/>
                <a:cs typeface="Arial"/>
                <a:sym typeface="Arial"/>
              </a:rPr>
              <a:t> </a:t>
            </a:r>
            <a:r>
              <a:rPr lang="en-GB" b="1" i="1" dirty="0">
                <a:solidFill>
                  <a:srgbClr val="00B050"/>
                </a:solidFill>
                <a:latin typeface="Arial"/>
                <a:ea typeface="Arial"/>
                <a:cs typeface="Arial"/>
                <a:sym typeface="Arial"/>
              </a:rPr>
              <a:t>~ 1.25 hrs</a:t>
            </a:r>
          </a:p>
          <a:p>
            <a:pPr>
              <a:spcBef>
                <a:spcPts val="370"/>
              </a:spcBef>
              <a:buClr>
                <a:srgbClr val="004869"/>
              </a:buClr>
              <a:buSzPts val="450"/>
            </a:pPr>
            <a:r>
              <a:rPr lang="en-GB" i="1" dirty="0">
                <a:solidFill>
                  <a:srgbClr val="000000"/>
                </a:solidFill>
                <a:latin typeface="Arial"/>
                <a:ea typeface="Arial"/>
                <a:cs typeface="Arial"/>
                <a:sym typeface="Arial"/>
              </a:rPr>
              <a:t>- Which is ok for a single sample.</a:t>
            </a:r>
          </a:p>
          <a:p>
            <a:pPr>
              <a:spcBef>
                <a:spcPts val="370"/>
              </a:spcBef>
              <a:buClr>
                <a:srgbClr val="004869"/>
              </a:buClr>
              <a:buSzPts val="450"/>
            </a:pPr>
            <a:r>
              <a:rPr lang="en-GB" i="1" dirty="0">
                <a:solidFill>
                  <a:srgbClr val="000000"/>
                </a:solidFill>
                <a:latin typeface="Arial"/>
                <a:ea typeface="Arial"/>
                <a:cs typeface="Arial"/>
                <a:sym typeface="Arial"/>
              </a:rPr>
              <a:t>- If you have 1000 samples, you need more nodes + better optimisation.</a:t>
            </a:r>
          </a:p>
          <a:p>
            <a:pPr>
              <a:spcBef>
                <a:spcPts val="370"/>
              </a:spcBef>
              <a:buClr>
                <a:srgbClr val="004869"/>
              </a:buClr>
              <a:buSzPts val="450"/>
            </a:pPr>
            <a:r>
              <a:rPr lang="en-GB" i="1" dirty="0">
                <a:solidFill>
                  <a:srgbClr val="000000"/>
                </a:solidFill>
                <a:latin typeface="Arial"/>
                <a:ea typeface="Arial"/>
                <a:cs typeface="Arial"/>
                <a:sym typeface="Arial"/>
              </a:rPr>
              <a:t>- At WTSI, alignment is more much more efficient (dedicated resources)</a:t>
            </a:r>
          </a:p>
        </p:txBody>
      </p:sp>
    </p:spTree>
    <p:extLst>
      <p:ext uri="{BB962C8B-B14F-4D97-AF65-F5344CB8AC3E}">
        <p14:creationId xmlns:p14="http://schemas.microsoft.com/office/powerpoint/2010/main" val="31385116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9"/>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dirty="0">
                <a:solidFill>
                  <a:srgbClr val="000000"/>
                </a:solidFill>
                <a:latin typeface="Arial"/>
                <a:ea typeface="Arial"/>
                <a:cs typeface="Arial"/>
                <a:sym typeface="Arial"/>
              </a:rPr>
              <a:t>Overview</a:t>
            </a:r>
            <a:endParaRPr sz="4800" b="1" dirty="0">
              <a:solidFill>
                <a:schemeClr val="dk1"/>
              </a:solidFill>
              <a:latin typeface="Arial"/>
              <a:ea typeface="Arial"/>
              <a:cs typeface="Arial"/>
              <a:sym typeface="Arial"/>
            </a:endParaRPr>
          </a:p>
        </p:txBody>
      </p:sp>
      <p:pic>
        <p:nvPicPr>
          <p:cNvPr id="196" name="Google Shape;196;p1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00" name="Google Shape;200;p19"/>
          <p:cNvSpPr txBox="1"/>
          <p:nvPr/>
        </p:nvSpPr>
        <p:spPr>
          <a:xfrm>
            <a:off x="1524000" y="1290960"/>
            <a:ext cx="8064896" cy="4479920"/>
          </a:xfrm>
          <a:prstGeom prst="rect">
            <a:avLst/>
          </a:prstGeom>
          <a:noFill/>
          <a:ln>
            <a:noFill/>
          </a:ln>
        </p:spPr>
        <p:txBody>
          <a:bodyPr spcFirstLastPara="1" wrap="square" lIns="91425" tIns="45700" rIns="91425" bIns="45700" anchor="t" anchorCtr="0">
            <a:noAutofit/>
          </a:bodyPr>
          <a:lstStyle/>
          <a:p>
            <a:pPr>
              <a:lnSpc>
                <a:spcPct val="120000"/>
              </a:lnSpc>
              <a:buClr>
                <a:srgbClr val="000000"/>
              </a:buClr>
              <a:buSzPts val="1800"/>
            </a:pPr>
            <a:r>
              <a:rPr lang="en-GB" b="1" dirty="0">
                <a:latin typeface="Calibri"/>
                <a:ea typeface="Calibri"/>
                <a:cs typeface="Calibri"/>
                <a:sym typeface="Calibri"/>
              </a:rPr>
              <a:t>Intro</a:t>
            </a:r>
          </a:p>
          <a:p>
            <a:pPr>
              <a:lnSpc>
                <a:spcPct val="120000"/>
              </a:lnSpc>
              <a:buClr>
                <a:srgbClr val="000000"/>
              </a:buClr>
              <a:buSzPts val="1800"/>
            </a:pPr>
            <a:endParaRPr lang="en-GB" b="1" dirty="0">
              <a:solidFill>
                <a:srgbClr val="000000"/>
              </a:solidFill>
              <a:latin typeface="Calibri"/>
              <a:ea typeface="Calibri"/>
              <a:cs typeface="Calibri"/>
              <a:sym typeface="Calibri"/>
            </a:endParaRPr>
          </a:p>
          <a:p>
            <a:pPr>
              <a:lnSpc>
                <a:spcPct val="120000"/>
              </a:lnSpc>
              <a:buClr>
                <a:srgbClr val="000000"/>
              </a:buClr>
              <a:buSzPts val="1800"/>
            </a:pPr>
            <a:r>
              <a:rPr lang="en-GB" b="1" dirty="0">
                <a:latin typeface="Calibri"/>
                <a:ea typeface="Calibri"/>
                <a:cs typeface="Calibri"/>
                <a:sym typeface="Calibri"/>
              </a:rPr>
              <a:t>Methods / Aligners</a:t>
            </a:r>
          </a:p>
          <a:p>
            <a:pPr>
              <a:lnSpc>
                <a:spcPct val="120000"/>
              </a:lnSpc>
              <a:buClr>
                <a:srgbClr val="000000"/>
              </a:buClr>
              <a:buSzPts val="1800"/>
            </a:pPr>
            <a:endParaRPr lang="en-GB" b="1" dirty="0">
              <a:solidFill>
                <a:srgbClr val="000000"/>
              </a:solidFill>
              <a:latin typeface="Calibri"/>
              <a:ea typeface="Calibri"/>
              <a:cs typeface="Calibri"/>
              <a:sym typeface="Calibri"/>
            </a:endParaRPr>
          </a:p>
          <a:p>
            <a:pPr>
              <a:lnSpc>
                <a:spcPct val="120000"/>
              </a:lnSpc>
              <a:buClr>
                <a:srgbClr val="000000"/>
              </a:buClr>
              <a:buSzPts val="1800"/>
            </a:pPr>
            <a:r>
              <a:rPr lang="en-GB" b="1" dirty="0">
                <a:solidFill>
                  <a:srgbClr val="FF0000"/>
                </a:solidFill>
                <a:latin typeface="Calibri"/>
                <a:ea typeface="Calibri"/>
                <a:cs typeface="Calibri"/>
                <a:sym typeface="Calibri"/>
              </a:rPr>
              <a:t>Alignment Outputs</a:t>
            </a:r>
          </a:p>
          <a:p>
            <a:pPr>
              <a:lnSpc>
                <a:spcPct val="120000"/>
              </a:lnSpc>
              <a:buClr>
                <a:srgbClr val="000000"/>
              </a:buClr>
              <a:buSzPts val="1800"/>
            </a:pPr>
            <a:endParaRPr lang="en-GB" b="1" dirty="0">
              <a:solidFill>
                <a:srgbClr val="000000"/>
              </a:solidFill>
              <a:latin typeface="Calibri"/>
              <a:ea typeface="Calibri"/>
              <a:cs typeface="Calibri"/>
              <a:sym typeface="Calibri"/>
            </a:endParaRPr>
          </a:p>
          <a:p>
            <a:pPr>
              <a:lnSpc>
                <a:spcPct val="120000"/>
              </a:lnSpc>
              <a:buClr>
                <a:srgbClr val="000000"/>
              </a:buClr>
              <a:buSzPts val="1800"/>
            </a:pPr>
            <a:r>
              <a:rPr lang="en-GB" b="1" dirty="0">
                <a:solidFill>
                  <a:srgbClr val="000000"/>
                </a:solidFill>
                <a:latin typeface="Calibri"/>
                <a:ea typeface="Calibri"/>
                <a:cs typeface="Calibri"/>
                <a:sym typeface="Calibri"/>
              </a:rPr>
              <a:t>Alignment Viewers</a:t>
            </a:r>
          </a:p>
          <a:p>
            <a:pPr>
              <a:lnSpc>
                <a:spcPct val="120000"/>
              </a:lnSpc>
              <a:buClr>
                <a:srgbClr val="000000"/>
              </a:buClr>
              <a:buSzPts val="1800"/>
            </a:pPr>
            <a:endParaRPr lang="en-GB" b="1" dirty="0">
              <a:solidFill>
                <a:srgbClr val="000000"/>
              </a:solidFill>
              <a:ea typeface="Calibri"/>
              <a:cs typeface="Calibri"/>
              <a:sym typeface="Calibri"/>
            </a:endParaRPr>
          </a:p>
          <a:p>
            <a:pPr>
              <a:lnSpc>
                <a:spcPct val="120000"/>
              </a:lnSpc>
              <a:buClr>
                <a:srgbClr val="000000"/>
              </a:buClr>
              <a:buSzPts val="1800"/>
            </a:pPr>
            <a:r>
              <a:rPr lang="en-GB" b="1" dirty="0">
                <a:ea typeface="Calibri"/>
                <a:cs typeface="Calibri"/>
                <a:sym typeface="Calibri"/>
              </a:rPr>
              <a:t>NGS Workflows, QC and BAM Improvement</a:t>
            </a:r>
          </a:p>
        </p:txBody>
      </p:sp>
    </p:spTree>
    <p:extLst>
      <p:ext uri="{BB962C8B-B14F-4D97-AF65-F5344CB8AC3E}">
        <p14:creationId xmlns:p14="http://schemas.microsoft.com/office/powerpoint/2010/main" val="4326619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317BB-C88E-9946-BF5D-6A73B4DFEA28}"/>
              </a:ext>
            </a:extLst>
          </p:cNvPr>
          <p:cNvSpPr>
            <a:spLocks noGrp="1"/>
          </p:cNvSpPr>
          <p:nvPr>
            <p:ph type="title"/>
          </p:nvPr>
        </p:nvSpPr>
        <p:spPr/>
        <p:txBody>
          <a:bodyPr/>
          <a:lstStyle/>
          <a:p>
            <a:pPr algn="ctr"/>
            <a:r>
              <a:rPr lang="en-US" b="1" dirty="0"/>
              <a:t>LET’S HAVE A BREAK</a:t>
            </a:r>
          </a:p>
        </p:txBody>
      </p:sp>
      <p:sp>
        <p:nvSpPr>
          <p:cNvPr id="3" name="Content Placeholder 2">
            <a:extLst>
              <a:ext uri="{FF2B5EF4-FFF2-40B4-BE49-F238E27FC236}">
                <a16:creationId xmlns:a16="http://schemas.microsoft.com/office/drawing/2014/main" id="{B908E796-20A7-0B4F-9205-C3CDC2F0CA8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0600A3C-A9A5-474C-85DF-489E8EDEFD16}"/>
              </a:ext>
            </a:extLst>
          </p:cNvPr>
          <p:cNvPicPr>
            <a:picLocks noChangeAspect="1"/>
          </p:cNvPicPr>
          <p:nvPr/>
        </p:nvPicPr>
        <p:blipFill>
          <a:blip r:embed="rId2"/>
          <a:stretch>
            <a:fillRect/>
          </a:stretch>
        </p:blipFill>
        <p:spPr>
          <a:xfrm>
            <a:off x="3515360" y="1825625"/>
            <a:ext cx="5140960" cy="4177030"/>
          </a:xfrm>
          <a:prstGeom prst="rect">
            <a:avLst/>
          </a:prstGeom>
        </p:spPr>
      </p:pic>
    </p:spTree>
    <p:extLst>
      <p:ext uri="{BB962C8B-B14F-4D97-AF65-F5344CB8AC3E}">
        <p14:creationId xmlns:p14="http://schemas.microsoft.com/office/powerpoint/2010/main" val="39318025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9"/>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dirty="0">
                <a:solidFill>
                  <a:srgbClr val="000000"/>
                </a:solidFill>
                <a:latin typeface="Arial"/>
                <a:ea typeface="Arial"/>
                <a:cs typeface="Arial"/>
                <a:sym typeface="Arial"/>
              </a:rPr>
              <a:t>Overview</a:t>
            </a:r>
            <a:endParaRPr sz="4800" b="1" dirty="0">
              <a:solidFill>
                <a:schemeClr val="dk1"/>
              </a:solidFill>
              <a:latin typeface="Arial"/>
              <a:ea typeface="Arial"/>
              <a:cs typeface="Arial"/>
              <a:sym typeface="Arial"/>
            </a:endParaRPr>
          </a:p>
        </p:txBody>
      </p:sp>
      <p:pic>
        <p:nvPicPr>
          <p:cNvPr id="196" name="Google Shape;196;p1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00" name="Google Shape;200;p19"/>
          <p:cNvSpPr txBox="1"/>
          <p:nvPr/>
        </p:nvSpPr>
        <p:spPr>
          <a:xfrm>
            <a:off x="1524000" y="1290960"/>
            <a:ext cx="8064896" cy="4479920"/>
          </a:xfrm>
          <a:prstGeom prst="rect">
            <a:avLst/>
          </a:prstGeom>
          <a:noFill/>
          <a:ln>
            <a:noFill/>
          </a:ln>
        </p:spPr>
        <p:txBody>
          <a:bodyPr spcFirstLastPara="1" wrap="square" lIns="91425" tIns="45700" rIns="91425" bIns="45700" anchor="t" anchorCtr="0">
            <a:noAutofit/>
          </a:bodyPr>
          <a:lstStyle/>
          <a:p>
            <a:pPr>
              <a:lnSpc>
                <a:spcPct val="120000"/>
              </a:lnSpc>
              <a:buClr>
                <a:srgbClr val="000000"/>
              </a:buClr>
              <a:buSzPts val="1800"/>
            </a:pPr>
            <a:r>
              <a:rPr lang="en-GB" b="1" dirty="0">
                <a:latin typeface="Calibri"/>
                <a:ea typeface="Calibri"/>
                <a:cs typeface="Calibri"/>
                <a:sym typeface="Calibri"/>
              </a:rPr>
              <a:t>Intro</a:t>
            </a:r>
          </a:p>
          <a:p>
            <a:pPr>
              <a:lnSpc>
                <a:spcPct val="120000"/>
              </a:lnSpc>
              <a:buClr>
                <a:srgbClr val="000000"/>
              </a:buClr>
              <a:buSzPts val="1800"/>
            </a:pPr>
            <a:endParaRPr lang="en-GB" b="1" dirty="0">
              <a:solidFill>
                <a:srgbClr val="000000"/>
              </a:solidFill>
              <a:latin typeface="Calibri"/>
              <a:ea typeface="Calibri"/>
              <a:cs typeface="Calibri"/>
              <a:sym typeface="Calibri"/>
            </a:endParaRPr>
          </a:p>
          <a:p>
            <a:pPr>
              <a:lnSpc>
                <a:spcPct val="120000"/>
              </a:lnSpc>
              <a:buClr>
                <a:srgbClr val="000000"/>
              </a:buClr>
              <a:buSzPts val="1800"/>
            </a:pPr>
            <a:r>
              <a:rPr lang="en-GB" b="1" dirty="0">
                <a:latin typeface="Calibri"/>
                <a:ea typeface="Calibri"/>
                <a:cs typeface="Calibri"/>
                <a:sym typeface="Calibri"/>
              </a:rPr>
              <a:t>Methods / Aligners</a:t>
            </a:r>
          </a:p>
          <a:p>
            <a:pPr>
              <a:lnSpc>
                <a:spcPct val="120000"/>
              </a:lnSpc>
              <a:buClr>
                <a:srgbClr val="000000"/>
              </a:buClr>
              <a:buSzPts val="1800"/>
            </a:pPr>
            <a:endParaRPr lang="en-GB" b="1" dirty="0">
              <a:solidFill>
                <a:srgbClr val="000000"/>
              </a:solidFill>
              <a:latin typeface="Calibri"/>
              <a:ea typeface="Calibri"/>
              <a:cs typeface="Calibri"/>
              <a:sym typeface="Calibri"/>
            </a:endParaRPr>
          </a:p>
          <a:p>
            <a:pPr>
              <a:lnSpc>
                <a:spcPct val="120000"/>
              </a:lnSpc>
              <a:buClr>
                <a:srgbClr val="000000"/>
              </a:buClr>
              <a:buSzPts val="1800"/>
            </a:pPr>
            <a:r>
              <a:rPr lang="en-GB" b="1" dirty="0">
                <a:solidFill>
                  <a:srgbClr val="FF0000"/>
                </a:solidFill>
                <a:latin typeface="Calibri"/>
                <a:ea typeface="Calibri"/>
                <a:cs typeface="Calibri"/>
                <a:sym typeface="Calibri"/>
              </a:rPr>
              <a:t>Alignment Outputs</a:t>
            </a:r>
          </a:p>
          <a:p>
            <a:pPr>
              <a:lnSpc>
                <a:spcPct val="120000"/>
              </a:lnSpc>
              <a:buClr>
                <a:srgbClr val="000000"/>
              </a:buClr>
              <a:buSzPts val="1800"/>
            </a:pPr>
            <a:endParaRPr lang="en-GB" b="1" dirty="0">
              <a:solidFill>
                <a:srgbClr val="000000"/>
              </a:solidFill>
              <a:latin typeface="Calibri"/>
              <a:ea typeface="Calibri"/>
              <a:cs typeface="Calibri"/>
              <a:sym typeface="Calibri"/>
            </a:endParaRPr>
          </a:p>
          <a:p>
            <a:pPr>
              <a:lnSpc>
                <a:spcPct val="120000"/>
              </a:lnSpc>
              <a:buClr>
                <a:srgbClr val="000000"/>
              </a:buClr>
              <a:buSzPts val="1800"/>
            </a:pPr>
            <a:r>
              <a:rPr lang="en-GB" b="1" dirty="0">
                <a:solidFill>
                  <a:srgbClr val="000000"/>
                </a:solidFill>
                <a:latin typeface="Calibri"/>
                <a:ea typeface="Calibri"/>
                <a:cs typeface="Calibri"/>
                <a:sym typeface="Calibri"/>
              </a:rPr>
              <a:t>Alignment Viewers</a:t>
            </a:r>
          </a:p>
          <a:p>
            <a:pPr>
              <a:lnSpc>
                <a:spcPct val="120000"/>
              </a:lnSpc>
              <a:buClr>
                <a:srgbClr val="000000"/>
              </a:buClr>
              <a:buSzPts val="1800"/>
            </a:pPr>
            <a:endParaRPr lang="en-GB" b="1" dirty="0">
              <a:solidFill>
                <a:srgbClr val="000000"/>
              </a:solidFill>
              <a:ea typeface="Calibri"/>
              <a:cs typeface="Calibri"/>
              <a:sym typeface="Calibri"/>
            </a:endParaRPr>
          </a:p>
          <a:p>
            <a:pPr>
              <a:lnSpc>
                <a:spcPct val="120000"/>
              </a:lnSpc>
              <a:buClr>
                <a:srgbClr val="000000"/>
              </a:buClr>
              <a:buSzPts val="1800"/>
            </a:pPr>
            <a:r>
              <a:rPr lang="en-GB" b="1" dirty="0">
                <a:ea typeface="Calibri"/>
                <a:cs typeface="Calibri"/>
                <a:sym typeface="Calibri"/>
              </a:rPr>
              <a:t>NGS Workflows, QC and BAM Improvement</a:t>
            </a:r>
          </a:p>
        </p:txBody>
      </p:sp>
    </p:spTree>
    <p:extLst>
      <p:ext uri="{BB962C8B-B14F-4D97-AF65-F5344CB8AC3E}">
        <p14:creationId xmlns:p14="http://schemas.microsoft.com/office/powerpoint/2010/main" val="31426626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65" name="Google Shape;65;p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grpSp>
        <p:nvGrpSpPr>
          <p:cNvPr id="67" name="Google Shape;67;p9"/>
          <p:cNvGrpSpPr/>
          <p:nvPr/>
        </p:nvGrpSpPr>
        <p:grpSpPr>
          <a:xfrm>
            <a:off x="2080710" y="2203169"/>
            <a:ext cx="1503512" cy="1309541"/>
            <a:chOff x="556710" y="3053933"/>
            <a:chExt cx="1752719" cy="1526597"/>
          </a:xfrm>
        </p:grpSpPr>
        <p:pic>
          <p:nvPicPr>
            <p:cNvPr id="68" name="Google Shape;68;p9" descr="pipetting.png"/>
            <p:cNvPicPr preferRelativeResize="0"/>
            <p:nvPr/>
          </p:nvPicPr>
          <p:blipFill rotWithShape="1">
            <a:blip r:embed="rId4">
              <a:alphaModFix/>
            </a:blip>
            <a:srcRect/>
            <a:stretch/>
          </p:blipFill>
          <p:spPr>
            <a:xfrm>
              <a:off x="556710" y="3053933"/>
              <a:ext cx="919396" cy="995283"/>
            </a:xfrm>
            <a:prstGeom prst="rect">
              <a:avLst/>
            </a:prstGeom>
            <a:noFill/>
            <a:ln>
              <a:noFill/>
            </a:ln>
          </p:spPr>
        </p:pic>
        <p:pic>
          <p:nvPicPr>
            <p:cNvPr id="69" name="Google Shape;69;p9" descr="hiseq2000 machine.png"/>
            <p:cNvPicPr preferRelativeResize="0"/>
            <p:nvPr/>
          </p:nvPicPr>
          <p:blipFill rotWithShape="1">
            <a:blip r:embed="rId5">
              <a:alphaModFix/>
            </a:blip>
            <a:srcRect/>
            <a:stretch/>
          </p:blipFill>
          <p:spPr>
            <a:xfrm>
              <a:off x="1275150" y="3684230"/>
              <a:ext cx="1034279" cy="896300"/>
            </a:xfrm>
            <a:prstGeom prst="rect">
              <a:avLst/>
            </a:prstGeom>
            <a:noFill/>
            <a:ln>
              <a:noFill/>
            </a:ln>
          </p:spPr>
        </p:pic>
      </p:grpSp>
      <p:sp>
        <p:nvSpPr>
          <p:cNvPr id="70" name="Google Shape;70;p9"/>
          <p:cNvSpPr/>
          <p:nvPr/>
        </p:nvSpPr>
        <p:spPr>
          <a:xfrm rot="4019711">
            <a:off x="2967388" y="3762590"/>
            <a:ext cx="708238" cy="235558"/>
          </a:xfrm>
          <a:prstGeom prst="rightArrow">
            <a:avLst>
              <a:gd name="adj1" fmla="val 50000"/>
              <a:gd name="adj2" fmla="val 50000"/>
            </a:avLst>
          </a:prstGeom>
          <a:gradFill>
            <a:gsLst>
              <a:gs pos="0">
                <a:srgbClr val="2683CD"/>
              </a:gs>
              <a:gs pos="100000">
                <a:srgbClr val="91C5FF"/>
              </a:gs>
            </a:gsLst>
            <a:lin ang="16200000" scaled="0"/>
          </a:gradFill>
          <a:ln w="9525" cap="flat" cmpd="sng">
            <a:solidFill>
              <a:srgbClr val="347EB8"/>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91425" tIns="45700" rIns="91425" bIns="45700" anchor="ctr" anchorCtr="0">
            <a:noAutofit/>
          </a:bodyPr>
          <a:lstStyle/>
          <a:p>
            <a:pPr algn="ctr">
              <a:buClr>
                <a:srgbClr val="000000"/>
              </a:buClr>
              <a:buSzPts val="1400"/>
            </a:pPr>
            <a:endParaRPr sz="1400">
              <a:solidFill>
                <a:schemeClr val="lt1"/>
              </a:solidFill>
              <a:latin typeface="Arial"/>
              <a:ea typeface="Arial"/>
              <a:cs typeface="Arial"/>
              <a:sym typeface="Arial"/>
            </a:endParaRPr>
          </a:p>
        </p:txBody>
      </p:sp>
      <p:sp>
        <p:nvSpPr>
          <p:cNvPr id="72" name="Google Shape;72;p9"/>
          <p:cNvSpPr txBox="1"/>
          <p:nvPr/>
        </p:nvSpPr>
        <p:spPr>
          <a:xfrm>
            <a:off x="2209801" y="4292974"/>
            <a:ext cx="3333887" cy="1631215"/>
          </a:xfrm>
          <a:prstGeom prst="rect">
            <a:avLst/>
          </a:prstGeom>
          <a:noFill/>
          <a:ln>
            <a:noFill/>
          </a:ln>
        </p:spPr>
        <p:txBody>
          <a:bodyPr spcFirstLastPara="1" wrap="square" lIns="91425" tIns="45700" rIns="91425" bIns="45700" anchor="t" anchorCtr="0">
            <a:noAutofit/>
          </a:bodyPr>
          <a:lstStyle/>
          <a:p>
            <a:pPr>
              <a:buClr>
                <a:srgbClr val="000000"/>
              </a:buClr>
              <a:buSzPts val="250"/>
            </a:pPr>
            <a:r>
              <a:rPr lang="en-GB" sz="1000" dirty="0">
                <a:solidFill>
                  <a:srgbClr val="000000"/>
                </a:solidFill>
                <a:latin typeface="Courier"/>
                <a:ea typeface="Courier"/>
                <a:cs typeface="Courier"/>
                <a:sym typeface="Courier"/>
              </a:rPr>
              <a:t>@IL16_4408:3:5:17860:13258</a:t>
            </a:r>
            <a:endParaRPr sz="1400" dirty="0">
              <a:solidFill>
                <a:srgbClr val="000000"/>
              </a:solidFill>
              <a:latin typeface="Arial"/>
              <a:ea typeface="Arial"/>
              <a:cs typeface="Arial"/>
              <a:sym typeface="Arial"/>
            </a:endParaRPr>
          </a:p>
          <a:p>
            <a:pPr>
              <a:buClr>
                <a:srgbClr val="000000"/>
              </a:buClr>
              <a:buSzPts val="250"/>
            </a:pPr>
            <a:r>
              <a:rPr lang="en-GB" sz="1000" dirty="0">
                <a:solidFill>
                  <a:srgbClr val="000000"/>
                </a:solidFill>
                <a:latin typeface="Courier"/>
                <a:ea typeface="Courier"/>
                <a:cs typeface="Courier"/>
                <a:sym typeface="Courier"/>
              </a:rPr>
              <a:t>CTGGCTCACATACAGGCCAGTATAAAGCGTCTCCTTTAAA</a:t>
            </a:r>
            <a:endParaRPr sz="1400" dirty="0">
              <a:solidFill>
                <a:srgbClr val="000000"/>
              </a:solidFill>
              <a:latin typeface="Arial"/>
              <a:ea typeface="Arial"/>
              <a:cs typeface="Arial"/>
              <a:sym typeface="Arial"/>
            </a:endParaRPr>
          </a:p>
          <a:p>
            <a:pPr>
              <a:buClr>
                <a:srgbClr val="000000"/>
              </a:buClr>
              <a:buSzPts val="250"/>
            </a:pPr>
            <a:r>
              <a:rPr lang="en-GB" sz="1000" dirty="0">
                <a:solidFill>
                  <a:srgbClr val="000000"/>
                </a:solidFill>
                <a:latin typeface="Courier"/>
                <a:ea typeface="Courier"/>
                <a:cs typeface="Courier"/>
                <a:sym typeface="Courier"/>
              </a:rPr>
              <a:t>+</a:t>
            </a:r>
            <a:endParaRPr sz="1400" dirty="0">
              <a:solidFill>
                <a:srgbClr val="000000"/>
              </a:solidFill>
              <a:latin typeface="Arial"/>
              <a:ea typeface="Arial"/>
              <a:cs typeface="Arial"/>
              <a:sym typeface="Arial"/>
            </a:endParaRPr>
          </a:p>
          <a:p>
            <a:pPr>
              <a:buClr>
                <a:srgbClr val="000000"/>
              </a:buClr>
              <a:buSzPts val="250"/>
            </a:pPr>
            <a:r>
              <a:rPr lang="en-GB" sz="1000" dirty="0">
                <a:solidFill>
                  <a:srgbClr val="000000"/>
                </a:solidFill>
                <a:latin typeface="Courier"/>
                <a:ea typeface="Courier"/>
                <a:cs typeface="Courier"/>
                <a:sym typeface="Courier"/>
              </a:rPr>
              <a:t>HHHHHHHHHHHHHHHHHHHHHHHHHHHHHHHHHHHHHHHE</a:t>
            </a:r>
            <a:endParaRPr sz="1400" dirty="0">
              <a:solidFill>
                <a:srgbClr val="000000"/>
              </a:solidFill>
              <a:latin typeface="Arial"/>
              <a:ea typeface="Arial"/>
              <a:cs typeface="Arial"/>
              <a:sym typeface="Arial"/>
            </a:endParaRPr>
          </a:p>
          <a:p>
            <a:pPr>
              <a:buClr>
                <a:srgbClr val="000000"/>
              </a:buClr>
              <a:buSzPts val="250"/>
            </a:pPr>
            <a:r>
              <a:rPr lang="en-GB" sz="1000" dirty="0">
                <a:solidFill>
                  <a:srgbClr val="000000"/>
                </a:solidFill>
                <a:latin typeface="Courier"/>
                <a:ea typeface="Courier"/>
                <a:cs typeface="Courier"/>
                <a:sym typeface="Courier"/>
              </a:rPr>
              <a:t>@IL16_4408:3:14:13276:1210</a:t>
            </a:r>
            <a:endParaRPr sz="1400" dirty="0">
              <a:solidFill>
                <a:srgbClr val="000000"/>
              </a:solidFill>
              <a:latin typeface="Arial"/>
              <a:ea typeface="Arial"/>
              <a:cs typeface="Arial"/>
              <a:sym typeface="Arial"/>
            </a:endParaRPr>
          </a:p>
          <a:p>
            <a:pPr>
              <a:buClr>
                <a:srgbClr val="000000"/>
              </a:buClr>
              <a:buSzPts val="250"/>
            </a:pPr>
            <a:r>
              <a:rPr lang="en-GB" sz="1000" dirty="0">
                <a:solidFill>
                  <a:srgbClr val="000000"/>
                </a:solidFill>
                <a:latin typeface="Courier"/>
                <a:ea typeface="Courier"/>
                <a:cs typeface="Courier"/>
                <a:sym typeface="Courier"/>
              </a:rPr>
              <a:t>GTAGAAAACAATATAGAAGCCTTAGGACAGAAAACCCTAA</a:t>
            </a:r>
            <a:endParaRPr sz="1400" dirty="0">
              <a:solidFill>
                <a:srgbClr val="000000"/>
              </a:solidFill>
              <a:latin typeface="Arial"/>
              <a:ea typeface="Arial"/>
              <a:cs typeface="Arial"/>
              <a:sym typeface="Arial"/>
            </a:endParaRPr>
          </a:p>
          <a:p>
            <a:pPr>
              <a:buClr>
                <a:srgbClr val="000000"/>
              </a:buClr>
              <a:buSzPts val="250"/>
            </a:pPr>
            <a:r>
              <a:rPr lang="en-GB" sz="1000" dirty="0">
                <a:solidFill>
                  <a:srgbClr val="000000"/>
                </a:solidFill>
                <a:latin typeface="Courier"/>
                <a:ea typeface="Courier"/>
                <a:cs typeface="Courier"/>
                <a:sym typeface="Courier"/>
              </a:rPr>
              <a:t>+</a:t>
            </a:r>
            <a:endParaRPr sz="1400" dirty="0">
              <a:solidFill>
                <a:srgbClr val="000000"/>
              </a:solidFill>
              <a:latin typeface="Arial"/>
              <a:ea typeface="Arial"/>
              <a:cs typeface="Arial"/>
              <a:sym typeface="Arial"/>
            </a:endParaRPr>
          </a:p>
          <a:p>
            <a:pPr>
              <a:buClr>
                <a:srgbClr val="000000"/>
              </a:buClr>
              <a:buSzPts val="250"/>
            </a:pPr>
            <a:r>
              <a:rPr lang="en-GB" sz="1000" dirty="0">
                <a:solidFill>
                  <a:srgbClr val="000000"/>
                </a:solidFill>
                <a:latin typeface="Courier"/>
                <a:ea typeface="Courier"/>
                <a:cs typeface="Courier"/>
                <a:sym typeface="Courier"/>
              </a:rPr>
              <a:t>HHHHHHHHHHHHHHHHHDHHHHHHHHBGHHHHHHCDCCF&gt;</a:t>
            </a:r>
            <a:endParaRPr sz="1400" dirty="0">
              <a:solidFill>
                <a:srgbClr val="000000"/>
              </a:solidFill>
              <a:latin typeface="Arial"/>
              <a:ea typeface="Arial"/>
              <a:cs typeface="Arial"/>
              <a:sym typeface="Arial"/>
            </a:endParaRPr>
          </a:p>
          <a:p>
            <a:pPr>
              <a:buClr>
                <a:srgbClr val="000000"/>
              </a:buClr>
              <a:buSzPts val="250"/>
            </a:pPr>
            <a:r>
              <a:rPr lang="en-GB" sz="1000" dirty="0">
                <a:solidFill>
                  <a:srgbClr val="000000"/>
                </a:solidFill>
                <a:latin typeface="Courier"/>
                <a:ea typeface="Courier"/>
                <a:cs typeface="Courier"/>
                <a:sym typeface="Courier"/>
              </a:rPr>
              <a:t>@IL16_4408:3:83:5210:21157</a:t>
            </a:r>
            <a:endParaRPr sz="1400" dirty="0">
              <a:solidFill>
                <a:srgbClr val="000000"/>
              </a:solidFill>
              <a:latin typeface="Arial"/>
              <a:ea typeface="Arial"/>
              <a:cs typeface="Arial"/>
              <a:sym typeface="Arial"/>
            </a:endParaRPr>
          </a:p>
          <a:p>
            <a:pPr>
              <a:buClr>
                <a:srgbClr val="000000"/>
              </a:buClr>
              <a:buSzPts val="250"/>
            </a:pPr>
            <a:r>
              <a:rPr lang="en-GB" sz="1000" dirty="0">
                <a:solidFill>
                  <a:srgbClr val="000000"/>
                </a:solidFill>
                <a:latin typeface="Courier"/>
                <a:ea typeface="Courier"/>
                <a:cs typeface="Courier"/>
                <a:sym typeface="Courier"/>
              </a:rPr>
              <a:t>AGGCAGCAGGAACTCCAGTTAGGCCATAGTTCATCCTTGC</a:t>
            </a:r>
            <a:endParaRPr sz="1400" dirty="0">
              <a:solidFill>
                <a:srgbClr val="000000"/>
              </a:solidFill>
              <a:latin typeface="Arial"/>
              <a:ea typeface="Arial"/>
              <a:cs typeface="Arial"/>
              <a:sym typeface="Arial"/>
            </a:endParaRPr>
          </a:p>
        </p:txBody>
      </p:sp>
      <p:sp>
        <p:nvSpPr>
          <p:cNvPr id="73" name="Google Shape;73;p9"/>
          <p:cNvSpPr txBox="1"/>
          <p:nvPr/>
        </p:nvSpPr>
        <p:spPr>
          <a:xfrm>
            <a:off x="7062222" y="4292974"/>
            <a:ext cx="3605779" cy="1631215"/>
          </a:xfrm>
          <a:prstGeom prst="rect">
            <a:avLst/>
          </a:prstGeom>
          <a:noFill/>
          <a:ln>
            <a:noFill/>
          </a:ln>
        </p:spPr>
        <p:txBody>
          <a:bodyPr spcFirstLastPara="1" wrap="square" lIns="91425" tIns="45700" rIns="91425" bIns="45700" anchor="t" anchorCtr="0">
            <a:noAutofit/>
          </a:bodyPr>
          <a:lstStyle/>
          <a:p>
            <a:pPr>
              <a:buClr>
                <a:srgbClr val="000000"/>
              </a:buClr>
              <a:buSzPts val="250"/>
            </a:pPr>
            <a:r>
              <a:rPr lang="en-GB" sz="1000" dirty="0">
                <a:solidFill>
                  <a:srgbClr val="000000"/>
                </a:solidFill>
                <a:latin typeface="Courier"/>
                <a:ea typeface="Courier"/>
                <a:cs typeface="Courier"/>
                <a:sym typeface="Courier"/>
              </a:rPr>
              <a:t>@IL16_4408:3:5:17860:13258</a:t>
            </a:r>
            <a:endParaRPr sz="1400" dirty="0">
              <a:solidFill>
                <a:srgbClr val="000000"/>
              </a:solidFill>
              <a:latin typeface="Arial"/>
              <a:ea typeface="Arial"/>
              <a:cs typeface="Arial"/>
              <a:sym typeface="Arial"/>
            </a:endParaRPr>
          </a:p>
          <a:p>
            <a:pPr>
              <a:buClr>
                <a:srgbClr val="000000"/>
              </a:buClr>
              <a:buSzPts val="250"/>
            </a:pPr>
            <a:r>
              <a:rPr lang="en-GB" sz="1000" dirty="0">
                <a:solidFill>
                  <a:srgbClr val="000000"/>
                </a:solidFill>
                <a:latin typeface="Courier"/>
                <a:ea typeface="Courier"/>
                <a:cs typeface="Courier"/>
                <a:sym typeface="Courier"/>
              </a:rPr>
              <a:t>CAGTTTTTTCAGAGCAGTAGCCATTAGGCACAATGTGATT</a:t>
            </a:r>
            <a:endParaRPr sz="1400" dirty="0">
              <a:solidFill>
                <a:srgbClr val="000000"/>
              </a:solidFill>
              <a:latin typeface="Arial"/>
              <a:ea typeface="Arial"/>
              <a:cs typeface="Arial"/>
              <a:sym typeface="Arial"/>
            </a:endParaRPr>
          </a:p>
          <a:p>
            <a:pPr>
              <a:buClr>
                <a:srgbClr val="000000"/>
              </a:buClr>
              <a:buSzPts val="250"/>
            </a:pPr>
            <a:r>
              <a:rPr lang="en-GB" sz="1000" dirty="0">
                <a:solidFill>
                  <a:srgbClr val="000000"/>
                </a:solidFill>
                <a:latin typeface="Courier"/>
                <a:ea typeface="Courier"/>
                <a:cs typeface="Courier"/>
                <a:sym typeface="Courier"/>
              </a:rPr>
              <a:t>+</a:t>
            </a:r>
            <a:endParaRPr sz="1400" dirty="0">
              <a:solidFill>
                <a:srgbClr val="000000"/>
              </a:solidFill>
              <a:latin typeface="Arial"/>
              <a:ea typeface="Arial"/>
              <a:cs typeface="Arial"/>
              <a:sym typeface="Arial"/>
            </a:endParaRPr>
          </a:p>
          <a:p>
            <a:pPr>
              <a:buClr>
                <a:srgbClr val="000000"/>
              </a:buClr>
              <a:buSzPts val="250"/>
            </a:pPr>
            <a:r>
              <a:rPr lang="en-GB" sz="1000" dirty="0">
                <a:solidFill>
                  <a:srgbClr val="000000"/>
                </a:solidFill>
                <a:latin typeface="Courier"/>
                <a:ea typeface="Courier"/>
                <a:cs typeface="Courier"/>
                <a:sym typeface="Courier"/>
              </a:rPr>
              <a:t>FFFFFFFFFFFFFFFFFFFFFFFFFFFFFFFFAFFBFFFF</a:t>
            </a:r>
            <a:endParaRPr sz="1400" dirty="0">
              <a:solidFill>
                <a:srgbClr val="000000"/>
              </a:solidFill>
              <a:latin typeface="Arial"/>
              <a:ea typeface="Arial"/>
              <a:cs typeface="Arial"/>
              <a:sym typeface="Arial"/>
            </a:endParaRPr>
          </a:p>
          <a:p>
            <a:pPr>
              <a:buClr>
                <a:srgbClr val="000000"/>
              </a:buClr>
              <a:buSzPts val="250"/>
            </a:pPr>
            <a:r>
              <a:rPr lang="en-GB" sz="1000" dirty="0">
                <a:solidFill>
                  <a:srgbClr val="000000"/>
                </a:solidFill>
                <a:latin typeface="Courier"/>
                <a:ea typeface="Courier"/>
                <a:cs typeface="Courier"/>
                <a:sym typeface="Courier"/>
              </a:rPr>
              <a:t>@IL16_4408:3:14:13276:1210</a:t>
            </a:r>
            <a:endParaRPr sz="1400" dirty="0">
              <a:solidFill>
                <a:srgbClr val="000000"/>
              </a:solidFill>
              <a:latin typeface="Arial"/>
              <a:ea typeface="Arial"/>
              <a:cs typeface="Arial"/>
              <a:sym typeface="Arial"/>
            </a:endParaRPr>
          </a:p>
          <a:p>
            <a:pPr>
              <a:buClr>
                <a:srgbClr val="000000"/>
              </a:buClr>
              <a:buSzPts val="250"/>
            </a:pPr>
            <a:r>
              <a:rPr lang="en-GB" sz="1000" dirty="0">
                <a:solidFill>
                  <a:srgbClr val="000000"/>
                </a:solidFill>
                <a:latin typeface="Courier"/>
                <a:ea typeface="Courier"/>
                <a:cs typeface="Courier"/>
                <a:sym typeface="Courier"/>
              </a:rPr>
              <a:t>AGTCAACAGATGTCCTTTGAGCTTAAGAATTCAGCAGAAG</a:t>
            </a:r>
            <a:endParaRPr sz="1400" dirty="0">
              <a:solidFill>
                <a:srgbClr val="000000"/>
              </a:solidFill>
              <a:latin typeface="Arial"/>
              <a:ea typeface="Arial"/>
              <a:cs typeface="Arial"/>
              <a:sym typeface="Arial"/>
            </a:endParaRPr>
          </a:p>
          <a:p>
            <a:pPr>
              <a:buClr>
                <a:srgbClr val="000000"/>
              </a:buClr>
              <a:buSzPts val="250"/>
            </a:pPr>
            <a:r>
              <a:rPr lang="en-GB" sz="1000" dirty="0">
                <a:solidFill>
                  <a:srgbClr val="000000"/>
                </a:solidFill>
                <a:latin typeface="Courier"/>
                <a:ea typeface="Courier"/>
                <a:cs typeface="Courier"/>
                <a:sym typeface="Courier"/>
              </a:rPr>
              <a:t>+</a:t>
            </a:r>
            <a:endParaRPr sz="1400" dirty="0">
              <a:solidFill>
                <a:srgbClr val="000000"/>
              </a:solidFill>
              <a:latin typeface="Arial"/>
              <a:ea typeface="Arial"/>
              <a:cs typeface="Arial"/>
              <a:sym typeface="Arial"/>
            </a:endParaRPr>
          </a:p>
          <a:p>
            <a:pPr>
              <a:buClr>
                <a:srgbClr val="000000"/>
              </a:buClr>
              <a:buSzPts val="250"/>
            </a:pPr>
            <a:r>
              <a:rPr lang="en-GB" sz="1000" dirty="0">
                <a:solidFill>
                  <a:srgbClr val="000000"/>
                </a:solidFill>
                <a:latin typeface="Courier"/>
                <a:ea typeface="Courier"/>
                <a:cs typeface="Courier"/>
                <a:sym typeface="Courier"/>
              </a:rPr>
              <a:t>FFFFFFFFFFFFFFFFFFFDFFFFFFFFFFFFFFFFFDCF</a:t>
            </a:r>
            <a:endParaRPr sz="1400" dirty="0">
              <a:solidFill>
                <a:srgbClr val="000000"/>
              </a:solidFill>
              <a:latin typeface="Arial"/>
              <a:ea typeface="Arial"/>
              <a:cs typeface="Arial"/>
              <a:sym typeface="Arial"/>
            </a:endParaRPr>
          </a:p>
          <a:p>
            <a:pPr>
              <a:buClr>
                <a:srgbClr val="000000"/>
              </a:buClr>
              <a:buSzPts val="250"/>
            </a:pPr>
            <a:r>
              <a:rPr lang="en-GB" sz="1000" dirty="0">
                <a:solidFill>
                  <a:srgbClr val="000000"/>
                </a:solidFill>
                <a:latin typeface="Courier"/>
                <a:ea typeface="Courier"/>
                <a:cs typeface="Courier"/>
                <a:sym typeface="Courier"/>
              </a:rPr>
              <a:t>@IL16_4408:3:83:5210:21157</a:t>
            </a:r>
            <a:endParaRPr sz="1400" dirty="0">
              <a:solidFill>
                <a:srgbClr val="000000"/>
              </a:solidFill>
              <a:latin typeface="Arial"/>
              <a:ea typeface="Arial"/>
              <a:cs typeface="Arial"/>
              <a:sym typeface="Arial"/>
            </a:endParaRPr>
          </a:p>
          <a:p>
            <a:pPr>
              <a:buClr>
                <a:srgbClr val="000000"/>
              </a:buClr>
              <a:buSzPts val="250"/>
            </a:pPr>
            <a:r>
              <a:rPr lang="en-GB" sz="1000" dirty="0">
                <a:solidFill>
                  <a:srgbClr val="000000"/>
                </a:solidFill>
                <a:latin typeface="Courier"/>
                <a:ea typeface="Courier"/>
                <a:cs typeface="Courier"/>
                <a:sym typeface="Courier"/>
              </a:rPr>
              <a:t>GGGCCAGTGTGTCCCCTCCTGCCACTGAAGACCATGCTAT</a:t>
            </a:r>
            <a:endParaRPr sz="1400" dirty="0">
              <a:solidFill>
                <a:srgbClr val="000000"/>
              </a:solidFill>
              <a:latin typeface="Arial"/>
              <a:ea typeface="Arial"/>
              <a:cs typeface="Arial"/>
              <a:sym typeface="Arial"/>
            </a:endParaRPr>
          </a:p>
        </p:txBody>
      </p:sp>
      <p:cxnSp>
        <p:nvCxnSpPr>
          <p:cNvPr id="74" name="Google Shape;74;p9"/>
          <p:cNvCxnSpPr/>
          <p:nvPr/>
        </p:nvCxnSpPr>
        <p:spPr>
          <a:xfrm flipH="1">
            <a:off x="4091323" y="4067159"/>
            <a:ext cx="535258" cy="272903"/>
          </a:xfrm>
          <a:prstGeom prst="straightConnector1">
            <a:avLst/>
          </a:prstGeom>
          <a:noFill/>
          <a:ln w="25400" cap="flat" cmpd="sng">
            <a:solidFill>
              <a:schemeClr val="accent1"/>
            </a:solidFill>
            <a:prstDash val="solid"/>
            <a:round/>
            <a:headEnd type="none" w="sm" len="sm"/>
            <a:tailEnd type="stealth" w="med" len="med"/>
          </a:ln>
          <a:effectLst>
            <a:outerShdw blurRad="39999" dist="20000" dir="5400000" rotWithShape="0">
              <a:srgbClr val="000000">
                <a:alpha val="36862"/>
              </a:srgbClr>
            </a:outerShdw>
          </a:effectLst>
        </p:spPr>
      </p:cxnSp>
      <p:cxnSp>
        <p:nvCxnSpPr>
          <p:cNvPr id="75" name="Google Shape;75;p9"/>
          <p:cNvCxnSpPr/>
          <p:nvPr/>
        </p:nvCxnSpPr>
        <p:spPr>
          <a:xfrm flipH="1">
            <a:off x="4907066" y="4203611"/>
            <a:ext cx="535258" cy="272903"/>
          </a:xfrm>
          <a:prstGeom prst="straightConnector1">
            <a:avLst/>
          </a:prstGeom>
          <a:noFill/>
          <a:ln w="25400" cap="flat" cmpd="sng">
            <a:solidFill>
              <a:schemeClr val="accent1"/>
            </a:solidFill>
            <a:prstDash val="solid"/>
            <a:round/>
            <a:headEnd type="none" w="sm" len="sm"/>
            <a:tailEnd type="stealth" w="med" len="med"/>
          </a:ln>
          <a:effectLst>
            <a:outerShdw blurRad="39999" dist="20000" dir="5400000" rotWithShape="0">
              <a:srgbClr val="000000">
                <a:alpha val="36862"/>
              </a:srgbClr>
            </a:outerShdw>
          </a:effectLst>
        </p:spPr>
      </p:cxnSp>
      <p:cxnSp>
        <p:nvCxnSpPr>
          <p:cNvPr id="76" name="Google Shape;76;p9"/>
          <p:cNvCxnSpPr/>
          <p:nvPr/>
        </p:nvCxnSpPr>
        <p:spPr>
          <a:xfrm flipH="1">
            <a:off x="5230278" y="4371959"/>
            <a:ext cx="535258" cy="272903"/>
          </a:xfrm>
          <a:prstGeom prst="straightConnector1">
            <a:avLst/>
          </a:prstGeom>
          <a:noFill/>
          <a:ln w="25400" cap="flat" cmpd="sng">
            <a:solidFill>
              <a:schemeClr val="accent1"/>
            </a:solidFill>
            <a:prstDash val="solid"/>
            <a:round/>
            <a:headEnd type="none" w="sm" len="sm"/>
            <a:tailEnd type="stealth" w="med" len="med"/>
          </a:ln>
          <a:effectLst>
            <a:outerShdw blurRad="39999" dist="20000" dir="5400000" rotWithShape="0">
              <a:srgbClr val="000000">
                <a:alpha val="36862"/>
              </a:srgbClr>
            </a:outerShdw>
          </a:effectLst>
        </p:spPr>
      </p:cxnSp>
      <p:cxnSp>
        <p:nvCxnSpPr>
          <p:cNvPr id="77" name="Google Shape;77;p9"/>
          <p:cNvCxnSpPr/>
          <p:nvPr/>
        </p:nvCxnSpPr>
        <p:spPr>
          <a:xfrm flipH="1">
            <a:off x="5518899" y="4644863"/>
            <a:ext cx="493277" cy="166859"/>
          </a:xfrm>
          <a:prstGeom prst="straightConnector1">
            <a:avLst/>
          </a:prstGeom>
          <a:noFill/>
          <a:ln w="25400" cap="flat" cmpd="sng">
            <a:solidFill>
              <a:schemeClr val="accent1"/>
            </a:solidFill>
            <a:prstDash val="solid"/>
            <a:round/>
            <a:headEnd type="none" w="sm" len="sm"/>
            <a:tailEnd type="stealth" w="med" len="med"/>
          </a:ln>
          <a:effectLst>
            <a:outerShdw blurRad="39999" dist="20000" dir="5400000" rotWithShape="0">
              <a:srgbClr val="000000">
                <a:alpha val="36862"/>
              </a:srgbClr>
            </a:outerShdw>
          </a:effectLst>
        </p:spPr>
      </p:cxnSp>
      <p:sp>
        <p:nvSpPr>
          <p:cNvPr id="78" name="Google Shape;78;p9"/>
          <p:cNvSpPr txBox="1"/>
          <p:nvPr/>
        </p:nvSpPr>
        <p:spPr>
          <a:xfrm>
            <a:off x="4653792" y="3850872"/>
            <a:ext cx="1577067" cy="307777"/>
          </a:xfrm>
          <a:prstGeom prst="rect">
            <a:avLst/>
          </a:prstGeom>
          <a:noFill/>
          <a:ln>
            <a:noFill/>
          </a:ln>
        </p:spPr>
        <p:txBody>
          <a:bodyPr spcFirstLastPara="1" wrap="square" lIns="91425" tIns="45700" rIns="91425" bIns="45700" anchor="ctr" anchorCtr="0">
            <a:noAutofit/>
          </a:bodyPr>
          <a:lstStyle/>
          <a:p>
            <a:pPr>
              <a:buClr>
                <a:srgbClr val="FF0000"/>
              </a:buClr>
              <a:buSzPts val="350"/>
            </a:pPr>
            <a:r>
              <a:rPr lang="en-GB" sz="1400" dirty="0">
                <a:solidFill>
                  <a:srgbClr val="FF0000"/>
                </a:solidFill>
                <a:latin typeface="Calibri"/>
                <a:ea typeface="Calibri"/>
                <a:cs typeface="Calibri"/>
                <a:sym typeface="Calibri"/>
              </a:rPr>
              <a:t>Read ID</a:t>
            </a:r>
            <a:endParaRPr sz="1400" dirty="0">
              <a:solidFill>
                <a:srgbClr val="000000"/>
              </a:solidFill>
              <a:latin typeface="Arial"/>
              <a:ea typeface="Arial"/>
              <a:cs typeface="Arial"/>
              <a:sym typeface="Arial"/>
            </a:endParaRPr>
          </a:p>
        </p:txBody>
      </p:sp>
      <p:sp>
        <p:nvSpPr>
          <p:cNvPr id="79" name="Google Shape;79;p9"/>
          <p:cNvSpPr txBox="1"/>
          <p:nvPr/>
        </p:nvSpPr>
        <p:spPr>
          <a:xfrm>
            <a:off x="5230279" y="3948315"/>
            <a:ext cx="1577067" cy="307777"/>
          </a:xfrm>
          <a:prstGeom prst="rect">
            <a:avLst/>
          </a:prstGeom>
          <a:noFill/>
          <a:ln>
            <a:noFill/>
          </a:ln>
        </p:spPr>
        <p:txBody>
          <a:bodyPr spcFirstLastPara="1" wrap="square" lIns="91425" tIns="45700" rIns="91425" bIns="45700" anchor="ctr" anchorCtr="0">
            <a:noAutofit/>
          </a:bodyPr>
          <a:lstStyle/>
          <a:p>
            <a:pPr>
              <a:buClr>
                <a:srgbClr val="FF0000"/>
              </a:buClr>
              <a:buSzPts val="350"/>
            </a:pPr>
            <a:r>
              <a:rPr lang="en-GB" sz="1400">
                <a:solidFill>
                  <a:srgbClr val="FF0000"/>
                </a:solidFill>
                <a:latin typeface="Calibri"/>
                <a:ea typeface="Calibri"/>
                <a:cs typeface="Calibri"/>
                <a:sym typeface="Calibri"/>
              </a:rPr>
              <a:t>Read sequence</a:t>
            </a:r>
            <a:endParaRPr sz="1400">
              <a:solidFill>
                <a:srgbClr val="000000"/>
              </a:solidFill>
              <a:latin typeface="Arial"/>
              <a:ea typeface="Arial"/>
              <a:cs typeface="Arial"/>
              <a:sym typeface="Arial"/>
            </a:endParaRPr>
          </a:p>
        </p:txBody>
      </p:sp>
      <p:sp>
        <p:nvSpPr>
          <p:cNvPr id="80" name="Google Shape;80;p9"/>
          <p:cNvSpPr txBox="1"/>
          <p:nvPr/>
        </p:nvSpPr>
        <p:spPr>
          <a:xfrm>
            <a:off x="6024708" y="4521554"/>
            <a:ext cx="1007543" cy="307777"/>
          </a:xfrm>
          <a:prstGeom prst="rect">
            <a:avLst/>
          </a:prstGeom>
          <a:noFill/>
          <a:ln>
            <a:noFill/>
          </a:ln>
        </p:spPr>
        <p:txBody>
          <a:bodyPr spcFirstLastPara="1" wrap="square" lIns="91425" tIns="45700" rIns="91425" bIns="45700" anchor="ctr" anchorCtr="0">
            <a:noAutofit/>
          </a:bodyPr>
          <a:lstStyle/>
          <a:p>
            <a:pPr>
              <a:buClr>
                <a:srgbClr val="FF0000"/>
              </a:buClr>
              <a:buSzPts val="350"/>
            </a:pPr>
            <a:r>
              <a:rPr lang="en-GB" sz="1400">
                <a:solidFill>
                  <a:srgbClr val="FF0000"/>
                </a:solidFill>
                <a:latin typeface="Calibri"/>
                <a:ea typeface="Calibri"/>
                <a:cs typeface="Calibri"/>
                <a:sym typeface="Calibri"/>
              </a:rPr>
              <a:t>Qualities</a:t>
            </a:r>
            <a:endParaRPr sz="1400">
              <a:solidFill>
                <a:srgbClr val="000000"/>
              </a:solidFill>
              <a:latin typeface="Arial"/>
              <a:ea typeface="Arial"/>
              <a:cs typeface="Arial"/>
              <a:sym typeface="Arial"/>
            </a:endParaRPr>
          </a:p>
        </p:txBody>
      </p:sp>
      <p:sp>
        <p:nvSpPr>
          <p:cNvPr id="81" name="Google Shape;81;p9"/>
          <p:cNvSpPr txBox="1"/>
          <p:nvPr/>
        </p:nvSpPr>
        <p:spPr>
          <a:xfrm>
            <a:off x="5765536" y="4203610"/>
            <a:ext cx="1577067" cy="307777"/>
          </a:xfrm>
          <a:prstGeom prst="rect">
            <a:avLst/>
          </a:prstGeom>
          <a:noFill/>
          <a:ln>
            <a:noFill/>
          </a:ln>
        </p:spPr>
        <p:txBody>
          <a:bodyPr spcFirstLastPara="1" wrap="square" lIns="91425" tIns="45700" rIns="91425" bIns="45700" anchor="ctr" anchorCtr="0">
            <a:noAutofit/>
          </a:bodyPr>
          <a:lstStyle/>
          <a:p>
            <a:pPr>
              <a:buClr>
                <a:srgbClr val="FF0000"/>
              </a:buClr>
              <a:buSzPts val="350"/>
            </a:pPr>
            <a:r>
              <a:rPr lang="en-GB" sz="1400" dirty="0">
                <a:solidFill>
                  <a:srgbClr val="FF0000"/>
                </a:solidFill>
                <a:latin typeface="Calibri"/>
                <a:ea typeface="Calibri"/>
                <a:cs typeface="Calibri"/>
                <a:sym typeface="Calibri"/>
              </a:rPr>
              <a:t>Read ID</a:t>
            </a:r>
            <a:endParaRPr sz="1400" dirty="0">
              <a:solidFill>
                <a:srgbClr val="000000"/>
              </a:solidFill>
              <a:latin typeface="Arial"/>
              <a:ea typeface="Arial"/>
              <a:cs typeface="Arial"/>
              <a:sym typeface="Arial"/>
            </a:endParaRPr>
          </a:p>
        </p:txBody>
      </p:sp>
      <p:sp>
        <p:nvSpPr>
          <p:cNvPr id="82" name="Google Shape;82;p9"/>
          <p:cNvSpPr txBox="1"/>
          <p:nvPr/>
        </p:nvSpPr>
        <p:spPr>
          <a:xfrm>
            <a:off x="7062221" y="3673695"/>
            <a:ext cx="3414240" cy="523219"/>
          </a:xfrm>
          <a:prstGeom prst="rect">
            <a:avLst/>
          </a:prstGeom>
          <a:noFill/>
          <a:ln>
            <a:noFill/>
          </a:ln>
        </p:spPr>
        <p:txBody>
          <a:bodyPr spcFirstLastPara="1" wrap="square" lIns="91425" tIns="45700" rIns="91425" bIns="45700" anchor="t" anchorCtr="0">
            <a:noAutofit/>
          </a:bodyPr>
          <a:lstStyle/>
          <a:p>
            <a:pPr>
              <a:buClr>
                <a:srgbClr val="000000"/>
              </a:buClr>
              <a:buSzPts val="450"/>
            </a:pPr>
            <a:r>
              <a:rPr lang="en-GB">
                <a:solidFill>
                  <a:srgbClr val="000000"/>
                </a:solidFill>
                <a:latin typeface="Calibri"/>
                <a:ea typeface="Calibri"/>
                <a:cs typeface="Calibri"/>
                <a:sym typeface="Calibri"/>
              </a:rPr>
              <a:t>The same 4 line format for paired reads (PE sequencing)</a:t>
            </a:r>
            <a:endParaRPr sz="1400">
              <a:solidFill>
                <a:srgbClr val="000000"/>
              </a:solidFill>
              <a:latin typeface="Arial"/>
              <a:ea typeface="Arial"/>
              <a:cs typeface="Arial"/>
              <a:sym typeface="Arial"/>
            </a:endParaRPr>
          </a:p>
        </p:txBody>
      </p:sp>
      <p:sp>
        <p:nvSpPr>
          <p:cNvPr id="84" name="Google Shape;84;p9"/>
          <p:cNvSpPr txBox="1"/>
          <p:nvPr/>
        </p:nvSpPr>
        <p:spPr>
          <a:xfrm>
            <a:off x="1964801" y="3817258"/>
            <a:ext cx="1217451" cy="307777"/>
          </a:xfrm>
          <a:prstGeom prst="rect">
            <a:avLst/>
          </a:prstGeom>
          <a:noFill/>
          <a:ln>
            <a:noFill/>
          </a:ln>
        </p:spPr>
        <p:txBody>
          <a:bodyPr spcFirstLastPara="1" wrap="square" lIns="91425" tIns="45700" rIns="91425" bIns="45700" anchor="t" anchorCtr="0">
            <a:noAutofit/>
          </a:bodyPr>
          <a:lstStyle/>
          <a:p>
            <a:pPr>
              <a:buClr>
                <a:srgbClr val="000000"/>
              </a:buClr>
              <a:buSzPts val="450"/>
            </a:pPr>
            <a:r>
              <a:rPr lang="en-GB">
                <a:solidFill>
                  <a:srgbClr val="000000"/>
                </a:solidFill>
                <a:latin typeface="Calibri"/>
                <a:ea typeface="Calibri"/>
                <a:cs typeface="Calibri"/>
                <a:sym typeface="Calibri"/>
              </a:rPr>
              <a:t>FASTQ</a:t>
            </a:r>
            <a:endParaRPr sz="1400">
              <a:solidFill>
                <a:srgbClr val="000000"/>
              </a:solidFill>
              <a:latin typeface="Arial"/>
              <a:ea typeface="Arial"/>
              <a:cs typeface="Arial"/>
              <a:sym typeface="Arial"/>
            </a:endParaRPr>
          </a:p>
        </p:txBody>
      </p:sp>
      <p:sp>
        <p:nvSpPr>
          <p:cNvPr id="86" name="Google Shape;86;p9"/>
          <p:cNvSpPr txBox="1"/>
          <p:nvPr/>
        </p:nvSpPr>
        <p:spPr>
          <a:xfrm>
            <a:off x="1838363" y="1851584"/>
            <a:ext cx="2274307" cy="369332"/>
          </a:xfrm>
          <a:prstGeom prst="rect">
            <a:avLst/>
          </a:prstGeom>
          <a:noFill/>
          <a:ln>
            <a:noFill/>
          </a:ln>
        </p:spPr>
        <p:txBody>
          <a:bodyPr spcFirstLastPara="1" wrap="square" lIns="91425" tIns="45700" rIns="91425" bIns="45700" anchor="t" anchorCtr="0">
            <a:noAutofit/>
          </a:bodyPr>
          <a:lstStyle/>
          <a:p>
            <a:pPr>
              <a:buClr>
                <a:srgbClr val="000000"/>
              </a:buClr>
              <a:buSzPts val="450"/>
            </a:pPr>
            <a:r>
              <a:rPr lang="en-GB">
                <a:solidFill>
                  <a:srgbClr val="000000"/>
                </a:solidFill>
                <a:latin typeface="Calibri"/>
                <a:ea typeface="Calibri"/>
                <a:cs typeface="Calibri"/>
                <a:sym typeface="Calibri"/>
              </a:rPr>
              <a:t>Data generation</a:t>
            </a:r>
            <a:endParaRPr sz="1400">
              <a:solidFill>
                <a:srgbClr val="000000"/>
              </a:solidFill>
              <a:latin typeface="Arial"/>
              <a:ea typeface="Arial"/>
              <a:cs typeface="Arial"/>
              <a:sym typeface="Arial"/>
            </a:endParaRPr>
          </a:p>
        </p:txBody>
      </p:sp>
      <p:sp>
        <p:nvSpPr>
          <p:cNvPr id="87" name="Google Shape;87;p9"/>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Pre-alignment file formats</a:t>
            </a:r>
            <a:endParaRPr sz="2400" b="1">
              <a:solidFill>
                <a:srgbClr val="000000"/>
              </a:solidFill>
              <a:latin typeface="Arial"/>
              <a:ea typeface="Arial"/>
              <a:cs typeface="Arial"/>
              <a:sym typeface="Arial"/>
            </a:endParaRPr>
          </a:p>
        </p:txBody>
      </p:sp>
    </p:spTree>
    <p:extLst>
      <p:ext uri="{BB962C8B-B14F-4D97-AF65-F5344CB8AC3E}">
        <p14:creationId xmlns:p14="http://schemas.microsoft.com/office/powerpoint/2010/main" val="40690618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0"/>
          <p:cNvSpPr txBox="1"/>
          <p:nvPr/>
        </p:nvSpPr>
        <p:spPr>
          <a:xfrm>
            <a:off x="2063552" y="908720"/>
            <a:ext cx="8229600" cy="5976664"/>
          </a:xfrm>
          <a:prstGeom prst="rect">
            <a:avLst/>
          </a:prstGeom>
          <a:noFill/>
          <a:ln>
            <a:noFill/>
          </a:ln>
        </p:spPr>
        <p:txBody>
          <a:bodyPr spcFirstLastPara="1" wrap="square" lIns="91425" tIns="91425" rIns="91425" bIns="91425" anchor="t" anchorCtr="0">
            <a:noAutofit/>
          </a:bodyPr>
          <a:lstStyle/>
          <a:p>
            <a:pPr>
              <a:lnSpc>
                <a:spcPct val="110000"/>
              </a:lnSpc>
              <a:buClr>
                <a:schemeClr val="dk1"/>
              </a:buClr>
              <a:buSzPts val="1600"/>
            </a:pPr>
            <a:r>
              <a:rPr lang="en-GB" sz="1600" b="1" dirty="0">
                <a:solidFill>
                  <a:srgbClr val="000000"/>
                </a:solidFill>
                <a:latin typeface="Calibri"/>
                <a:ea typeface="Calibri"/>
                <a:cs typeface="Calibri"/>
                <a:sym typeface="Calibri"/>
              </a:rPr>
              <a:t>SAM (Sequence Alignment/Map) format</a:t>
            </a:r>
            <a:endParaRPr sz="1400" dirty="0">
              <a:solidFill>
                <a:srgbClr val="000000"/>
              </a:solidFill>
              <a:latin typeface="Arial"/>
              <a:ea typeface="Arial"/>
              <a:cs typeface="Arial"/>
              <a:sym typeface="Arial"/>
            </a:endParaRPr>
          </a:p>
          <a:p>
            <a:pPr marL="457200" indent="-330200">
              <a:lnSpc>
                <a:spcPct val="110000"/>
              </a:lnSpc>
              <a:buClr>
                <a:srgbClr val="004869"/>
              </a:buClr>
              <a:buSzPts val="1600"/>
              <a:buFont typeface="Arial"/>
              <a:buChar char="•"/>
            </a:pPr>
            <a:r>
              <a:rPr lang="en-GB" sz="1600" dirty="0">
                <a:solidFill>
                  <a:srgbClr val="000000"/>
                </a:solidFill>
                <a:latin typeface="Calibri"/>
                <a:ea typeface="Calibri"/>
                <a:cs typeface="Calibri"/>
                <a:sym typeface="Calibri"/>
              </a:rPr>
              <a:t>Single unified format for storing read alignments to a reference genome</a:t>
            </a:r>
            <a:endParaRPr sz="1400" dirty="0">
              <a:solidFill>
                <a:srgbClr val="000000"/>
              </a:solidFill>
              <a:latin typeface="Arial"/>
              <a:ea typeface="Arial"/>
              <a:cs typeface="Arial"/>
              <a:sym typeface="Arial"/>
            </a:endParaRPr>
          </a:p>
          <a:p>
            <a:pPr marL="457200" indent="-330200">
              <a:lnSpc>
                <a:spcPct val="110000"/>
              </a:lnSpc>
              <a:buClr>
                <a:srgbClr val="004869"/>
              </a:buClr>
              <a:buSzPts val="1600"/>
              <a:buFont typeface="Arial"/>
              <a:buChar char="•"/>
            </a:pPr>
            <a:r>
              <a:rPr lang="en-GB" sz="1600" dirty="0">
                <a:solidFill>
                  <a:srgbClr val="000000"/>
                </a:solidFill>
                <a:latin typeface="Calibri"/>
                <a:ea typeface="Calibri"/>
                <a:cs typeface="Calibri"/>
                <a:sym typeface="Calibri"/>
              </a:rPr>
              <a:t>Developed by the 1000 Genomes group in 2009</a:t>
            </a:r>
            <a:endParaRPr sz="1400" dirty="0">
              <a:solidFill>
                <a:srgbClr val="000000"/>
              </a:solidFill>
              <a:latin typeface="Arial"/>
              <a:ea typeface="Arial"/>
              <a:cs typeface="Arial"/>
              <a:sym typeface="Arial"/>
            </a:endParaRPr>
          </a:p>
          <a:p>
            <a:pPr marL="285750" indent="-184150">
              <a:lnSpc>
                <a:spcPct val="110000"/>
              </a:lnSpc>
              <a:spcBef>
                <a:spcPts val="320"/>
              </a:spcBef>
              <a:buClr>
                <a:schemeClr val="dk1"/>
              </a:buClr>
              <a:buSzPts val="1600"/>
            </a:pPr>
            <a:endParaRPr sz="1600" dirty="0">
              <a:solidFill>
                <a:srgbClr val="000000"/>
              </a:solidFill>
              <a:latin typeface="Calibri"/>
              <a:ea typeface="Calibri"/>
              <a:cs typeface="Calibri"/>
              <a:sym typeface="Calibri"/>
            </a:endParaRPr>
          </a:p>
          <a:p>
            <a:pPr>
              <a:lnSpc>
                <a:spcPct val="110000"/>
              </a:lnSpc>
              <a:spcBef>
                <a:spcPts val="320"/>
              </a:spcBef>
              <a:buClr>
                <a:schemeClr val="dk1"/>
              </a:buClr>
              <a:buSzPts val="1600"/>
            </a:pPr>
            <a:r>
              <a:rPr lang="en-GB" sz="1600" b="1" dirty="0">
                <a:solidFill>
                  <a:srgbClr val="000000"/>
                </a:solidFill>
                <a:latin typeface="Calibri"/>
                <a:ea typeface="Calibri"/>
                <a:cs typeface="Calibri"/>
                <a:sym typeface="Calibri"/>
              </a:rPr>
              <a:t>BAM (Binary Alignment/Map) format</a:t>
            </a:r>
            <a:endParaRPr sz="1400" dirty="0">
              <a:solidFill>
                <a:srgbClr val="000000"/>
              </a:solidFill>
              <a:latin typeface="Arial"/>
              <a:ea typeface="Arial"/>
              <a:cs typeface="Arial"/>
              <a:sym typeface="Arial"/>
            </a:endParaRPr>
          </a:p>
          <a:p>
            <a:pPr marL="457200" indent="-330200">
              <a:lnSpc>
                <a:spcPct val="110000"/>
              </a:lnSpc>
              <a:spcBef>
                <a:spcPts val="320"/>
              </a:spcBef>
              <a:buClr>
                <a:srgbClr val="004869"/>
              </a:buClr>
              <a:buSzPts val="1600"/>
              <a:buFont typeface="Arial"/>
              <a:buChar char="•"/>
            </a:pPr>
            <a:r>
              <a:rPr lang="en-GB" sz="1600" dirty="0">
                <a:solidFill>
                  <a:srgbClr val="000000"/>
                </a:solidFill>
                <a:latin typeface="Calibri"/>
                <a:ea typeface="Calibri"/>
                <a:cs typeface="Calibri"/>
                <a:sym typeface="Calibri"/>
              </a:rPr>
              <a:t>Binary equivalent of SAM</a:t>
            </a:r>
            <a:endParaRPr sz="1400" dirty="0">
              <a:solidFill>
                <a:srgbClr val="000000"/>
              </a:solidFill>
              <a:latin typeface="Arial"/>
              <a:ea typeface="Arial"/>
              <a:cs typeface="Arial"/>
              <a:sym typeface="Arial"/>
            </a:endParaRPr>
          </a:p>
          <a:p>
            <a:pPr marL="457200" indent="-330200">
              <a:lnSpc>
                <a:spcPct val="110000"/>
              </a:lnSpc>
              <a:spcBef>
                <a:spcPts val="320"/>
              </a:spcBef>
              <a:buClr>
                <a:srgbClr val="004869"/>
              </a:buClr>
              <a:buSzPts val="1600"/>
              <a:buFont typeface="Arial"/>
              <a:buChar char="•"/>
            </a:pPr>
            <a:r>
              <a:rPr lang="en-GB" sz="1600" dirty="0">
                <a:solidFill>
                  <a:srgbClr val="000000"/>
                </a:solidFill>
                <a:latin typeface="Calibri"/>
                <a:ea typeface="Calibri"/>
                <a:cs typeface="Calibri"/>
                <a:sym typeface="Calibri"/>
              </a:rPr>
              <a:t>Developed for fast processing/indexing</a:t>
            </a:r>
            <a:endParaRPr sz="1400" dirty="0">
              <a:solidFill>
                <a:srgbClr val="000000"/>
              </a:solidFill>
              <a:latin typeface="Arial"/>
              <a:ea typeface="Arial"/>
              <a:cs typeface="Arial"/>
              <a:sym typeface="Arial"/>
            </a:endParaRPr>
          </a:p>
          <a:p>
            <a:pPr marL="914400" lvl="1" indent="-330200">
              <a:lnSpc>
                <a:spcPct val="110000"/>
              </a:lnSpc>
              <a:spcBef>
                <a:spcPts val="320"/>
              </a:spcBef>
              <a:buClr>
                <a:srgbClr val="004869"/>
              </a:buClr>
              <a:buSzPts val="1600"/>
              <a:buFont typeface="Arial"/>
              <a:buChar char="•"/>
            </a:pPr>
            <a:r>
              <a:rPr lang="en-GB" sz="1600" dirty="0">
                <a:solidFill>
                  <a:srgbClr val="000000"/>
                </a:solidFill>
                <a:latin typeface="Calibri"/>
                <a:ea typeface="Calibri"/>
                <a:cs typeface="Calibri"/>
                <a:sym typeface="Calibri"/>
              </a:rPr>
              <a:t>Block GZIP compression for random access of regions</a:t>
            </a:r>
            <a:endParaRPr sz="1400" dirty="0">
              <a:solidFill>
                <a:srgbClr val="000000"/>
              </a:solidFill>
              <a:latin typeface="Arial"/>
              <a:ea typeface="Arial"/>
              <a:cs typeface="Arial"/>
              <a:sym typeface="Arial"/>
            </a:endParaRPr>
          </a:p>
          <a:p>
            <a:pPr marL="285750" indent="-184150">
              <a:lnSpc>
                <a:spcPct val="110000"/>
              </a:lnSpc>
              <a:spcBef>
                <a:spcPts val="320"/>
              </a:spcBef>
              <a:buClr>
                <a:schemeClr val="dk1"/>
              </a:buClr>
              <a:buSzPts val="1600"/>
            </a:pPr>
            <a:endParaRPr sz="1600" dirty="0">
              <a:solidFill>
                <a:srgbClr val="000000"/>
              </a:solidFill>
              <a:latin typeface="Calibri"/>
              <a:ea typeface="Calibri"/>
              <a:cs typeface="Calibri"/>
              <a:sym typeface="Calibri"/>
            </a:endParaRPr>
          </a:p>
          <a:p>
            <a:pPr>
              <a:lnSpc>
                <a:spcPct val="110000"/>
              </a:lnSpc>
              <a:spcBef>
                <a:spcPts val="320"/>
              </a:spcBef>
              <a:buClr>
                <a:schemeClr val="dk1"/>
              </a:buClr>
              <a:buSzPts val="1600"/>
            </a:pPr>
            <a:r>
              <a:rPr lang="en-GB" sz="1600" b="1" dirty="0">
                <a:solidFill>
                  <a:srgbClr val="000000"/>
                </a:solidFill>
                <a:latin typeface="Calibri"/>
                <a:ea typeface="Calibri"/>
                <a:cs typeface="Calibri"/>
                <a:sym typeface="Calibri"/>
              </a:rPr>
              <a:t>Key features</a:t>
            </a:r>
            <a:endParaRPr sz="1400" dirty="0">
              <a:solidFill>
                <a:srgbClr val="000000"/>
              </a:solidFill>
              <a:latin typeface="Arial"/>
              <a:ea typeface="Arial"/>
              <a:cs typeface="Arial"/>
              <a:sym typeface="Arial"/>
            </a:endParaRPr>
          </a:p>
          <a:p>
            <a:pPr marL="457200" indent="-330200">
              <a:lnSpc>
                <a:spcPct val="110000"/>
              </a:lnSpc>
              <a:spcBef>
                <a:spcPts val="320"/>
              </a:spcBef>
              <a:buClr>
                <a:srgbClr val="004869"/>
              </a:buClr>
              <a:buSzPts val="1600"/>
              <a:buFont typeface="Arial"/>
              <a:buChar char="•"/>
            </a:pPr>
            <a:r>
              <a:rPr lang="en-GB" sz="1600" dirty="0">
                <a:solidFill>
                  <a:srgbClr val="000000"/>
                </a:solidFill>
                <a:latin typeface="Calibri"/>
                <a:ea typeface="Calibri"/>
                <a:cs typeface="Calibri"/>
                <a:sym typeface="Calibri"/>
              </a:rPr>
              <a:t>Can store alignments from most aligners</a:t>
            </a:r>
            <a:endParaRPr sz="1400" dirty="0">
              <a:solidFill>
                <a:srgbClr val="000000"/>
              </a:solidFill>
              <a:latin typeface="Arial"/>
              <a:ea typeface="Arial"/>
              <a:cs typeface="Arial"/>
              <a:sym typeface="Arial"/>
            </a:endParaRPr>
          </a:p>
          <a:p>
            <a:pPr marL="457200" indent="-330200">
              <a:lnSpc>
                <a:spcPct val="110000"/>
              </a:lnSpc>
              <a:spcBef>
                <a:spcPts val="320"/>
              </a:spcBef>
              <a:buClr>
                <a:srgbClr val="004869"/>
              </a:buClr>
              <a:buSzPts val="1600"/>
              <a:buFont typeface="Arial"/>
              <a:buChar char="•"/>
            </a:pPr>
            <a:r>
              <a:rPr lang="en-GB" sz="1600" dirty="0">
                <a:solidFill>
                  <a:srgbClr val="000000"/>
                </a:solidFill>
                <a:latin typeface="Calibri"/>
                <a:ea typeface="Calibri"/>
                <a:cs typeface="Calibri"/>
                <a:sym typeface="Calibri"/>
              </a:rPr>
              <a:t>Supports multiple sequencing technologies</a:t>
            </a:r>
            <a:endParaRPr sz="1400" dirty="0">
              <a:solidFill>
                <a:srgbClr val="000000"/>
              </a:solidFill>
              <a:latin typeface="Arial"/>
              <a:ea typeface="Arial"/>
              <a:cs typeface="Arial"/>
              <a:sym typeface="Arial"/>
            </a:endParaRPr>
          </a:p>
          <a:p>
            <a:pPr marL="457200" indent="-330200">
              <a:lnSpc>
                <a:spcPct val="110000"/>
              </a:lnSpc>
              <a:spcBef>
                <a:spcPts val="320"/>
              </a:spcBef>
              <a:buClr>
                <a:srgbClr val="004869"/>
              </a:buClr>
              <a:buSzPts val="1600"/>
              <a:buFont typeface="Arial"/>
              <a:buChar char="•"/>
            </a:pPr>
            <a:r>
              <a:rPr lang="en-GB" sz="1600" dirty="0">
                <a:solidFill>
                  <a:srgbClr val="000000"/>
                </a:solidFill>
                <a:latin typeface="Calibri"/>
                <a:ea typeface="Calibri"/>
                <a:cs typeface="Calibri"/>
                <a:sym typeface="Calibri"/>
              </a:rPr>
              <a:t>Supports indexing for quick retrieval/viewing</a:t>
            </a:r>
            <a:endParaRPr sz="1400" dirty="0">
              <a:solidFill>
                <a:srgbClr val="000000"/>
              </a:solidFill>
              <a:latin typeface="Arial"/>
              <a:ea typeface="Arial"/>
              <a:cs typeface="Arial"/>
              <a:sym typeface="Arial"/>
            </a:endParaRPr>
          </a:p>
          <a:p>
            <a:pPr marL="457200" indent="-330200">
              <a:lnSpc>
                <a:spcPct val="110000"/>
              </a:lnSpc>
              <a:spcBef>
                <a:spcPts val="320"/>
              </a:spcBef>
              <a:buClr>
                <a:srgbClr val="004869"/>
              </a:buClr>
              <a:buSzPts val="1600"/>
              <a:buFont typeface="Arial"/>
              <a:buChar char="•"/>
            </a:pPr>
            <a:r>
              <a:rPr lang="en-GB" sz="1600" dirty="0">
                <a:solidFill>
                  <a:srgbClr val="000000"/>
                </a:solidFill>
                <a:latin typeface="Calibri"/>
                <a:ea typeface="Calibri"/>
                <a:cs typeface="Calibri"/>
                <a:sym typeface="Calibri"/>
              </a:rPr>
              <a:t>Compact size (e.g. 112Gbp Illumina = 116Gbytes disk space)</a:t>
            </a:r>
            <a:endParaRPr sz="1400" dirty="0">
              <a:solidFill>
                <a:srgbClr val="000000"/>
              </a:solidFill>
              <a:latin typeface="Arial"/>
              <a:ea typeface="Arial"/>
              <a:cs typeface="Arial"/>
              <a:sym typeface="Arial"/>
            </a:endParaRPr>
          </a:p>
          <a:p>
            <a:pPr marL="457200" indent="-330200">
              <a:lnSpc>
                <a:spcPct val="110000"/>
              </a:lnSpc>
              <a:spcBef>
                <a:spcPts val="320"/>
              </a:spcBef>
              <a:buClr>
                <a:srgbClr val="004869"/>
              </a:buClr>
              <a:buSzPts val="1600"/>
              <a:buFont typeface="Arial"/>
              <a:buChar char="•"/>
            </a:pPr>
            <a:r>
              <a:rPr lang="en-GB" sz="1600" dirty="0">
                <a:solidFill>
                  <a:srgbClr val="000000"/>
                </a:solidFill>
                <a:latin typeface="Calibri"/>
                <a:ea typeface="Calibri"/>
                <a:cs typeface="Calibri"/>
                <a:sym typeface="Calibri"/>
              </a:rPr>
              <a:t>Reads can be grouped into logical groups e.g. lanes, libraries, samples</a:t>
            </a:r>
            <a:endParaRPr sz="1400" dirty="0">
              <a:solidFill>
                <a:srgbClr val="000000"/>
              </a:solidFill>
              <a:latin typeface="Arial"/>
              <a:ea typeface="Arial"/>
              <a:cs typeface="Arial"/>
              <a:sym typeface="Arial"/>
            </a:endParaRPr>
          </a:p>
          <a:p>
            <a:pPr marL="457200" indent="-330200">
              <a:lnSpc>
                <a:spcPct val="110000"/>
              </a:lnSpc>
              <a:spcBef>
                <a:spcPts val="320"/>
              </a:spcBef>
              <a:buClr>
                <a:srgbClr val="004869"/>
              </a:buClr>
              <a:buSzPts val="1600"/>
              <a:buFont typeface="Arial"/>
              <a:buChar char="•"/>
            </a:pPr>
            <a:r>
              <a:rPr lang="en-GB" sz="1600" dirty="0">
                <a:solidFill>
                  <a:srgbClr val="000000"/>
                </a:solidFill>
                <a:latin typeface="Calibri"/>
                <a:ea typeface="Calibri"/>
                <a:cs typeface="Calibri"/>
                <a:sym typeface="Calibri"/>
              </a:rPr>
              <a:t>Widely support by variant calling software packages</a:t>
            </a:r>
            <a:endParaRPr sz="1400" dirty="0">
              <a:solidFill>
                <a:srgbClr val="000000"/>
              </a:solidFill>
              <a:latin typeface="Arial"/>
              <a:ea typeface="Arial"/>
              <a:cs typeface="Arial"/>
              <a:sym typeface="Arial"/>
            </a:endParaRPr>
          </a:p>
          <a:p>
            <a:pPr>
              <a:lnSpc>
                <a:spcPct val="110000"/>
              </a:lnSpc>
              <a:spcBef>
                <a:spcPts val="320"/>
              </a:spcBef>
              <a:buClr>
                <a:schemeClr val="dk1"/>
              </a:buClr>
              <a:buSzPts val="1600"/>
            </a:pPr>
            <a:endParaRPr sz="1600" dirty="0">
              <a:solidFill>
                <a:srgbClr val="000000"/>
              </a:solidFill>
              <a:latin typeface="Calibri"/>
              <a:ea typeface="Calibri"/>
              <a:cs typeface="Calibri"/>
              <a:sym typeface="Calibri"/>
            </a:endParaRPr>
          </a:p>
          <a:p>
            <a:pPr>
              <a:lnSpc>
                <a:spcPct val="110000"/>
              </a:lnSpc>
              <a:spcBef>
                <a:spcPts val="320"/>
              </a:spcBef>
              <a:buClr>
                <a:schemeClr val="dk1"/>
              </a:buClr>
              <a:buSzPts val="1600"/>
            </a:pPr>
            <a:r>
              <a:rPr lang="en-GB" sz="1600" dirty="0">
                <a:solidFill>
                  <a:srgbClr val="000000"/>
                </a:solidFill>
                <a:latin typeface="Calibri"/>
                <a:ea typeface="Calibri"/>
                <a:cs typeface="Calibri"/>
                <a:sym typeface="Calibri"/>
              </a:rPr>
              <a:t>Specification maintained by the Global Alliance for Genomics and Health</a:t>
            </a:r>
            <a:endParaRPr sz="1400" dirty="0">
              <a:solidFill>
                <a:srgbClr val="000000"/>
              </a:solidFill>
              <a:latin typeface="Arial"/>
              <a:ea typeface="Arial"/>
              <a:cs typeface="Arial"/>
              <a:sym typeface="Arial"/>
            </a:endParaRPr>
          </a:p>
          <a:p>
            <a:pPr marL="342900" indent="-215900">
              <a:lnSpc>
                <a:spcPct val="110000"/>
              </a:lnSpc>
              <a:spcBef>
                <a:spcPts val="220"/>
              </a:spcBef>
              <a:buClr>
                <a:srgbClr val="004869"/>
              </a:buClr>
              <a:buSzPts val="2000"/>
            </a:pPr>
            <a:endParaRPr sz="2000" dirty="0">
              <a:solidFill>
                <a:srgbClr val="000000"/>
              </a:solidFill>
              <a:latin typeface="Calibri"/>
              <a:ea typeface="Calibri"/>
              <a:cs typeface="Calibri"/>
              <a:sym typeface="Calibri"/>
            </a:endParaRPr>
          </a:p>
        </p:txBody>
      </p:sp>
      <p:sp>
        <p:nvSpPr>
          <p:cNvPr id="93" name="Google Shape;93;p10"/>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Post-alignment file formats</a:t>
            </a:r>
            <a:endParaRPr sz="2400" b="1">
              <a:solidFill>
                <a:srgbClr val="000000"/>
              </a:solidFill>
              <a:latin typeface="Arial"/>
              <a:ea typeface="Arial"/>
              <a:cs typeface="Arial"/>
              <a:sym typeface="Arial"/>
            </a:endParaRPr>
          </a:p>
        </p:txBody>
      </p:sp>
      <p:pic>
        <p:nvPicPr>
          <p:cNvPr id="94" name="Google Shape;94;p10"/>
          <p:cNvPicPr preferRelativeResize="0"/>
          <p:nvPr/>
        </p:nvPicPr>
        <p:blipFill rotWithShape="1">
          <a:blip r:embed="rId3">
            <a:alphaModFix/>
          </a:blip>
          <a:srcRect/>
          <a:stretch/>
        </p:blipFill>
        <p:spPr>
          <a:xfrm>
            <a:off x="8255869" y="6135984"/>
            <a:ext cx="2409961" cy="749000"/>
          </a:xfrm>
          <a:prstGeom prst="rect">
            <a:avLst/>
          </a:prstGeom>
          <a:noFill/>
          <a:ln>
            <a:noFill/>
          </a:ln>
        </p:spPr>
      </p:pic>
    </p:spTree>
    <p:extLst>
      <p:ext uri="{BB962C8B-B14F-4D97-AF65-F5344CB8AC3E}">
        <p14:creationId xmlns:p14="http://schemas.microsoft.com/office/powerpoint/2010/main" val="8987901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127" name="Google Shape;127;p14" descr="Screen Shot 2014-03-31 at 2.56.07 PM.png"/>
          <p:cNvPicPr preferRelativeResize="0"/>
          <p:nvPr/>
        </p:nvPicPr>
        <p:blipFill rotWithShape="1">
          <a:blip r:embed="rId3">
            <a:alphaModFix/>
          </a:blip>
          <a:srcRect/>
          <a:stretch/>
        </p:blipFill>
        <p:spPr>
          <a:xfrm>
            <a:off x="5312338" y="4221089"/>
            <a:ext cx="5598945" cy="2081257"/>
          </a:xfrm>
          <a:prstGeom prst="rect">
            <a:avLst/>
          </a:prstGeom>
          <a:noFill/>
          <a:ln>
            <a:noFill/>
          </a:ln>
        </p:spPr>
      </p:pic>
      <p:pic>
        <p:nvPicPr>
          <p:cNvPr id="128" name="Google Shape;128;p14" descr="sanger.png"/>
          <p:cNvPicPr preferRelativeResize="0"/>
          <p:nvPr/>
        </p:nvPicPr>
        <p:blipFill rotWithShape="1">
          <a:blip r:embed="rId4">
            <a:alphaModFix/>
          </a:blip>
          <a:srcRect/>
          <a:stretch/>
        </p:blipFill>
        <p:spPr>
          <a:xfrm>
            <a:off x="5372876" y="6295125"/>
            <a:ext cx="1438921" cy="418490"/>
          </a:xfrm>
          <a:prstGeom prst="rect">
            <a:avLst/>
          </a:prstGeom>
          <a:noFill/>
          <a:ln>
            <a:noFill/>
          </a:ln>
        </p:spPr>
      </p:pic>
      <p:sp>
        <p:nvSpPr>
          <p:cNvPr id="129" name="Google Shape;129;p14"/>
          <p:cNvSpPr txBox="1"/>
          <p:nvPr/>
        </p:nvSpPr>
        <p:spPr>
          <a:xfrm>
            <a:off x="1919536" y="1196752"/>
            <a:ext cx="3600400" cy="5184576"/>
          </a:xfrm>
          <a:prstGeom prst="rect">
            <a:avLst/>
          </a:prstGeom>
          <a:noFill/>
          <a:ln>
            <a:noFill/>
          </a:ln>
        </p:spPr>
        <p:txBody>
          <a:bodyPr spcFirstLastPara="1" wrap="square" lIns="91425" tIns="45700" rIns="91425" bIns="45700" anchor="t" anchorCtr="0">
            <a:noAutofit/>
          </a:bodyPr>
          <a:lstStyle/>
          <a:p>
            <a:pPr>
              <a:lnSpc>
                <a:spcPct val="120000"/>
              </a:lnSpc>
              <a:buClr>
                <a:srgbClr val="000000"/>
              </a:buClr>
              <a:buSzPts val="1600"/>
            </a:pPr>
            <a:r>
              <a:rPr lang="en-GB" sz="1600" b="1">
                <a:solidFill>
                  <a:srgbClr val="000000"/>
                </a:solidFill>
                <a:latin typeface="Arial"/>
                <a:ea typeface="Arial"/>
                <a:cs typeface="Arial"/>
                <a:sym typeface="Arial"/>
              </a:rPr>
              <a:t>BAM stores all of the data</a:t>
            </a:r>
            <a:endParaRPr sz="1400">
              <a:solidFill>
                <a:srgbClr val="000000"/>
              </a:solidFill>
              <a:latin typeface="Arial"/>
              <a:ea typeface="Arial"/>
              <a:cs typeface="Arial"/>
              <a:sym typeface="Arial"/>
            </a:endParaRPr>
          </a:p>
          <a:p>
            <a:pPr marL="457200" indent="-330200">
              <a:lnSpc>
                <a:spcPct val="120000"/>
              </a:lnSpc>
              <a:spcBef>
                <a:spcPts val="370"/>
              </a:spcBef>
              <a:buClr>
                <a:srgbClr val="000000"/>
              </a:buClr>
              <a:buSzPts val="1600"/>
              <a:buFont typeface="Noto Sans Symbols"/>
              <a:buChar char="➢"/>
            </a:pPr>
            <a:r>
              <a:rPr lang="en-GB" sz="1600">
                <a:solidFill>
                  <a:srgbClr val="000000"/>
                </a:solidFill>
                <a:latin typeface="Arial"/>
                <a:ea typeface="Arial"/>
                <a:cs typeface="Arial"/>
                <a:sym typeface="Arial"/>
              </a:rPr>
              <a:t>Every read base</a:t>
            </a:r>
            <a:endParaRPr sz="1400">
              <a:solidFill>
                <a:srgbClr val="000000"/>
              </a:solidFill>
              <a:latin typeface="Arial"/>
              <a:ea typeface="Arial"/>
              <a:cs typeface="Arial"/>
              <a:sym typeface="Arial"/>
            </a:endParaRPr>
          </a:p>
          <a:p>
            <a:pPr marL="457200" indent="-330200">
              <a:lnSpc>
                <a:spcPct val="120000"/>
              </a:lnSpc>
              <a:spcBef>
                <a:spcPts val="370"/>
              </a:spcBef>
              <a:buClr>
                <a:srgbClr val="000000"/>
              </a:buClr>
              <a:buSzPts val="1600"/>
              <a:buFont typeface="Noto Sans Symbols"/>
              <a:buChar char="➢"/>
            </a:pPr>
            <a:r>
              <a:rPr lang="en-GB" sz="1600">
                <a:solidFill>
                  <a:srgbClr val="000000"/>
                </a:solidFill>
                <a:latin typeface="Arial"/>
                <a:ea typeface="Arial"/>
                <a:cs typeface="Arial"/>
                <a:sym typeface="Arial"/>
              </a:rPr>
              <a:t>Every base quality</a:t>
            </a:r>
            <a:endParaRPr sz="1400">
              <a:solidFill>
                <a:srgbClr val="000000"/>
              </a:solidFill>
              <a:latin typeface="Arial"/>
              <a:ea typeface="Arial"/>
              <a:cs typeface="Arial"/>
              <a:sym typeface="Arial"/>
            </a:endParaRPr>
          </a:p>
          <a:p>
            <a:pPr marL="457200" indent="-330200">
              <a:lnSpc>
                <a:spcPct val="120000"/>
              </a:lnSpc>
              <a:spcBef>
                <a:spcPts val="370"/>
              </a:spcBef>
              <a:buClr>
                <a:srgbClr val="000000"/>
              </a:buClr>
              <a:buSzPts val="1600"/>
              <a:buFont typeface="Noto Sans Symbols"/>
              <a:buChar char="➢"/>
            </a:pPr>
            <a:r>
              <a:rPr lang="en-GB" sz="1600">
                <a:solidFill>
                  <a:srgbClr val="000000"/>
                </a:solidFill>
                <a:latin typeface="Arial"/>
                <a:ea typeface="Arial"/>
                <a:cs typeface="Arial"/>
                <a:sym typeface="Arial"/>
              </a:rPr>
              <a:t>Using a single conventional compression technique for all types of data</a:t>
            </a:r>
            <a:endParaRPr sz="1400">
              <a:solidFill>
                <a:srgbClr val="000000"/>
              </a:solidFill>
              <a:latin typeface="Arial"/>
              <a:ea typeface="Arial"/>
              <a:cs typeface="Arial"/>
              <a:sym typeface="Arial"/>
            </a:endParaRPr>
          </a:p>
          <a:p>
            <a:pPr>
              <a:lnSpc>
                <a:spcPct val="120000"/>
              </a:lnSpc>
              <a:spcBef>
                <a:spcPts val="370"/>
              </a:spcBef>
              <a:buClr>
                <a:schemeClr val="dk1"/>
              </a:buClr>
              <a:buSzPts val="400"/>
            </a:pPr>
            <a:endParaRPr sz="1600">
              <a:solidFill>
                <a:srgbClr val="000000"/>
              </a:solidFill>
              <a:latin typeface="Arial"/>
              <a:ea typeface="Arial"/>
              <a:cs typeface="Arial"/>
              <a:sym typeface="Arial"/>
            </a:endParaRPr>
          </a:p>
          <a:p>
            <a:pPr>
              <a:lnSpc>
                <a:spcPct val="120000"/>
              </a:lnSpc>
              <a:spcBef>
                <a:spcPts val="370"/>
              </a:spcBef>
              <a:buClr>
                <a:srgbClr val="000000"/>
              </a:buClr>
              <a:buSzPts val="1600"/>
            </a:pPr>
            <a:r>
              <a:rPr lang="en-GB" sz="1600" b="1">
                <a:solidFill>
                  <a:srgbClr val="000000"/>
                </a:solidFill>
                <a:latin typeface="Arial"/>
                <a:ea typeface="Arial"/>
                <a:cs typeface="Arial"/>
                <a:sym typeface="Arial"/>
              </a:rPr>
              <a:t>CRAM: Important concepts</a:t>
            </a:r>
            <a:endParaRPr sz="1400">
              <a:solidFill>
                <a:srgbClr val="000000"/>
              </a:solidFill>
              <a:latin typeface="Arial"/>
              <a:ea typeface="Arial"/>
              <a:cs typeface="Arial"/>
              <a:sym typeface="Arial"/>
            </a:endParaRPr>
          </a:p>
          <a:p>
            <a:pPr marL="457200" indent="-330200">
              <a:lnSpc>
                <a:spcPct val="120000"/>
              </a:lnSpc>
              <a:spcBef>
                <a:spcPts val="370"/>
              </a:spcBef>
              <a:buClr>
                <a:srgbClr val="000000"/>
              </a:buClr>
              <a:buSzPts val="1600"/>
              <a:buFont typeface="Noto Sans Symbols"/>
              <a:buChar char="➢"/>
            </a:pPr>
            <a:r>
              <a:rPr lang="en-GB" sz="1600">
                <a:solidFill>
                  <a:srgbClr val="000000"/>
                </a:solidFill>
                <a:latin typeface="Arial"/>
                <a:ea typeface="Arial"/>
                <a:cs typeface="Arial"/>
                <a:sym typeface="Arial"/>
              </a:rPr>
              <a:t>Reference based compression</a:t>
            </a:r>
            <a:endParaRPr sz="1400">
              <a:solidFill>
                <a:srgbClr val="000000"/>
              </a:solidFill>
              <a:latin typeface="Arial"/>
              <a:ea typeface="Arial"/>
              <a:cs typeface="Arial"/>
              <a:sym typeface="Arial"/>
            </a:endParaRPr>
          </a:p>
          <a:p>
            <a:pPr marL="457200" indent="-330200">
              <a:lnSpc>
                <a:spcPct val="120000"/>
              </a:lnSpc>
              <a:spcBef>
                <a:spcPts val="330"/>
              </a:spcBef>
              <a:buClr>
                <a:srgbClr val="000000"/>
              </a:buClr>
              <a:buSzPts val="1600"/>
              <a:buFont typeface="Noto Sans Symbols"/>
              <a:buChar char="➢"/>
            </a:pPr>
            <a:r>
              <a:rPr lang="en-GB" sz="1600">
                <a:solidFill>
                  <a:srgbClr val="000000"/>
                </a:solidFill>
                <a:latin typeface="Arial"/>
                <a:ea typeface="Arial"/>
                <a:cs typeface="Arial"/>
                <a:sym typeface="Arial"/>
              </a:rPr>
              <a:t>Controlled loss of quality information</a:t>
            </a:r>
            <a:endParaRPr sz="1400">
              <a:solidFill>
                <a:srgbClr val="000000"/>
              </a:solidFill>
              <a:latin typeface="Arial"/>
              <a:ea typeface="Arial"/>
              <a:cs typeface="Arial"/>
              <a:sym typeface="Arial"/>
            </a:endParaRPr>
          </a:p>
          <a:p>
            <a:pPr marL="457200" indent="-330200">
              <a:lnSpc>
                <a:spcPct val="120000"/>
              </a:lnSpc>
              <a:spcBef>
                <a:spcPts val="330"/>
              </a:spcBef>
              <a:buClr>
                <a:srgbClr val="000000"/>
              </a:buClr>
              <a:buSzPts val="1600"/>
              <a:buFont typeface="Noto Sans Symbols"/>
              <a:buChar char="➢"/>
            </a:pPr>
            <a:r>
              <a:rPr lang="en-GB" sz="1600">
                <a:solidFill>
                  <a:srgbClr val="000000"/>
                </a:solidFill>
                <a:latin typeface="Arial"/>
                <a:ea typeface="Arial"/>
                <a:cs typeface="Arial"/>
                <a:sym typeface="Arial"/>
              </a:rPr>
              <a:t>Different compression methods to suit the type of data, e.g. base qualities vs. meta-data vs. extra tags</a:t>
            </a:r>
            <a:endParaRPr sz="1400">
              <a:solidFill>
                <a:srgbClr val="000000"/>
              </a:solidFill>
              <a:latin typeface="Arial"/>
              <a:ea typeface="Arial"/>
              <a:cs typeface="Arial"/>
              <a:sym typeface="Arial"/>
            </a:endParaRPr>
          </a:p>
          <a:p>
            <a:pPr>
              <a:lnSpc>
                <a:spcPct val="120000"/>
              </a:lnSpc>
              <a:buClr>
                <a:srgbClr val="000000"/>
              </a:buClr>
              <a:buSzPts val="400"/>
            </a:pPr>
            <a:endParaRPr sz="1600">
              <a:solidFill>
                <a:srgbClr val="000000"/>
              </a:solidFill>
              <a:latin typeface="Arial"/>
              <a:ea typeface="Arial"/>
              <a:cs typeface="Arial"/>
              <a:sym typeface="Arial"/>
            </a:endParaRPr>
          </a:p>
        </p:txBody>
      </p:sp>
      <p:pic>
        <p:nvPicPr>
          <p:cNvPr id="130" name="Google Shape;130;p14"/>
          <p:cNvPicPr preferRelativeResize="0"/>
          <p:nvPr/>
        </p:nvPicPr>
        <p:blipFill rotWithShape="1">
          <a:blip r:embed="rId5">
            <a:alphaModFix/>
          </a:blip>
          <a:srcRect/>
          <a:stretch/>
        </p:blipFill>
        <p:spPr>
          <a:xfrm>
            <a:off x="5839147" y="1325116"/>
            <a:ext cx="4492898" cy="2245802"/>
          </a:xfrm>
          <a:prstGeom prst="rect">
            <a:avLst/>
          </a:prstGeom>
          <a:noFill/>
          <a:ln>
            <a:noFill/>
          </a:ln>
        </p:spPr>
      </p:pic>
      <p:sp>
        <p:nvSpPr>
          <p:cNvPr id="131" name="Google Shape;131;p14"/>
          <p:cNvSpPr/>
          <p:nvPr/>
        </p:nvSpPr>
        <p:spPr>
          <a:xfrm>
            <a:off x="8040216" y="3429000"/>
            <a:ext cx="360040" cy="792088"/>
          </a:xfrm>
          <a:prstGeom prst="downArrow">
            <a:avLst>
              <a:gd name="adj1" fmla="val 50000"/>
              <a:gd name="adj2" fmla="val 50000"/>
            </a:avLst>
          </a:prstGeom>
          <a:solidFill>
            <a:srgbClr val="FF6600"/>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400"/>
            </a:pPr>
            <a:endParaRPr sz="1400">
              <a:solidFill>
                <a:schemeClr val="lt1"/>
              </a:solidFill>
              <a:latin typeface="Arial"/>
              <a:ea typeface="Arial"/>
              <a:cs typeface="Arial"/>
              <a:sym typeface="Arial"/>
            </a:endParaRPr>
          </a:p>
        </p:txBody>
      </p:sp>
      <p:sp>
        <p:nvSpPr>
          <p:cNvPr id="132" name="Google Shape;132;p14"/>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Reference based compression</a:t>
            </a:r>
            <a:endParaRPr sz="2400" b="1">
              <a:solidFill>
                <a:srgbClr val="000000"/>
              </a:solidFill>
              <a:latin typeface="Arial"/>
              <a:ea typeface="Arial"/>
              <a:cs typeface="Arial"/>
              <a:sym typeface="Arial"/>
            </a:endParaRPr>
          </a:p>
        </p:txBody>
      </p:sp>
    </p:spTree>
    <p:extLst>
      <p:ext uri="{BB962C8B-B14F-4D97-AF65-F5344CB8AC3E}">
        <p14:creationId xmlns:p14="http://schemas.microsoft.com/office/powerpoint/2010/main" val="53750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9"/>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dirty="0">
                <a:solidFill>
                  <a:srgbClr val="000000"/>
                </a:solidFill>
                <a:latin typeface="Arial"/>
                <a:ea typeface="Arial"/>
                <a:cs typeface="Arial"/>
                <a:sym typeface="Arial"/>
              </a:rPr>
              <a:t>The </a:t>
            </a:r>
            <a:r>
              <a:rPr lang="en-GB" sz="2400" b="1" i="1" dirty="0">
                <a:solidFill>
                  <a:srgbClr val="000000"/>
                </a:solidFill>
                <a:latin typeface="Arial"/>
                <a:ea typeface="Arial"/>
                <a:cs typeface="Arial"/>
                <a:sym typeface="Arial"/>
              </a:rPr>
              <a:t>reference</a:t>
            </a:r>
            <a:r>
              <a:rPr lang="en-GB" sz="2400" b="1" dirty="0">
                <a:solidFill>
                  <a:srgbClr val="000000"/>
                </a:solidFill>
                <a:latin typeface="Arial"/>
                <a:ea typeface="Arial"/>
                <a:cs typeface="Arial"/>
                <a:sym typeface="Arial"/>
              </a:rPr>
              <a:t> is </a:t>
            </a:r>
            <a:r>
              <a:rPr lang="en-GB" sz="2400" b="1" i="1" dirty="0">
                <a:solidFill>
                  <a:srgbClr val="000000"/>
                </a:solidFill>
                <a:latin typeface="Arial"/>
                <a:ea typeface="Arial"/>
                <a:cs typeface="Arial"/>
                <a:sym typeface="Arial"/>
              </a:rPr>
              <a:t>key</a:t>
            </a:r>
            <a:r>
              <a:rPr lang="en-GB" sz="2400" b="1" dirty="0">
                <a:solidFill>
                  <a:srgbClr val="000000"/>
                </a:solidFill>
                <a:latin typeface="Arial"/>
                <a:ea typeface="Arial"/>
                <a:cs typeface="Arial"/>
                <a:sym typeface="Arial"/>
              </a:rPr>
              <a:t> in all that follows</a:t>
            </a:r>
            <a:endParaRPr sz="4800" b="1" dirty="0">
              <a:solidFill>
                <a:schemeClr val="dk1"/>
              </a:solidFill>
              <a:latin typeface="Arial"/>
              <a:ea typeface="Arial"/>
              <a:cs typeface="Arial"/>
              <a:sym typeface="Arial"/>
            </a:endParaRPr>
          </a:p>
        </p:txBody>
      </p:sp>
      <p:pic>
        <p:nvPicPr>
          <p:cNvPr id="196" name="Google Shape;196;p1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00" name="Google Shape;200;p19"/>
          <p:cNvSpPr txBox="1"/>
          <p:nvPr/>
        </p:nvSpPr>
        <p:spPr>
          <a:xfrm>
            <a:off x="2063552" y="3068960"/>
            <a:ext cx="8064896" cy="2077492"/>
          </a:xfrm>
          <a:prstGeom prst="rect">
            <a:avLst/>
          </a:prstGeom>
          <a:noFill/>
          <a:ln>
            <a:noFill/>
          </a:ln>
        </p:spPr>
        <p:txBody>
          <a:bodyPr spcFirstLastPara="1" wrap="square" lIns="91425" tIns="45700" rIns="91425" bIns="45700" anchor="t" anchorCtr="0">
            <a:noAutofit/>
          </a:bodyPr>
          <a:lstStyle/>
          <a:p>
            <a:pPr>
              <a:lnSpc>
                <a:spcPct val="120000"/>
              </a:lnSpc>
              <a:buClr>
                <a:srgbClr val="000000"/>
              </a:buClr>
              <a:buSzPts val="1800"/>
            </a:pPr>
            <a:r>
              <a:rPr lang="en-GB" dirty="0">
                <a:solidFill>
                  <a:srgbClr val="000000"/>
                </a:solidFill>
                <a:latin typeface="Calibri"/>
                <a:ea typeface="Calibri"/>
                <a:cs typeface="Calibri"/>
                <a:sym typeface="Calibri"/>
              </a:rPr>
              <a:t>Sequence alignment in NGS is:</a:t>
            </a:r>
            <a:endParaRPr sz="1400" dirty="0">
              <a:solidFill>
                <a:srgbClr val="000000"/>
              </a:solidFill>
              <a:latin typeface="Arial"/>
              <a:ea typeface="Arial"/>
              <a:cs typeface="Arial"/>
              <a:sym typeface="Arial"/>
            </a:endParaRPr>
          </a:p>
          <a:p>
            <a:pPr marL="285750" indent="-285750">
              <a:lnSpc>
                <a:spcPct val="120000"/>
              </a:lnSpc>
              <a:buClr>
                <a:srgbClr val="000000"/>
              </a:buClr>
              <a:buSzPts val="1800"/>
              <a:buFont typeface="Arial"/>
              <a:buChar char="•"/>
            </a:pPr>
            <a:r>
              <a:rPr lang="en-GB" i="1" dirty="0">
                <a:solidFill>
                  <a:srgbClr val="000000"/>
                </a:solidFill>
                <a:ea typeface="Calibri"/>
                <a:cs typeface="Calibri"/>
                <a:sym typeface="Calibri"/>
              </a:rPr>
              <a:t>Process of determining the most likely source of </a:t>
            </a:r>
          </a:p>
          <a:p>
            <a:pPr marL="742950" lvl="1" indent="-285750">
              <a:lnSpc>
                <a:spcPct val="120000"/>
              </a:lnSpc>
              <a:buClr>
                <a:srgbClr val="000000"/>
              </a:buClr>
              <a:buSzPts val="1800"/>
              <a:buFont typeface="Arial"/>
              <a:buChar char="•"/>
            </a:pPr>
            <a:r>
              <a:rPr lang="en-GB" i="1" dirty="0">
                <a:solidFill>
                  <a:srgbClr val="000000"/>
                </a:solidFill>
                <a:ea typeface="Calibri"/>
                <a:cs typeface="Calibri"/>
                <a:sym typeface="Calibri"/>
              </a:rPr>
              <a:t>the observed DNA sequencing read </a:t>
            </a:r>
          </a:p>
          <a:p>
            <a:pPr marL="742950" lvl="1" indent="-285750">
              <a:lnSpc>
                <a:spcPct val="120000"/>
              </a:lnSpc>
              <a:buClr>
                <a:srgbClr val="000000"/>
              </a:buClr>
              <a:buSzPts val="1800"/>
              <a:buFont typeface="Arial"/>
              <a:buChar char="•"/>
            </a:pPr>
            <a:r>
              <a:rPr lang="en-GB" i="1" dirty="0">
                <a:solidFill>
                  <a:srgbClr val="000000"/>
                </a:solidFill>
                <a:ea typeface="Calibri"/>
                <a:cs typeface="Calibri"/>
                <a:sym typeface="Calibri"/>
              </a:rPr>
              <a:t>within </a:t>
            </a:r>
          </a:p>
          <a:p>
            <a:pPr marL="742950" lvl="1" indent="-285750">
              <a:lnSpc>
                <a:spcPct val="120000"/>
              </a:lnSpc>
              <a:buClr>
                <a:srgbClr val="000000"/>
              </a:buClr>
              <a:buSzPts val="1800"/>
              <a:buFont typeface="Arial"/>
              <a:buChar char="•"/>
            </a:pPr>
            <a:r>
              <a:rPr lang="en-GB" i="1" dirty="0">
                <a:solidFill>
                  <a:srgbClr val="000000"/>
                </a:solidFill>
                <a:ea typeface="Calibri"/>
                <a:cs typeface="Calibri"/>
                <a:sym typeface="Calibri"/>
              </a:rPr>
              <a:t>the </a:t>
            </a:r>
            <a:r>
              <a:rPr lang="en-GB" b="1" i="1" dirty="0">
                <a:solidFill>
                  <a:srgbClr val="FF0000"/>
                </a:solidFill>
                <a:ea typeface="Calibri"/>
                <a:cs typeface="Calibri"/>
                <a:sym typeface="Calibri"/>
              </a:rPr>
              <a:t>reference genome sequence</a:t>
            </a:r>
            <a:br>
              <a:rPr lang="en-GB" dirty="0">
                <a:solidFill>
                  <a:srgbClr val="000000"/>
                </a:solidFill>
                <a:latin typeface="Calibri"/>
                <a:ea typeface="Calibri"/>
                <a:cs typeface="Calibri"/>
                <a:sym typeface="Calibri"/>
              </a:rPr>
            </a:br>
            <a:endParaRPr dirty="0">
              <a:solidFill>
                <a:srgbClr val="000000"/>
              </a:solidFill>
              <a:latin typeface="Calibri"/>
              <a:ea typeface="Calibri"/>
              <a:cs typeface="Calibri"/>
              <a:sym typeface="Calibri"/>
            </a:endParaRPr>
          </a:p>
          <a:p>
            <a:pPr>
              <a:lnSpc>
                <a:spcPct val="120000"/>
              </a:lnSpc>
              <a:buClr>
                <a:srgbClr val="000000"/>
              </a:buClr>
              <a:buSzPts val="1800"/>
            </a:pPr>
            <a:endParaRPr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3466550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15"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pic>
        <p:nvPicPr>
          <p:cNvPr id="138" name="Google Shape;138;p15" descr="File size comparisons of SAM, BAM, CRAM"/>
          <p:cNvPicPr preferRelativeResize="0"/>
          <p:nvPr/>
        </p:nvPicPr>
        <p:blipFill rotWithShape="1">
          <a:blip r:embed="rId4">
            <a:alphaModFix/>
          </a:blip>
          <a:srcRect/>
          <a:stretch/>
        </p:blipFill>
        <p:spPr>
          <a:xfrm>
            <a:off x="1703512" y="1904189"/>
            <a:ext cx="7181958" cy="4188758"/>
          </a:xfrm>
          <a:prstGeom prst="rect">
            <a:avLst/>
          </a:prstGeom>
          <a:noFill/>
          <a:ln>
            <a:noFill/>
          </a:ln>
        </p:spPr>
      </p:pic>
      <p:sp>
        <p:nvSpPr>
          <p:cNvPr id="139" name="Google Shape;139;p15"/>
          <p:cNvSpPr txBox="1"/>
          <p:nvPr/>
        </p:nvSpPr>
        <p:spPr>
          <a:xfrm>
            <a:off x="5735960" y="1268760"/>
            <a:ext cx="4604929" cy="3076484"/>
          </a:xfrm>
          <a:prstGeom prst="rect">
            <a:avLst/>
          </a:prstGeom>
          <a:solidFill>
            <a:schemeClr val="lt1"/>
          </a:solidFill>
          <a:ln>
            <a:noFill/>
          </a:ln>
        </p:spPr>
        <p:txBody>
          <a:bodyPr spcFirstLastPara="1" wrap="square" lIns="91425" tIns="45700" rIns="91425" bIns="45700" anchor="t" anchorCtr="0">
            <a:noAutofit/>
          </a:bodyPr>
          <a:lstStyle/>
          <a:p>
            <a:pPr marL="342900" indent="-342900">
              <a:lnSpc>
                <a:spcPct val="90000"/>
              </a:lnSpc>
              <a:buClr>
                <a:srgbClr val="000000"/>
              </a:buClr>
              <a:buSzPts val="1800"/>
              <a:buFont typeface="Arial"/>
              <a:buChar char="•"/>
            </a:pPr>
            <a:r>
              <a:rPr lang="en-GB" dirty="0">
                <a:solidFill>
                  <a:srgbClr val="000000"/>
                </a:solidFill>
                <a:latin typeface="Calibri"/>
                <a:ea typeface="Calibri"/>
                <a:cs typeface="Calibri"/>
                <a:sym typeface="Calibri"/>
              </a:rPr>
              <a:t>BAM files are too large</a:t>
            </a:r>
            <a:endParaRPr sz="1400" dirty="0">
              <a:solidFill>
                <a:srgbClr val="000000"/>
              </a:solidFill>
              <a:latin typeface="Arial"/>
              <a:ea typeface="Arial"/>
              <a:cs typeface="Arial"/>
              <a:sym typeface="Arial"/>
            </a:endParaRPr>
          </a:p>
          <a:p>
            <a:pPr marL="469900" indent="-342900">
              <a:lnSpc>
                <a:spcPct val="90000"/>
              </a:lnSpc>
              <a:buClr>
                <a:srgbClr val="000000"/>
              </a:buClr>
              <a:buSzPts val="1800"/>
              <a:buFont typeface="Arial"/>
              <a:buChar char="•"/>
            </a:pPr>
            <a:r>
              <a:rPr lang="en-GB" dirty="0">
                <a:solidFill>
                  <a:srgbClr val="000000"/>
                </a:solidFill>
                <a:latin typeface="Calibri"/>
                <a:ea typeface="Calibri"/>
                <a:cs typeface="Calibri"/>
                <a:sym typeface="Calibri"/>
              </a:rPr>
              <a:t>~1.5-2 bytes per base pair</a:t>
            </a:r>
            <a:endParaRPr sz="1400" dirty="0">
              <a:solidFill>
                <a:srgbClr val="000000"/>
              </a:solidFill>
              <a:latin typeface="Arial"/>
              <a:ea typeface="Arial"/>
              <a:cs typeface="Arial"/>
              <a:sym typeface="Arial"/>
            </a:endParaRPr>
          </a:p>
          <a:p>
            <a:pPr marL="342900" indent="-228600">
              <a:lnSpc>
                <a:spcPct val="90000"/>
              </a:lnSpc>
              <a:buClr>
                <a:srgbClr val="000000"/>
              </a:buClr>
              <a:buSzPts val="1800"/>
            </a:pPr>
            <a:endParaRPr dirty="0">
              <a:solidFill>
                <a:srgbClr val="000000"/>
              </a:solidFill>
              <a:latin typeface="Calibri"/>
              <a:ea typeface="Calibri"/>
              <a:cs typeface="Calibri"/>
              <a:sym typeface="Calibri"/>
            </a:endParaRPr>
          </a:p>
          <a:p>
            <a:pPr marL="342900" indent="-342900">
              <a:lnSpc>
                <a:spcPct val="90000"/>
              </a:lnSpc>
              <a:buClr>
                <a:srgbClr val="000000"/>
              </a:buClr>
              <a:buSzPts val="1800"/>
              <a:buFont typeface="Arial"/>
              <a:buChar char="•"/>
            </a:pPr>
            <a:r>
              <a:rPr lang="en-GB" dirty="0">
                <a:solidFill>
                  <a:srgbClr val="000000"/>
                </a:solidFill>
                <a:latin typeface="Calibri"/>
                <a:ea typeface="Calibri"/>
                <a:cs typeface="Calibri"/>
                <a:sym typeface="Calibri"/>
              </a:rPr>
              <a:t>Increases in disk capacity are being far outstripped by sequencing technologies</a:t>
            </a:r>
            <a:endParaRPr sz="1400" dirty="0">
              <a:solidFill>
                <a:srgbClr val="000000"/>
              </a:solidFill>
              <a:latin typeface="Arial"/>
              <a:ea typeface="Arial"/>
              <a:cs typeface="Arial"/>
              <a:sym typeface="Arial"/>
            </a:endParaRPr>
          </a:p>
          <a:p>
            <a:pPr marL="342900" indent="-314325">
              <a:lnSpc>
                <a:spcPct val="90000"/>
              </a:lnSpc>
              <a:spcBef>
                <a:spcPts val="370"/>
              </a:spcBef>
              <a:buClr>
                <a:schemeClr val="dk1"/>
              </a:buClr>
              <a:buSzPts val="450"/>
            </a:pPr>
            <a:endParaRPr dirty="0">
              <a:solidFill>
                <a:srgbClr val="000000"/>
              </a:solidFill>
              <a:latin typeface="Calibri"/>
              <a:ea typeface="Calibri"/>
              <a:cs typeface="Calibri"/>
              <a:sym typeface="Calibri"/>
            </a:endParaRPr>
          </a:p>
          <a:p>
            <a:pPr marL="342900" indent="-342900">
              <a:lnSpc>
                <a:spcPct val="90000"/>
              </a:lnSpc>
              <a:spcBef>
                <a:spcPts val="370"/>
              </a:spcBef>
              <a:buClr>
                <a:srgbClr val="000000"/>
              </a:buClr>
              <a:buSzPts val="1800"/>
            </a:pPr>
            <a:r>
              <a:rPr lang="en-GB" u="sng" dirty="0">
                <a:solidFill>
                  <a:srgbClr val="000000"/>
                </a:solidFill>
                <a:latin typeface="Calibri"/>
                <a:ea typeface="Calibri"/>
                <a:cs typeface="Calibri"/>
                <a:sym typeface="Calibri"/>
              </a:rPr>
              <a:t>CRAM:</a:t>
            </a:r>
            <a:endParaRPr sz="1400" dirty="0">
              <a:solidFill>
                <a:srgbClr val="000000"/>
              </a:solidFill>
              <a:latin typeface="Arial"/>
              <a:ea typeface="Arial"/>
              <a:cs typeface="Arial"/>
              <a:sym typeface="Arial"/>
            </a:endParaRPr>
          </a:p>
          <a:p>
            <a:pPr marL="342900" indent="-342900">
              <a:lnSpc>
                <a:spcPct val="90000"/>
              </a:lnSpc>
              <a:spcBef>
                <a:spcPts val="370"/>
              </a:spcBef>
              <a:buClr>
                <a:srgbClr val="000000"/>
              </a:buClr>
              <a:buSzPts val="1800"/>
              <a:buFont typeface="Arial"/>
              <a:buChar char="•"/>
            </a:pPr>
            <a:r>
              <a:rPr lang="en-GB" dirty="0">
                <a:solidFill>
                  <a:srgbClr val="000000"/>
                </a:solidFill>
                <a:latin typeface="Calibri"/>
                <a:ea typeface="Calibri"/>
                <a:cs typeface="Calibri"/>
                <a:sym typeface="Calibri"/>
              </a:rPr>
              <a:t>Widely seen as the sequencing format of the future</a:t>
            </a:r>
            <a:endParaRPr sz="1400" dirty="0">
              <a:solidFill>
                <a:srgbClr val="000000"/>
              </a:solidFill>
              <a:latin typeface="Arial"/>
              <a:ea typeface="Arial"/>
              <a:cs typeface="Arial"/>
              <a:sym typeface="Arial"/>
            </a:endParaRPr>
          </a:p>
          <a:p>
            <a:pPr marL="469900" indent="-342900">
              <a:lnSpc>
                <a:spcPct val="90000"/>
              </a:lnSpc>
              <a:spcBef>
                <a:spcPts val="370"/>
              </a:spcBef>
              <a:buClr>
                <a:srgbClr val="000000"/>
              </a:buClr>
              <a:buSzPts val="1800"/>
              <a:buFont typeface="Arial"/>
              <a:buChar char="•"/>
            </a:pPr>
            <a:r>
              <a:rPr lang="en-GB" dirty="0">
                <a:solidFill>
                  <a:srgbClr val="000000"/>
                </a:solidFill>
                <a:latin typeface="Calibri"/>
                <a:ea typeface="Calibri"/>
                <a:cs typeface="Calibri"/>
                <a:sym typeface="Calibri"/>
              </a:rPr>
              <a:t>Many popular tools now support CRAM</a:t>
            </a:r>
            <a:endParaRPr sz="1400" dirty="0">
              <a:solidFill>
                <a:srgbClr val="000000"/>
              </a:solidFill>
              <a:latin typeface="Arial"/>
              <a:ea typeface="Arial"/>
              <a:cs typeface="Arial"/>
              <a:sym typeface="Arial"/>
            </a:endParaRPr>
          </a:p>
          <a:p>
            <a:pPr marL="469900" indent="-342900">
              <a:lnSpc>
                <a:spcPct val="90000"/>
              </a:lnSpc>
              <a:spcBef>
                <a:spcPts val="370"/>
              </a:spcBef>
              <a:buClr>
                <a:srgbClr val="000000"/>
              </a:buClr>
              <a:buSzPts val="1800"/>
              <a:buFont typeface="Arial"/>
              <a:buChar char="•"/>
            </a:pPr>
            <a:r>
              <a:rPr lang="en-GB" dirty="0" err="1">
                <a:solidFill>
                  <a:srgbClr val="000000"/>
                </a:solidFill>
                <a:latin typeface="Calibri"/>
                <a:ea typeface="Calibri"/>
                <a:cs typeface="Calibri"/>
                <a:sym typeface="Calibri"/>
              </a:rPr>
              <a:t>Samtools</a:t>
            </a:r>
            <a:r>
              <a:rPr lang="en-GB" dirty="0">
                <a:solidFill>
                  <a:srgbClr val="000000"/>
                </a:solidFill>
                <a:latin typeface="Calibri"/>
                <a:ea typeface="Calibri"/>
                <a:cs typeface="Calibri"/>
                <a:sym typeface="Calibri"/>
              </a:rPr>
              <a:t>, Picard, </a:t>
            </a:r>
            <a:r>
              <a:rPr lang="en-GB" dirty="0" err="1">
                <a:solidFill>
                  <a:srgbClr val="000000"/>
                </a:solidFill>
                <a:latin typeface="Calibri"/>
                <a:ea typeface="Calibri"/>
                <a:cs typeface="Calibri"/>
                <a:sym typeface="Calibri"/>
              </a:rPr>
              <a:t>Bedtools</a:t>
            </a:r>
            <a:r>
              <a:rPr lang="en-GB" dirty="0">
                <a:solidFill>
                  <a:srgbClr val="000000"/>
                </a:solidFill>
                <a:latin typeface="Calibri"/>
                <a:ea typeface="Calibri"/>
                <a:cs typeface="Calibri"/>
                <a:sym typeface="Calibri"/>
              </a:rPr>
              <a:t> (in the future)</a:t>
            </a:r>
            <a:endParaRPr dirty="0">
              <a:solidFill>
                <a:srgbClr val="000000"/>
              </a:solidFill>
              <a:latin typeface="Calibri"/>
              <a:ea typeface="Calibri"/>
              <a:cs typeface="Calibri"/>
              <a:sym typeface="Calibri"/>
            </a:endParaRPr>
          </a:p>
        </p:txBody>
      </p:sp>
      <p:pic>
        <p:nvPicPr>
          <p:cNvPr id="140" name="Google Shape;140;p15"/>
          <p:cNvPicPr preferRelativeResize="0"/>
          <p:nvPr/>
        </p:nvPicPr>
        <p:blipFill rotWithShape="1">
          <a:blip r:embed="rId5">
            <a:alphaModFix/>
          </a:blip>
          <a:srcRect/>
          <a:stretch/>
        </p:blipFill>
        <p:spPr>
          <a:xfrm>
            <a:off x="7464152" y="5085184"/>
            <a:ext cx="1511034" cy="360040"/>
          </a:xfrm>
          <a:prstGeom prst="rect">
            <a:avLst/>
          </a:prstGeom>
          <a:noFill/>
          <a:ln>
            <a:noFill/>
          </a:ln>
        </p:spPr>
      </p:pic>
      <p:sp>
        <p:nvSpPr>
          <p:cNvPr id="141" name="Google Shape;141;p15"/>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CRAM format</a:t>
            </a:r>
            <a:endParaRPr sz="2400" b="1">
              <a:solidFill>
                <a:srgbClr val="000000"/>
              </a:solidFill>
              <a:latin typeface="Arial"/>
              <a:ea typeface="Arial"/>
              <a:cs typeface="Arial"/>
              <a:sym typeface="Arial"/>
            </a:endParaRPr>
          </a:p>
        </p:txBody>
      </p:sp>
      <p:cxnSp>
        <p:nvCxnSpPr>
          <p:cNvPr id="142" name="Google Shape;142;p15"/>
          <p:cNvCxnSpPr/>
          <p:nvPr/>
        </p:nvCxnSpPr>
        <p:spPr>
          <a:xfrm flipH="1">
            <a:off x="4871844" y="4725144"/>
            <a:ext cx="2520300" cy="216000"/>
          </a:xfrm>
          <a:prstGeom prst="curvedConnector3">
            <a:avLst>
              <a:gd name="adj1" fmla="val 50000"/>
            </a:avLst>
          </a:prstGeom>
          <a:noFill/>
          <a:ln w="25400" cap="flat" cmpd="sng">
            <a:solidFill>
              <a:srgbClr val="FF0000"/>
            </a:solidFill>
            <a:prstDash val="solid"/>
            <a:round/>
            <a:headEnd type="none" w="sm" len="sm"/>
            <a:tailEnd type="stealth" w="med" len="med"/>
          </a:ln>
          <a:effectLst>
            <a:outerShdw blurRad="40000" dist="20000" dir="5400000" rotWithShape="0">
              <a:srgbClr val="000000">
                <a:alpha val="37254"/>
              </a:srgbClr>
            </a:outerShdw>
          </a:effectLst>
        </p:spPr>
      </p:cxnSp>
      <p:sp>
        <p:nvSpPr>
          <p:cNvPr id="143" name="Google Shape;143;p15"/>
          <p:cNvSpPr txBox="1"/>
          <p:nvPr/>
        </p:nvSpPr>
        <p:spPr>
          <a:xfrm>
            <a:off x="7392144" y="4561384"/>
            <a:ext cx="2376264" cy="307777"/>
          </a:xfrm>
          <a:prstGeom prst="rect">
            <a:avLst/>
          </a:prstGeom>
          <a:noFill/>
          <a:ln>
            <a:noFill/>
          </a:ln>
        </p:spPr>
        <p:txBody>
          <a:bodyPr spcFirstLastPara="1" wrap="square" lIns="91425" tIns="45700" rIns="91425" bIns="45700" anchor="t" anchorCtr="0">
            <a:noAutofit/>
          </a:bodyPr>
          <a:lstStyle/>
          <a:p>
            <a:pPr>
              <a:buClr>
                <a:srgbClr val="FF0000"/>
              </a:buClr>
              <a:buSzPts val="1400"/>
            </a:pPr>
            <a:r>
              <a:rPr lang="en-GB" sz="1400">
                <a:solidFill>
                  <a:srgbClr val="FF0000"/>
                </a:solidFill>
                <a:latin typeface="Arial"/>
                <a:ea typeface="Arial"/>
                <a:cs typeface="Arial"/>
                <a:sym typeface="Arial"/>
              </a:rPr>
              <a:t>Closer to here now</a:t>
            </a:r>
            <a:endParaRPr sz="1400">
              <a:solidFill>
                <a:srgbClr val="FF0000"/>
              </a:solidFill>
              <a:latin typeface="Arial"/>
              <a:ea typeface="Arial"/>
              <a:cs typeface="Arial"/>
              <a:sym typeface="Arial"/>
            </a:endParaRPr>
          </a:p>
        </p:txBody>
      </p:sp>
      <p:sp>
        <p:nvSpPr>
          <p:cNvPr id="2" name="TextBox 1">
            <a:extLst>
              <a:ext uri="{FF2B5EF4-FFF2-40B4-BE49-F238E27FC236}">
                <a16:creationId xmlns:a16="http://schemas.microsoft.com/office/drawing/2014/main" id="{AE6456D4-8543-0A48-A85A-91BDD08AD391}"/>
              </a:ext>
            </a:extLst>
          </p:cNvPr>
          <p:cNvSpPr txBox="1"/>
          <p:nvPr/>
        </p:nvSpPr>
        <p:spPr>
          <a:xfrm>
            <a:off x="2924932" y="1226848"/>
            <a:ext cx="2369559" cy="584775"/>
          </a:xfrm>
          <a:prstGeom prst="rect">
            <a:avLst/>
          </a:prstGeom>
          <a:noFill/>
        </p:spPr>
        <p:txBody>
          <a:bodyPr wrap="none" rtlCol="0">
            <a:spAutoFit/>
          </a:bodyPr>
          <a:lstStyle/>
          <a:p>
            <a:r>
              <a:rPr lang="en-US" sz="3200" b="1" dirty="0"/>
              <a:t>WHY CRAM?</a:t>
            </a:r>
          </a:p>
        </p:txBody>
      </p:sp>
      <p:sp>
        <p:nvSpPr>
          <p:cNvPr id="4" name="TextBox 3">
            <a:extLst>
              <a:ext uri="{FF2B5EF4-FFF2-40B4-BE49-F238E27FC236}">
                <a16:creationId xmlns:a16="http://schemas.microsoft.com/office/drawing/2014/main" id="{8EF3A70F-6142-E245-A5C9-020EC6522525}"/>
              </a:ext>
            </a:extLst>
          </p:cNvPr>
          <p:cNvSpPr txBox="1"/>
          <p:nvPr/>
        </p:nvSpPr>
        <p:spPr>
          <a:xfrm>
            <a:off x="94070" y="6164994"/>
            <a:ext cx="4027513" cy="369332"/>
          </a:xfrm>
          <a:prstGeom prst="rect">
            <a:avLst/>
          </a:prstGeom>
          <a:noFill/>
          <a:ln>
            <a:solidFill>
              <a:srgbClr val="FF0000"/>
            </a:solidFill>
          </a:ln>
        </p:spPr>
        <p:txBody>
          <a:bodyPr wrap="none" rtlCol="0">
            <a:spAutoFit/>
          </a:bodyPr>
          <a:lstStyle/>
          <a:p>
            <a:r>
              <a:rPr lang="en-US" dirty="0"/>
              <a:t>Sanger stores everything as lossless cram</a:t>
            </a:r>
          </a:p>
        </p:txBody>
      </p:sp>
      <p:cxnSp>
        <p:nvCxnSpPr>
          <p:cNvPr id="6" name="Straight Arrow Connector 5">
            <a:extLst>
              <a:ext uri="{FF2B5EF4-FFF2-40B4-BE49-F238E27FC236}">
                <a16:creationId xmlns:a16="http://schemas.microsoft.com/office/drawing/2014/main" id="{3F63F79B-52C0-F945-A45A-05CD1767FB61}"/>
              </a:ext>
            </a:extLst>
          </p:cNvPr>
          <p:cNvCxnSpPr/>
          <p:nvPr/>
        </p:nvCxnSpPr>
        <p:spPr>
          <a:xfrm flipV="1">
            <a:off x="3078480" y="5445224"/>
            <a:ext cx="1203960" cy="647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24906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11" descr="Image result for Sam format"/>
          <p:cNvPicPr preferRelativeResize="0"/>
          <p:nvPr/>
        </p:nvPicPr>
        <p:blipFill rotWithShape="1">
          <a:blip r:embed="rId3">
            <a:alphaModFix/>
          </a:blip>
          <a:srcRect/>
          <a:stretch/>
        </p:blipFill>
        <p:spPr>
          <a:xfrm>
            <a:off x="1919536" y="1340768"/>
            <a:ext cx="8198856" cy="2762933"/>
          </a:xfrm>
          <a:prstGeom prst="rect">
            <a:avLst/>
          </a:prstGeom>
          <a:noFill/>
          <a:ln>
            <a:noFill/>
          </a:ln>
        </p:spPr>
      </p:pic>
      <p:sp>
        <p:nvSpPr>
          <p:cNvPr id="100" name="Google Shape;100;p11"/>
          <p:cNvSpPr txBox="1"/>
          <p:nvPr/>
        </p:nvSpPr>
        <p:spPr>
          <a:xfrm>
            <a:off x="1919536" y="4293096"/>
            <a:ext cx="2736304" cy="2160240"/>
          </a:xfrm>
          <a:prstGeom prst="rect">
            <a:avLst/>
          </a:prstGeom>
          <a:noFill/>
          <a:ln>
            <a:noFill/>
          </a:ln>
        </p:spPr>
        <p:txBody>
          <a:bodyPr spcFirstLastPara="1" wrap="square" lIns="91425" tIns="91425" rIns="91425" bIns="91425" anchor="t" anchorCtr="0">
            <a:noAutofit/>
          </a:bodyPr>
          <a:lstStyle/>
          <a:p>
            <a:pPr>
              <a:lnSpc>
                <a:spcPct val="120000"/>
              </a:lnSpc>
              <a:buClr>
                <a:schemeClr val="dk1"/>
              </a:buClr>
              <a:buSzPts val="400"/>
            </a:pPr>
            <a:r>
              <a:rPr lang="en-GB" sz="1600" b="1" dirty="0">
                <a:solidFill>
                  <a:schemeClr val="dk1"/>
                </a:solidFill>
                <a:latin typeface="Calibri"/>
                <a:ea typeface="Calibri"/>
                <a:cs typeface="Calibri"/>
                <a:sym typeface="Calibri"/>
              </a:rPr>
              <a:t>CIGAR string</a:t>
            </a:r>
            <a:endParaRPr sz="1400" dirty="0">
              <a:solidFill>
                <a:srgbClr val="000000"/>
              </a:solidFill>
              <a:latin typeface="Arial"/>
              <a:ea typeface="Arial"/>
              <a:cs typeface="Arial"/>
              <a:sym typeface="Arial"/>
            </a:endParaRPr>
          </a:p>
          <a:p>
            <a:pPr>
              <a:lnSpc>
                <a:spcPct val="120000"/>
              </a:lnSpc>
              <a:buClr>
                <a:schemeClr val="dk1"/>
              </a:buClr>
              <a:buSzPts val="400"/>
            </a:pPr>
            <a:r>
              <a:rPr lang="en-GB" sz="1600" dirty="0">
                <a:solidFill>
                  <a:schemeClr val="dk1"/>
                </a:solidFill>
                <a:latin typeface="Calibri"/>
                <a:ea typeface="Calibri"/>
                <a:cs typeface="Calibri"/>
                <a:sym typeface="Calibri"/>
              </a:rPr>
              <a:t>Cigar has been traditionally used as a compact way to represent a sequence alignment: to go “FROM one string TO another you perform these operations”.</a:t>
            </a:r>
            <a:endParaRPr sz="1400" dirty="0">
              <a:solidFill>
                <a:srgbClr val="000000"/>
              </a:solidFill>
              <a:latin typeface="Arial"/>
              <a:ea typeface="Arial"/>
              <a:cs typeface="Arial"/>
              <a:sym typeface="Arial"/>
            </a:endParaRPr>
          </a:p>
        </p:txBody>
      </p:sp>
      <p:sp>
        <p:nvSpPr>
          <p:cNvPr id="101" name="Google Shape;101;p11"/>
          <p:cNvSpPr txBox="1"/>
          <p:nvPr/>
        </p:nvSpPr>
        <p:spPr>
          <a:xfrm>
            <a:off x="4511824" y="4293096"/>
            <a:ext cx="4176464" cy="2160240"/>
          </a:xfrm>
          <a:prstGeom prst="rect">
            <a:avLst/>
          </a:prstGeom>
          <a:noFill/>
          <a:ln>
            <a:noFill/>
          </a:ln>
        </p:spPr>
        <p:txBody>
          <a:bodyPr spcFirstLastPara="1" wrap="square" lIns="91425" tIns="91425" rIns="91425" bIns="91425" anchor="t" anchorCtr="0">
            <a:noAutofit/>
          </a:bodyPr>
          <a:lstStyle/>
          <a:p>
            <a:pPr>
              <a:lnSpc>
                <a:spcPct val="120000"/>
              </a:lnSpc>
              <a:buClr>
                <a:schemeClr val="dk1"/>
              </a:buClr>
              <a:buSzPts val="400"/>
            </a:pPr>
            <a:r>
              <a:rPr lang="en-GB" sz="1600" b="1" dirty="0">
                <a:solidFill>
                  <a:schemeClr val="dk1"/>
                </a:solidFill>
                <a:latin typeface="Calibri"/>
                <a:ea typeface="Calibri"/>
                <a:cs typeface="Calibri"/>
                <a:sym typeface="Calibri"/>
              </a:rPr>
              <a:t>Operations include</a:t>
            </a:r>
            <a:endParaRPr sz="1400" dirty="0">
              <a:solidFill>
                <a:srgbClr val="000000"/>
              </a:solidFill>
              <a:latin typeface="Arial"/>
              <a:ea typeface="Arial"/>
              <a:cs typeface="Arial"/>
              <a:sym typeface="Arial"/>
            </a:endParaRPr>
          </a:p>
          <a:p>
            <a:pPr marL="457200" indent="-342900">
              <a:lnSpc>
                <a:spcPct val="120000"/>
              </a:lnSpc>
              <a:buClr>
                <a:srgbClr val="004869"/>
              </a:buClr>
              <a:buSzPts val="1600"/>
            </a:pPr>
            <a:r>
              <a:rPr lang="en-GB" sz="1600" dirty="0">
                <a:solidFill>
                  <a:schemeClr val="dk1"/>
                </a:solidFill>
                <a:latin typeface="Calibri"/>
                <a:ea typeface="Calibri"/>
                <a:cs typeface="Calibri"/>
                <a:sym typeface="Calibri"/>
              </a:rPr>
              <a:t>M - match or mismatch</a:t>
            </a:r>
            <a:endParaRPr sz="1400" dirty="0">
              <a:solidFill>
                <a:srgbClr val="000000"/>
              </a:solidFill>
              <a:latin typeface="Arial"/>
              <a:ea typeface="Arial"/>
              <a:cs typeface="Arial"/>
              <a:sym typeface="Arial"/>
            </a:endParaRPr>
          </a:p>
          <a:p>
            <a:pPr marL="457200" indent="-342900">
              <a:lnSpc>
                <a:spcPct val="120000"/>
              </a:lnSpc>
              <a:buClr>
                <a:srgbClr val="004869"/>
              </a:buClr>
              <a:buSzPts val="1600"/>
            </a:pPr>
            <a:r>
              <a:rPr lang="en-GB" sz="1600" dirty="0">
                <a:solidFill>
                  <a:schemeClr val="dk1"/>
                </a:solidFill>
                <a:latin typeface="Calibri"/>
                <a:ea typeface="Calibri"/>
                <a:cs typeface="Calibri"/>
                <a:sym typeface="Calibri"/>
              </a:rPr>
              <a:t>I - insertion</a:t>
            </a:r>
            <a:endParaRPr sz="1400" dirty="0">
              <a:solidFill>
                <a:srgbClr val="000000"/>
              </a:solidFill>
              <a:latin typeface="Arial"/>
              <a:ea typeface="Arial"/>
              <a:cs typeface="Arial"/>
              <a:sym typeface="Arial"/>
            </a:endParaRPr>
          </a:p>
          <a:p>
            <a:pPr marL="457200" indent="-342900">
              <a:lnSpc>
                <a:spcPct val="120000"/>
              </a:lnSpc>
              <a:buClr>
                <a:srgbClr val="004869"/>
              </a:buClr>
              <a:buSzPts val="1600"/>
            </a:pPr>
            <a:r>
              <a:rPr lang="en-GB" sz="1600" dirty="0">
                <a:solidFill>
                  <a:schemeClr val="dk1"/>
                </a:solidFill>
                <a:latin typeface="Calibri"/>
                <a:ea typeface="Calibri"/>
                <a:cs typeface="Calibri"/>
                <a:sym typeface="Calibri"/>
              </a:rPr>
              <a:t>D - deletion</a:t>
            </a:r>
            <a:endParaRPr sz="1400" dirty="0">
              <a:solidFill>
                <a:srgbClr val="000000"/>
              </a:solidFill>
              <a:latin typeface="Arial"/>
              <a:ea typeface="Arial"/>
              <a:cs typeface="Arial"/>
              <a:sym typeface="Arial"/>
            </a:endParaRPr>
          </a:p>
          <a:p>
            <a:pPr marL="457200" indent="-342900">
              <a:lnSpc>
                <a:spcPct val="120000"/>
              </a:lnSpc>
              <a:buClr>
                <a:srgbClr val="004869"/>
              </a:buClr>
              <a:buSzPts val="1600"/>
            </a:pPr>
            <a:r>
              <a:rPr lang="en-GB" sz="1600" dirty="0">
                <a:solidFill>
                  <a:schemeClr val="dk1"/>
                </a:solidFill>
                <a:latin typeface="Calibri"/>
                <a:ea typeface="Calibri"/>
                <a:cs typeface="Calibri"/>
                <a:sym typeface="Calibri"/>
              </a:rPr>
              <a:t>S - soft clip (ignore these bases)</a:t>
            </a:r>
            <a:endParaRPr sz="1400" dirty="0">
              <a:solidFill>
                <a:srgbClr val="000000"/>
              </a:solidFill>
              <a:latin typeface="Arial"/>
              <a:ea typeface="Arial"/>
              <a:cs typeface="Arial"/>
              <a:sym typeface="Arial"/>
            </a:endParaRPr>
          </a:p>
          <a:p>
            <a:pPr marL="457200" indent="-342900">
              <a:lnSpc>
                <a:spcPct val="120000"/>
              </a:lnSpc>
              <a:buClr>
                <a:srgbClr val="004869"/>
              </a:buClr>
              <a:buSzPts val="1600"/>
            </a:pPr>
            <a:r>
              <a:rPr lang="en-GB" sz="1600" dirty="0">
                <a:solidFill>
                  <a:schemeClr val="dk1"/>
                </a:solidFill>
                <a:latin typeface="Calibri"/>
                <a:ea typeface="Calibri"/>
                <a:cs typeface="Calibri"/>
                <a:sym typeface="Calibri"/>
              </a:rPr>
              <a:t>H - hard clip (ignore and remove these bases)</a:t>
            </a:r>
            <a:endParaRPr sz="1400" dirty="0">
              <a:solidFill>
                <a:srgbClr val="000000"/>
              </a:solidFill>
              <a:latin typeface="Arial"/>
              <a:ea typeface="Arial"/>
              <a:cs typeface="Arial"/>
              <a:sym typeface="Arial"/>
            </a:endParaRPr>
          </a:p>
        </p:txBody>
      </p:sp>
      <p:sp>
        <p:nvSpPr>
          <p:cNvPr id="102" name="Google Shape;102;p11"/>
          <p:cNvSpPr txBox="1"/>
          <p:nvPr/>
        </p:nvSpPr>
        <p:spPr>
          <a:xfrm>
            <a:off x="1631504" y="980728"/>
            <a:ext cx="2088232" cy="360040"/>
          </a:xfrm>
          <a:prstGeom prst="rect">
            <a:avLst/>
          </a:prstGeom>
          <a:noFill/>
          <a:ln>
            <a:noFill/>
          </a:ln>
        </p:spPr>
        <p:txBody>
          <a:bodyPr spcFirstLastPara="1" wrap="square" lIns="91425" tIns="45700" rIns="91425" bIns="45700" anchor="t" anchorCtr="0">
            <a:noAutofit/>
          </a:bodyPr>
          <a:lstStyle/>
          <a:p>
            <a:pPr>
              <a:buClr>
                <a:srgbClr val="000000"/>
              </a:buClr>
              <a:buSzPts val="500"/>
            </a:pPr>
            <a:r>
              <a:rPr lang="en-GB" sz="2000">
                <a:solidFill>
                  <a:srgbClr val="000000"/>
                </a:solidFill>
                <a:latin typeface="Calibri"/>
                <a:ea typeface="Calibri"/>
                <a:cs typeface="Calibri"/>
                <a:sym typeface="Calibri"/>
              </a:rPr>
              <a:t>SAM fields</a:t>
            </a:r>
            <a:endParaRPr sz="2000">
              <a:solidFill>
                <a:srgbClr val="000000"/>
              </a:solidFill>
              <a:latin typeface="Calibri"/>
              <a:ea typeface="Calibri"/>
              <a:cs typeface="Calibri"/>
              <a:sym typeface="Calibri"/>
            </a:endParaRPr>
          </a:p>
        </p:txBody>
      </p:sp>
      <p:sp>
        <p:nvSpPr>
          <p:cNvPr id="103" name="Google Shape;103;p11"/>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SAM/BAM format</a:t>
            </a:r>
            <a:endParaRPr sz="2400" b="1">
              <a:solidFill>
                <a:srgbClr val="000000"/>
              </a:solidFill>
              <a:latin typeface="Arial"/>
              <a:ea typeface="Arial"/>
              <a:cs typeface="Arial"/>
              <a:sym typeface="Arial"/>
            </a:endParaRPr>
          </a:p>
        </p:txBody>
      </p:sp>
      <p:sp>
        <p:nvSpPr>
          <p:cNvPr id="104" name="Google Shape;104;p11"/>
          <p:cNvSpPr txBox="1"/>
          <p:nvPr/>
        </p:nvSpPr>
        <p:spPr>
          <a:xfrm>
            <a:off x="7536160" y="4581128"/>
            <a:ext cx="4655840" cy="870548"/>
          </a:xfrm>
          <a:prstGeom prst="rect">
            <a:avLst/>
          </a:prstGeom>
          <a:noFill/>
          <a:ln>
            <a:noFill/>
          </a:ln>
        </p:spPr>
        <p:txBody>
          <a:bodyPr spcFirstLastPara="1" wrap="square" lIns="91425" tIns="91425" rIns="91425" bIns="91425" anchor="t" anchorCtr="0">
            <a:noAutofit/>
          </a:bodyPr>
          <a:lstStyle/>
          <a:p>
            <a:pPr>
              <a:buClr>
                <a:schemeClr val="dk1"/>
              </a:buClr>
              <a:buSzPts val="400"/>
            </a:pPr>
            <a:r>
              <a:rPr lang="en-GB" sz="1600" dirty="0" err="1">
                <a:solidFill>
                  <a:schemeClr val="dk1"/>
                </a:solidFill>
                <a:latin typeface="Courier" pitchFamily="2" charset="0"/>
                <a:ea typeface="Calibri"/>
                <a:cs typeface="Calibri"/>
                <a:sym typeface="Calibri"/>
              </a:rPr>
              <a:t>E.g.Read</a:t>
            </a:r>
            <a:r>
              <a:rPr lang="en-GB" sz="1600" dirty="0">
                <a:solidFill>
                  <a:schemeClr val="dk1"/>
                </a:solidFill>
                <a:latin typeface="Courier" pitchFamily="2" charset="0"/>
                <a:ea typeface="Calibri"/>
                <a:cs typeface="Calibri"/>
                <a:sym typeface="Calibri"/>
              </a:rPr>
              <a:t>:	AC</a:t>
            </a:r>
            <a:r>
              <a:rPr lang="en-GB" sz="1600" dirty="0">
                <a:solidFill>
                  <a:srgbClr val="FF0000"/>
                </a:solidFill>
                <a:latin typeface="Courier" pitchFamily="2" charset="0"/>
                <a:ea typeface="Calibri"/>
                <a:cs typeface="Calibri"/>
                <a:sym typeface="Calibri"/>
              </a:rPr>
              <a:t>G</a:t>
            </a:r>
            <a:r>
              <a:rPr lang="en-GB" sz="1600" dirty="0">
                <a:solidFill>
                  <a:schemeClr val="dk1"/>
                </a:solidFill>
                <a:latin typeface="Courier" pitchFamily="2" charset="0"/>
                <a:ea typeface="Calibri"/>
                <a:cs typeface="Calibri"/>
                <a:sym typeface="Calibri"/>
              </a:rPr>
              <a:t>CA</a:t>
            </a:r>
            <a:r>
              <a:rPr lang="en-GB" sz="1600" dirty="0">
                <a:solidFill>
                  <a:srgbClr val="FF0000"/>
                </a:solidFill>
                <a:latin typeface="Courier" pitchFamily="2" charset="0"/>
                <a:ea typeface="Calibri"/>
                <a:cs typeface="Calibri"/>
                <a:sym typeface="Calibri"/>
              </a:rPr>
              <a:t>-</a:t>
            </a:r>
            <a:r>
              <a:rPr lang="en-GB" sz="1600" dirty="0" err="1">
                <a:solidFill>
                  <a:schemeClr val="dk1"/>
                </a:solidFill>
                <a:latin typeface="Courier" pitchFamily="2" charset="0"/>
                <a:ea typeface="Calibri"/>
                <a:cs typeface="Calibri"/>
                <a:sym typeface="Calibri"/>
              </a:rPr>
              <a:t>TG</a:t>
            </a:r>
            <a:r>
              <a:rPr lang="en-GB" sz="1600" dirty="0" err="1">
                <a:solidFill>
                  <a:srgbClr val="FF0000"/>
                </a:solidFill>
                <a:latin typeface="Courier" pitchFamily="2" charset="0"/>
                <a:ea typeface="Calibri"/>
                <a:cs typeface="Calibri"/>
                <a:sym typeface="Calibri"/>
              </a:rPr>
              <a:t>CA</a:t>
            </a:r>
            <a:r>
              <a:rPr lang="en-GB" sz="1600" dirty="0" err="1">
                <a:solidFill>
                  <a:schemeClr val="dk1"/>
                </a:solidFill>
                <a:latin typeface="Courier" pitchFamily="2" charset="0"/>
                <a:ea typeface="Calibri"/>
                <a:cs typeface="Calibri"/>
                <a:sym typeface="Calibri"/>
              </a:rPr>
              <a:t>GT</a:t>
            </a:r>
            <a:r>
              <a:rPr lang="en-GB" sz="1600" dirty="0" err="1">
                <a:solidFill>
                  <a:srgbClr val="FF0000"/>
                </a:solidFill>
                <a:latin typeface="Courier" pitchFamily="2" charset="0"/>
                <a:ea typeface="Calibri"/>
                <a:cs typeface="Calibri"/>
                <a:sym typeface="Calibri"/>
              </a:rPr>
              <a:t>tagacgt</a:t>
            </a:r>
            <a:endParaRPr sz="1600" dirty="0">
              <a:solidFill>
                <a:srgbClr val="FF0000"/>
              </a:solidFill>
              <a:latin typeface="Courier" pitchFamily="2" charset="0"/>
              <a:ea typeface="Calibri"/>
              <a:cs typeface="Calibri"/>
              <a:sym typeface="Calibri"/>
            </a:endParaRPr>
          </a:p>
          <a:p>
            <a:pPr indent="457200">
              <a:buClr>
                <a:schemeClr val="dk1"/>
              </a:buClr>
              <a:buSzPts val="400"/>
            </a:pPr>
            <a:r>
              <a:rPr lang="en-GB" sz="1600" dirty="0">
                <a:solidFill>
                  <a:schemeClr val="dk1"/>
                </a:solidFill>
                <a:latin typeface="Courier" pitchFamily="2" charset="0"/>
                <a:ea typeface="Calibri"/>
                <a:cs typeface="Calibri"/>
                <a:sym typeface="Calibri"/>
              </a:rPr>
              <a:t>Ref:	AC</a:t>
            </a:r>
            <a:r>
              <a:rPr lang="en-GB" sz="1600" dirty="0">
                <a:solidFill>
                  <a:srgbClr val="FF0000"/>
                </a:solidFill>
                <a:latin typeface="Courier" pitchFamily="2" charset="0"/>
                <a:ea typeface="Calibri"/>
                <a:cs typeface="Calibri"/>
                <a:sym typeface="Calibri"/>
              </a:rPr>
              <a:t>T</a:t>
            </a:r>
            <a:r>
              <a:rPr lang="en-GB" sz="1600" dirty="0">
                <a:solidFill>
                  <a:schemeClr val="dk1"/>
                </a:solidFill>
                <a:latin typeface="Courier" pitchFamily="2" charset="0"/>
                <a:ea typeface="Calibri"/>
                <a:cs typeface="Calibri"/>
                <a:sym typeface="Calibri"/>
              </a:rPr>
              <a:t>CAGTG--GT</a:t>
            </a:r>
            <a:endParaRPr sz="1400" dirty="0">
              <a:solidFill>
                <a:srgbClr val="000000"/>
              </a:solidFill>
              <a:latin typeface="Courier" pitchFamily="2" charset="0"/>
              <a:ea typeface="Arial"/>
              <a:cs typeface="Arial"/>
              <a:sym typeface="Arial"/>
            </a:endParaRPr>
          </a:p>
          <a:p>
            <a:pPr indent="457200">
              <a:buClr>
                <a:schemeClr val="dk1"/>
              </a:buClr>
              <a:buSzPts val="400"/>
            </a:pPr>
            <a:r>
              <a:rPr lang="en-GB" sz="1600" dirty="0">
                <a:solidFill>
                  <a:schemeClr val="dk1"/>
                </a:solidFill>
                <a:latin typeface="Courier" pitchFamily="2" charset="0"/>
                <a:ea typeface="Calibri"/>
                <a:cs typeface="Calibri"/>
                <a:sym typeface="Calibri"/>
              </a:rPr>
              <a:t>Cigar:   </a:t>
            </a:r>
            <a:r>
              <a:rPr lang="en-GB" sz="1600" b="1" dirty="0">
                <a:solidFill>
                  <a:schemeClr val="accent2"/>
                </a:solidFill>
                <a:latin typeface="Courier" pitchFamily="2" charset="0"/>
                <a:ea typeface="Calibri"/>
                <a:cs typeface="Calibri"/>
                <a:sym typeface="Calibri"/>
              </a:rPr>
              <a:t>5M 1D 2M 2I 2M 7S</a:t>
            </a:r>
            <a:endParaRPr sz="1400" b="1" dirty="0">
              <a:solidFill>
                <a:schemeClr val="accent2"/>
              </a:solidFill>
              <a:latin typeface="Courier" pitchFamily="2" charset="0"/>
              <a:ea typeface="Arial"/>
              <a:cs typeface="Arial"/>
              <a:sym typeface="Arial"/>
            </a:endParaRPr>
          </a:p>
          <a:p>
            <a:pPr>
              <a:lnSpc>
                <a:spcPct val="80000"/>
              </a:lnSpc>
              <a:buClr>
                <a:srgbClr val="004869"/>
              </a:buClr>
              <a:buSzPts val="1000"/>
            </a:pPr>
            <a:endParaRPr sz="1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410737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15"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141" name="Google Shape;141;p15"/>
          <p:cNvSpPr txBox="1"/>
          <p:nvPr/>
        </p:nvSpPr>
        <p:spPr>
          <a:xfrm>
            <a:off x="1520336" y="2292626"/>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INTERLUDE – PAIRED END SEQUENCING PARAMETERS</a:t>
            </a:r>
            <a:endParaRPr sz="2400" b="1"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8330470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pic>
        <p:nvPicPr>
          <p:cNvPr id="506" name="Shape 506"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pic>
        <p:nvPicPr>
          <p:cNvPr id="507" name="Shape 507"/>
          <p:cNvPicPr preferRelativeResize="0"/>
          <p:nvPr/>
        </p:nvPicPr>
        <p:blipFill rotWithShape="1">
          <a:blip r:embed="rId4">
            <a:alphaModFix/>
          </a:blip>
          <a:srcRect/>
          <a:stretch/>
        </p:blipFill>
        <p:spPr>
          <a:xfrm>
            <a:off x="1991544" y="1710529"/>
            <a:ext cx="4482292" cy="1845930"/>
          </a:xfrm>
          <a:prstGeom prst="rect">
            <a:avLst/>
          </a:prstGeom>
          <a:noFill/>
          <a:ln>
            <a:noFill/>
          </a:ln>
        </p:spPr>
      </p:pic>
      <p:sp>
        <p:nvSpPr>
          <p:cNvPr id="508" name="Shape 508"/>
          <p:cNvSpPr txBox="1"/>
          <p:nvPr/>
        </p:nvSpPr>
        <p:spPr>
          <a:xfrm>
            <a:off x="2279576" y="1196752"/>
            <a:ext cx="3600400" cy="338554"/>
          </a:xfrm>
          <a:prstGeom prst="rect">
            <a:avLst/>
          </a:prstGeom>
          <a:solidFill>
            <a:srgbClr val="FFFFFF"/>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a:buClr>
                <a:srgbClr val="FF0000"/>
              </a:buClr>
              <a:buSzPts val="1600"/>
            </a:pPr>
            <a:r>
              <a:rPr lang="en-GB" sz="1600">
                <a:solidFill>
                  <a:srgbClr val="FF0000"/>
                </a:solidFill>
                <a:latin typeface="Calibri"/>
                <a:ea typeface="Calibri"/>
                <a:cs typeface="Calibri"/>
                <a:sym typeface="Calibri"/>
              </a:rPr>
              <a:t>Insert size &gt; length(read 1 + read 2)</a:t>
            </a:r>
            <a:endParaRPr sz="1600">
              <a:solidFill>
                <a:srgbClr val="FF0000"/>
              </a:solidFill>
              <a:latin typeface="Calibri"/>
              <a:ea typeface="Calibri"/>
              <a:cs typeface="Calibri"/>
              <a:sym typeface="Calibri"/>
            </a:endParaRPr>
          </a:p>
        </p:txBody>
      </p:sp>
      <p:pic>
        <p:nvPicPr>
          <p:cNvPr id="509" name="Shape 509"/>
          <p:cNvPicPr preferRelativeResize="0"/>
          <p:nvPr/>
        </p:nvPicPr>
        <p:blipFill rotWithShape="1">
          <a:blip r:embed="rId5">
            <a:alphaModFix/>
          </a:blip>
          <a:srcRect/>
          <a:stretch/>
        </p:blipFill>
        <p:spPr>
          <a:xfrm>
            <a:off x="6288792" y="3501009"/>
            <a:ext cx="4311152" cy="2542475"/>
          </a:xfrm>
          <a:prstGeom prst="rect">
            <a:avLst/>
          </a:prstGeom>
          <a:noFill/>
          <a:ln>
            <a:noFill/>
          </a:ln>
        </p:spPr>
      </p:pic>
      <p:sp>
        <p:nvSpPr>
          <p:cNvPr id="510" name="Shape 510"/>
          <p:cNvSpPr txBox="1"/>
          <p:nvPr/>
        </p:nvSpPr>
        <p:spPr>
          <a:xfrm>
            <a:off x="8233008" y="6104330"/>
            <a:ext cx="2403962" cy="276999"/>
          </a:xfrm>
          <a:prstGeom prst="rect">
            <a:avLst/>
          </a:prstGeom>
          <a:noFill/>
          <a:ln>
            <a:noFill/>
          </a:ln>
        </p:spPr>
        <p:txBody>
          <a:bodyPr spcFirstLastPara="1" wrap="square" lIns="91425" tIns="45700" rIns="91425" bIns="45700" anchor="t" anchorCtr="0">
            <a:noAutofit/>
          </a:bodyPr>
          <a:lstStyle/>
          <a:p>
            <a:pPr>
              <a:buClr>
                <a:srgbClr val="000000"/>
              </a:buClr>
              <a:buSzPts val="1200"/>
            </a:pPr>
            <a:r>
              <a:rPr lang="en-GB" sz="1200">
                <a:solidFill>
                  <a:srgbClr val="000000"/>
                </a:solidFill>
                <a:latin typeface="Calibri"/>
                <a:ea typeface="Calibri"/>
                <a:cs typeface="Calibri"/>
                <a:sym typeface="Calibri"/>
              </a:rPr>
              <a:t>Turner, 2014. PMID:24523726</a:t>
            </a:r>
            <a:endParaRPr sz="1200">
              <a:solidFill>
                <a:srgbClr val="000000"/>
              </a:solidFill>
              <a:latin typeface="Calibri"/>
              <a:ea typeface="Calibri"/>
              <a:cs typeface="Calibri"/>
              <a:sym typeface="Calibri"/>
            </a:endParaRPr>
          </a:p>
        </p:txBody>
      </p:sp>
      <p:sp>
        <p:nvSpPr>
          <p:cNvPr id="511" name="Shape 511"/>
          <p:cNvSpPr txBox="1"/>
          <p:nvPr/>
        </p:nvSpPr>
        <p:spPr>
          <a:xfrm>
            <a:off x="6744072" y="3140968"/>
            <a:ext cx="3384376" cy="338554"/>
          </a:xfrm>
          <a:prstGeom prst="rect">
            <a:avLst/>
          </a:prstGeom>
          <a:solidFill>
            <a:srgbClr val="FFFFFF"/>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a:buClr>
                <a:srgbClr val="FF0000"/>
              </a:buClr>
              <a:buSzPts val="1600"/>
            </a:pPr>
            <a:r>
              <a:rPr lang="en-GB" sz="1600">
                <a:solidFill>
                  <a:srgbClr val="FF0000"/>
                </a:solidFill>
                <a:latin typeface="Calibri"/>
                <a:ea typeface="Calibri"/>
                <a:cs typeface="Calibri"/>
                <a:sym typeface="Calibri"/>
              </a:rPr>
              <a:t>Insert size &lt; length(read 1 + read 2)</a:t>
            </a:r>
            <a:endParaRPr sz="1600">
              <a:solidFill>
                <a:srgbClr val="FF0000"/>
              </a:solidFill>
              <a:latin typeface="Calibri"/>
              <a:ea typeface="Calibri"/>
              <a:cs typeface="Calibri"/>
              <a:sym typeface="Calibri"/>
            </a:endParaRPr>
          </a:p>
        </p:txBody>
      </p:sp>
      <p:sp>
        <p:nvSpPr>
          <p:cNvPr id="512" name="Shape 512"/>
          <p:cNvSpPr txBox="1"/>
          <p:nvPr/>
        </p:nvSpPr>
        <p:spPr>
          <a:xfrm>
            <a:off x="4223792" y="5301208"/>
            <a:ext cx="2520280" cy="584776"/>
          </a:xfrm>
          <a:prstGeom prst="rect">
            <a:avLst/>
          </a:prstGeom>
          <a:solidFill>
            <a:srgbClr val="FFFFFF"/>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a:buClr>
                <a:srgbClr val="FF0000"/>
              </a:buClr>
              <a:buSzPts val="1600"/>
            </a:pPr>
            <a:r>
              <a:rPr lang="en-GB" sz="1600">
                <a:solidFill>
                  <a:srgbClr val="FF0000"/>
                </a:solidFill>
                <a:latin typeface="Calibri"/>
                <a:ea typeface="Calibri"/>
                <a:cs typeface="Calibri"/>
                <a:sym typeface="Calibri"/>
              </a:rPr>
              <a:t>Insert size &lt; length(read 1); Insert size &lt; length(read 2)</a:t>
            </a:r>
            <a:endParaRPr sz="1600">
              <a:solidFill>
                <a:srgbClr val="FF0000"/>
              </a:solidFill>
              <a:latin typeface="Calibri"/>
              <a:ea typeface="Calibri"/>
              <a:cs typeface="Calibri"/>
              <a:sym typeface="Calibri"/>
            </a:endParaRPr>
          </a:p>
        </p:txBody>
      </p:sp>
      <p:sp>
        <p:nvSpPr>
          <p:cNvPr id="513" name="Shape 513"/>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Fragment length, insert size and inner mate distance</a:t>
            </a:r>
            <a:endParaRPr sz="2400" b="1">
              <a:solidFill>
                <a:srgbClr val="000000"/>
              </a:solidFill>
              <a:latin typeface="Arial"/>
              <a:ea typeface="Arial"/>
              <a:cs typeface="Arial"/>
              <a:sym typeface="Arial"/>
            </a:endParaRPr>
          </a:p>
        </p:txBody>
      </p:sp>
      <p:sp>
        <p:nvSpPr>
          <p:cNvPr id="2" name="Left Brace 1">
            <a:extLst>
              <a:ext uri="{FF2B5EF4-FFF2-40B4-BE49-F238E27FC236}">
                <a16:creationId xmlns:a16="http://schemas.microsoft.com/office/drawing/2014/main" id="{F2EBFB7C-9523-C443-B96E-FB391AD3D7E3}"/>
              </a:ext>
            </a:extLst>
          </p:cNvPr>
          <p:cNvSpPr/>
          <p:nvPr/>
        </p:nvSpPr>
        <p:spPr>
          <a:xfrm>
            <a:off x="1388882" y="1972824"/>
            <a:ext cx="467544" cy="155100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180138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pic>
        <p:nvPicPr>
          <p:cNvPr id="506" name="Shape 506"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pic>
        <p:nvPicPr>
          <p:cNvPr id="507" name="Shape 507"/>
          <p:cNvPicPr preferRelativeResize="0"/>
          <p:nvPr/>
        </p:nvPicPr>
        <p:blipFill rotWithShape="1">
          <a:blip r:embed="rId4">
            <a:alphaModFix/>
          </a:blip>
          <a:srcRect/>
          <a:stretch/>
        </p:blipFill>
        <p:spPr>
          <a:xfrm>
            <a:off x="1991544" y="1710529"/>
            <a:ext cx="4482292" cy="1845930"/>
          </a:xfrm>
          <a:prstGeom prst="rect">
            <a:avLst/>
          </a:prstGeom>
          <a:noFill/>
          <a:ln>
            <a:noFill/>
          </a:ln>
        </p:spPr>
      </p:pic>
      <p:sp>
        <p:nvSpPr>
          <p:cNvPr id="508" name="Shape 508"/>
          <p:cNvSpPr txBox="1"/>
          <p:nvPr/>
        </p:nvSpPr>
        <p:spPr>
          <a:xfrm>
            <a:off x="2279576" y="1196752"/>
            <a:ext cx="3600400" cy="338554"/>
          </a:xfrm>
          <a:prstGeom prst="rect">
            <a:avLst/>
          </a:prstGeom>
          <a:solidFill>
            <a:srgbClr val="FFFFFF"/>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a:buClr>
                <a:srgbClr val="FF0000"/>
              </a:buClr>
              <a:buSzPts val="1600"/>
            </a:pPr>
            <a:r>
              <a:rPr lang="en-GB" sz="1600">
                <a:solidFill>
                  <a:srgbClr val="FF0000"/>
                </a:solidFill>
                <a:latin typeface="Calibri"/>
                <a:ea typeface="Calibri"/>
                <a:cs typeface="Calibri"/>
                <a:sym typeface="Calibri"/>
              </a:rPr>
              <a:t>Insert size &gt; length(read 1 + read 2)</a:t>
            </a:r>
            <a:endParaRPr sz="1600">
              <a:solidFill>
                <a:srgbClr val="FF0000"/>
              </a:solidFill>
              <a:latin typeface="Calibri"/>
              <a:ea typeface="Calibri"/>
              <a:cs typeface="Calibri"/>
              <a:sym typeface="Calibri"/>
            </a:endParaRPr>
          </a:p>
        </p:txBody>
      </p:sp>
      <p:pic>
        <p:nvPicPr>
          <p:cNvPr id="509" name="Shape 509"/>
          <p:cNvPicPr preferRelativeResize="0"/>
          <p:nvPr/>
        </p:nvPicPr>
        <p:blipFill rotWithShape="1">
          <a:blip r:embed="rId5">
            <a:alphaModFix/>
          </a:blip>
          <a:srcRect/>
          <a:stretch/>
        </p:blipFill>
        <p:spPr>
          <a:xfrm>
            <a:off x="6288792" y="3501009"/>
            <a:ext cx="4311152" cy="2542475"/>
          </a:xfrm>
          <a:prstGeom prst="rect">
            <a:avLst/>
          </a:prstGeom>
          <a:noFill/>
          <a:ln>
            <a:noFill/>
          </a:ln>
        </p:spPr>
      </p:pic>
      <p:sp>
        <p:nvSpPr>
          <p:cNvPr id="510" name="Shape 510"/>
          <p:cNvSpPr txBox="1"/>
          <p:nvPr/>
        </p:nvSpPr>
        <p:spPr>
          <a:xfrm>
            <a:off x="8233008" y="6104330"/>
            <a:ext cx="2403962" cy="276999"/>
          </a:xfrm>
          <a:prstGeom prst="rect">
            <a:avLst/>
          </a:prstGeom>
          <a:noFill/>
          <a:ln>
            <a:noFill/>
          </a:ln>
        </p:spPr>
        <p:txBody>
          <a:bodyPr spcFirstLastPara="1" wrap="square" lIns="91425" tIns="45700" rIns="91425" bIns="45700" anchor="t" anchorCtr="0">
            <a:noAutofit/>
          </a:bodyPr>
          <a:lstStyle/>
          <a:p>
            <a:pPr>
              <a:buClr>
                <a:srgbClr val="000000"/>
              </a:buClr>
              <a:buSzPts val="1200"/>
            </a:pPr>
            <a:r>
              <a:rPr lang="en-GB" sz="1200">
                <a:solidFill>
                  <a:srgbClr val="000000"/>
                </a:solidFill>
                <a:latin typeface="Calibri"/>
                <a:ea typeface="Calibri"/>
                <a:cs typeface="Calibri"/>
                <a:sym typeface="Calibri"/>
              </a:rPr>
              <a:t>Turner, 2014. PMID:24523726</a:t>
            </a:r>
            <a:endParaRPr sz="1200">
              <a:solidFill>
                <a:srgbClr val="000000"/>
              </a:solidFill>
              <a:latin typeface="Calibri"/>
              <a:ea typeface="Calibri"/>
              <a:cs typeface="Calibri"/>
              <a:sym typeface="Calibri"/>
            </a:endParaRPr>
          </a:p>
        </p:txBody>
      </p:sp>
      <p:sp>
        <p:nvSpPr>
          <p:cNvPr id="511" name="Shape 511"/>
          <p:cNvSpPr txBox="1"/>
          <p:nvPr/>
        </p:nvSpPr>
        <p:spPr>
          <a:xfrm>
            <a:off x="6744072" y="3140968"/>
            <a:ext cx="3384376" cy="338554"/>
          </a:xfrm>
          <a:prstGeom prst="rect">
            <a:avLst/>
          </a:prstGeom>
          <a:solidFill>
            <a:srgbClr val="FFFFFF"/>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a:buClr>
                <a:srgbClr val="FF0000"/>
              </a:buClr>
              <a:buSzPts val="1600"/>
            </a:pPr>
            <a:r>
              <a:rPr lang="en-GB" sz="1600">
                <a:solidFill>
                  <a:srgbClr val="FF0000"/>
                </a:solidFill>
                <a:latin typeface="Calibri"/>
                <a:ea typeface="Calibri"/>
                <a:cs typeface="Calibri"/>
                <a:sym typeface="Calibri"/>
              </a:rPr>
              <a:t>Insert size &lt; length(read 1 + read 2)</a:t>
            </a:r>
            <a:endParaRPr sz="1600">
              <a:solidFill>
                <a:srgbClr val="FF0000"/>
              </a:solidFill>
              <a:latin typeface="Calibri"/>
              <a:ea typeface="Calibri"/>
              <a:cs typeface="Calibri"/>
              <a:sym typeface="Calibri"/>
            </a:endParaRPr>
          </a:p>
        </p:txBody>
      </p:sp>
      <p:sp>
        <p:nvSpPr>
          <p:cNvPr id="512" name="Shape 512"/>
          <p:cNvSpPr txBox="1"/>
          <p:nvPr/>
        </p:nvSpPr>
        <p:spPr>
          <a:xfrm>
            <a:off x="4223792" y="5301208"/>
            <a:ext cx="2520280" cy="584776"/>
          </a:xfrm>
          <a:prstGeom prst="rect">
            <a:avLst/>
          </a:prstGeom>
          <a:solidFill>
            <a:srgbClr val="FFFFFF"/>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a:buClr>
                <a:srgbClr val="FF0000"/>
              </a:buClr>
              <a:buSzPts val="1600"/>
            </a:pPr>
            <a:r>
              <a:rPr lang="en-GB" sz="1600">
                <a:solidFill>
                  <a:srgbClr val="FF0000"/>
                </a:solidFill>
                <a:latin typeface="Calibri"/>
                <a:ea typeface="Calibri"/>
                <a:cs typeface="Calibri"/>
                <a:sym typeface="Calibri"/>
              </a:rPr>
              <a:t>Insert size &lt; length(read 1); Insert size &lt; length(read 2)</a:t>
            </a:r>
            <a:endParaRPr sz="1600">
              <a:solidFill>
                <a:srgbClr val="FF0000"/>
              </a:solidFill>
              <a:latin typeface="Calibri"/>
              <a:ea typeface="Calibri"/>
              <a:cs typeface="Calibri"/>
              <a:sym typeface="Calibri"/>
            </a:endParaRPr>
          </a:p>
        </p:txBody>
      </p:sp>
      <p:sp>
        <p:nvSpPr>
          <p:cNvPr id="513" name="Shape 513"/>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Fragment length, insert size and inner mate distance</a:t>
            </a:r>
            <a:endParaRPr sz="2400" b="1">
              <a:solidFill>
                <a:srgbClr val="000000"/>
              </a:solidFill>
              <a:latin typeface="Arial"/>
              <a:ea typeface="Arial"/>
              <a:cs typeface="Arial"/>
              <a:sym typeface="Arial"/>
            </a:endParaRPr>
          </a:p>
        </p:txBody>
      </p:sp>
      <p:sp>
        <p:nvSpPr>
          <p:cNvPr id="2" name="Left Brace 1">
            <a:extLst>
              <a:ext uri="{FF2B5EF4-FFF2-40B4-BE49-F238E27FC236}">
                <a16:creationId xmlns:a16="http://schemas.microsoft.com/office/drawing/2014/main" id="{F2EBFB7C-9523-C443-B96E-FB391AD3D7E3}"/>
              </a:ext>
            </a:extLst>
          </p:cNvPr>
          <p:cNvSpPr/>
          <p:nvPr/>
        </p:nvSpPr>
        <p:spPr>
          <a:xfrm>
            <a:off x="1388882" y="1972824"/>
            <a:ext cx="467544" cy="155100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8CE9A047-22C9-974E-A9EC-35D8A47FD0E3}"/>
              </a:ext>
            </a:extLst>
          </p:cNvPr>
          <p:cNvSpPr txBox="1"/>
          <p:nvPr/>
        </p:nvSpPr>
        <p:spPr>
          <a:xfrm>
            <a:off x="19131" y="2148163"/>
            <a:ext cx="1099515" cy="1200329"/>
          </a:xfrm>
          <a:prstGeom prst="rect">
            <a:avLst/>
          </a:prstGeom>
          <a:noFill/>
          <a:ln w="76200">
            <a:solidFill>
              <a:srgbClr val="FF0000"/>
            </a:solidFill>
          </a:ln>
        </p:spPr>
        <p:txBody>
          <a:bodyPr wrap="square" rtlCol="0">
            <a:spAutoFit/>
          </a:bodyPr>
          <a:lstStyle/>
          <a:p>
            <a:r>
              <a:rPr lang="en-US" dirty="0"/>
              <a:t>Both reads get the same “name”</a:t>
            </a:r>
          </a:p>
        </p:txBody>
      </p:sp>
    </p:spTree>
    <p:extLst>
      <p:ext uri="{BB962C8B-B14F-4D97-AF65-F5344CB8AC3E}">
        <p14:creationId xmlns:p14="http://schemas.microsoft.com/office/powerpoint/2010/main" val="31163735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15"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141" name="Google Shape;141;p15"/>
          <p:cNvSpPr txBox="1"/>
          <p:nvPr/>
        </p:nvSpPr>
        <p:spPr>
          <a:xfrm>
            <a:off x="1520336" y="2292626"/>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NOW WE RESUME OUR NORMAL PROGRAMMING</a:t>
            </a:r>
            <a:endParaRPr sz="2400" b="1"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8933684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103" name="Google Shape;103;p11"/>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SAM/BAM/CRAM format in practice</a:t>
            </a:r>
            <a:endParaRPr sz="2400" b="1" dirty="0">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27229D14-E4BE-6643-8FF9-8C9E45BA4B8B}"/>
              </a:ext>
            </a:extLst>
          </p:cNvPr>
          <p:cNvSpPr txBox="1"/>
          <p:nvPr/>
        </p:nvSpPr>
        <p:spPr>
          <a:xfrm>
            <a:off x="0" y="1349116"/>
            <a:ext cx="12192000" cy="1492716"/>
          </a:xfrm>
          <a:prstGeom prst="rect">
            <a:avLst/>
          </a:prstGeom>
          <a:noFill/>
        </p:spPr>
        <p:txBody>
          <a:bodyPr wrap="square" rtlCol="0">
            <a:spAutoFit/>
          </a:bodyPr>
          <a:lstStyle/>
          <a:p>
            <a:r>
              <a:rPr lang="en-GB" sz="1300" dirty="0">
                <a:solidFill>
                  <a:schemeClr val="accent6">
                    <a:lumMod val="75000"/>
                  </a:schemeClr>
                </a:solidFill>
                <a:latin typeface="Courier" pitchFamily="2" charset="0"/>
              </a:rPr>
              <a:t>HX8_24050:5:2103:20770:9449</a:t>
            </a:r>
            <a:r>
              <a:rPr lang="en-GB" sz="1300" dirty="0">
                <a:latin typeface="Courier" pitchFamily="2" charset="0"/>
              </a:rPr>
              <a:t>	 83  7 4189207 </a:t>
            </a:r>
            <a:r>
              <a:rPr lang="en-GB" sz="1300" b="1" dirty="0">
                <a:solidFill>
                  <a:srgbClr val="FF0000"/>
                </a:solidFill>
                <a:latin typeface="Courier" pitchFamily="2" charset="0"/>
              </a:rPr>
              <a:t>0</a:t>
            </a:r>
            <a:r>
              <a:rPr lang="en-GB" sz="1300" dirty="0">
                <a:latin typeface="Courier" pitchFamily="2" charset="0"/>
              </a:rPr>
              <a:t> </a:t>
            </a:r>
            <a:r>
              <a:rPr lang="en-GB" sz="1300" dirty="0">
                <a:solidFill>
                  <a:srgbClr val="FF0000"/>
                </a:solidFill>
                <a:latin typeface="Courier" pitchFamily="2" charset="0"/>
              </a:rPr>
              <a:t>151M</a:t>
            </a:r>
            <a:r>
              <a:rPr lang="en-GB" sz="1300" dirty="0">
                <a:latin typeface="Courier" pitchFamily="2" charset="0"/>
              </a:rPr>
              <a:t>   = 4188954 -404 GTTG &lt;JJJ MC:Z:151M MD:Z:151 NM:i:0 AS:i:</a:t>
            </a:r>
            <a:r>
              <a:rPr lang="en-GB" sz="1300" b="1" dirty="0">
                <a:solidFill>
                  <a:srgbClr val="FF0000"/>
                </a:solidFill>
                <a:latin typeface="Courier" pitchFamily="2" charset="0"/>
              </a:rPr>
              <a:t>151</a:t>
            </a:r>
            <a:r>
              <a:rPr lang="en-GB" sz="1300" dirty="0">
                <a:latin typeface="Courier" pitchFamily="2" charset="0"/>
              </a:rPr>
              <a:t> XS:i:</a:t>
            </a:r>
            <a:r>
              <a:rPr lang="en-GB" sz="1300" b="1" dirty="0">
                <a:solidFill>
                  <a:srgbClr val="FF0000"/>
                </a:solidFill>
                <a:latin typeface="Courier" pitchFamily="2" charset="0"/>
              </a:rPr>
              <a:t>151</a:t>
            </a:r>
          </a:p>
          <a:p>
            <a:r>
              <a:rPr lang="en-GB" sz="1300" dirty="0">
                <a:latin typeface="Courier" pitchFamily="2" charset="0"/>
              </a:rPr>
              <a:t>…</a:t>
            </a:r>
          </a:p>
          <a:p>
            <a:r>
              <a:rPr lang="en-GB" sz="1300" dirty="0">
                <a:solidFill>
                  <a:schemeClr val="accent6">
                    <a:lumMod val="75000"/>
                  </a:schemeClr>
                </a:solidFill>
                <a:latin typeface="Courier" pitchFamily="2" charset="0"/>
              </a:rPr>
              <a:t>HX8_24050:5:2103:20770:9449 </a:t>
            </a:r>
            <a:r>
              <a:rPr lang="en-GB" sz="1300" dirty="0">
                <a:latin typeface="Courier" pitchFamily="2" charset="0"/>
              </a:rPr>
              <a:t> 163 7 4188954 0 151M   = 4189207 404  TTGG AAFF MC:Z:151M MD:Z:151 NM:i:0 AS:i:151 XS:i:151</a:t>
            </a:r>
          </a:p>
          <a:p>
            <a:endParaRPr lang="en-GB" sz="1300" dirty="0">
              <a:latin typeface="Courier" pitchFamily="2" charset="0"/>
            </a:endParaRPr>
          </a:p>
          <a:p>
            <a:r>
              <a:rPr lang="en-GB" sz="1300" dirty="0">
                <a:solidFill>
                  <a:schemeClr val="accent6">
                    <a:lumMod val="75000"/>
                  </a:schemeClr>
                </a:solidFill>
                <a:latin typeface="Courier" pitchFamily="2" charset="0"/>
              </a:rPr>
              <a:t>HX8_24050:3:2212:32319:38772</a:t>
            </a:r>
            <a:r>
              <a:rPr lang="en-GB" sz="1300" dirty="0">
                <a:latin typeface="Courier" pitchFamily="2" charset="0"/>
              </a:rPr>
              <a:t> 99  7 4188947 0 151M   = 4189300 436  ATGG AAAF MC:Z:68S83M MD:Z:151 NM:i:0 AS:i:151 XS:i:151</a:t>
            </a:r>
          </a:p>
          <a:p>
            <a:r>
              <a:rPr lang="en-GB" sz="1300" dirty="0">
                <a:latin typeface="Courier" pitchFamily="2" charset="0"/>
              </a:rPr>
              <a:t>…</a:t>
            </a:r>
          </a:p>
          <a:p>
            <a:r>
              <a:rPr lang="en-GB" sz="1300" dirty="0">
                <a:solidFill>
                  <a:schemeClr val="accent6">
                    <a:lumMod val="75000"/>
                  </a:schemeClr>
                </a:solidFill>
                <a:latin typeface="Courier" pitchFamily="2" charset="0"/>
              </a:rPr>
              <a:t>HX8_24050:3:2212:32319:38772</a:t>
            </a:r>
            <a:r>
              <a:rPr lang="en-GB" sz="1300" dirty="0">
                <a:latin typeface="Courier" pitchFamily="2" charset="0"/>
              </a:rPr>
              <a:t> 147 7 4189300 0 </a:t>
            </a:r>
            <a:r>
              <a:rPr lang="en-GB" sz="1300" dirty="0">
                <a:solidFill>
                  <a:srgbClr val="FF0000"/>
                </a:solidFill>
                <a:latin typeface="Courier" pitchFamily="2" charset="0"/>
              </a:rPr>
              <a:t>68S</a:t>
            </a:r>
            <a:r>
              <a:rPr lang="en-GB" sz="1300" dirty="0">
                <a:latin typeface="Courier" pitchFamily="2" charset="0"/>
              </a:rPr>
              <a:t>83M = 4188947 -436 ACAG --7- MC:Z:151M MD:Z:</a:t>
            </a:r>
            <a:r>
              <a:rPr lang="en-GB" sz="1300" dirty="0">
                <a:solidFill>
                  <a:srgbClr val="FF0000"/>
                </a:solidFill>
                <a:latin typeface="Courier" pitchFamily="2" charset="0"/>
              </a:rPr>
              <a:t>5C10T4T61</a:t>
            </a:r>
            <a:r>
              <a:rPr lang="en-GB" sz="1300" dirty="0">
                <a:latin typeface="Courier" pitchFamily="2" charset="0"/>
              </a:rPr>
              <a:t> NM:i:</a:t>
            </a:r>
            <a:r>
              <a:rPr lang="en-GB" sz="1300" dirty="0">
                <a:solidFill>
                  <a:srgbClr val="FF0000"/>
                </a:solidFill>
                <a:latin typeface="Courier" pitchFamily="2" charset="0"/>
              </a:rPr>
              <a:t>3</a:t>
            </a:r>
            <a:r>
              <a:rPr lang="en-GB" sz="1300" dirty="0">
                <a:latin typeface="Courier" pitchFamily="2" charset="0"/>
              </a:rPr>
              <a:t> AS:i:68 </a:t>
            </a:r>
            <a:r>
              <a:rPr lang="en-GB" sz="900" dirty="0">
                <a:latin typeface="Courier" pitchFamily="2" charset="0"/>
              </a:rPr>
              <a:t>XS:i:75</a:t>
            </a:r>
          </a:p>
        </p:txBody>
      </p:sp>
      <p:sp>
        <p:nvSpPr>
          <p:cNvPr id="3" name="TextBox 2">
            <a:extLst>
              <a:ext uri="{FF2B5EF4-FFF2-40B4-BE49-F238E27FC236}">
                <a16:creationId xmlns:a16="http://schemas.microsoft.com/office/drawing/2014/main" id="{E5954DE8-E196-D341-905E-E6A38458D33E}"/>
              </a:ext>
            </a:extLst>
          </p:cNvPr>
          <p:cNvSpPr txBox="1"/>
          <p:nvPr/>
        </p:nvSpPr>
        <p:spPr>
          <a:xfrm>
            <a:off x="0" y="2933471"/>
            <a:ext cx="1699696" cy="646331"/>
          </a:xfrm>
          <a:prstGeom prst="rect">
            <a:avLst/>
          </a:prstGeom>
          <a:noFill/>
          <a:ln>
            <a:solidFill>
              <a:schemeClr val="tx1"/>
            </a:solidFill>
          </a:ln>
        </p:spPr>
        <p:txBody>
          <a:bodyPr wrap="none" rtlCol="0">
            <a:spAutoFit/>
          </a:bodyPr>
          <a:lstStyle/>
          <a:p>
            <a:r>
              <a:rPr lang="en-US" dirty="0"/>
              <a:t>QNAME: read id</a:t>
            </a:r>
          </a:p>
          <a:p>
            <a:r>
              <a:rPr lang="en-US" dirty="0"/>
              <a:t>- matches </a:t>
            </a:r>
            <a:r>
              <a:rPr lang="en-US" dirty="0" err="1"/>
              <a:t>fastq</a:t>
            </a:r>
            <a:endParaRPr lang="en-US" dirty="0"/>
          </a:p>
        </p:txBody>
      </p:sp>
      <p:sp>
        <p:nvSpPr>
          <p:cNvPr id="10" name="TextBox 9">
            <a:extLst>
              <a:ext uri="{FF2B5EF4-FFF2-40B4-BE49-F238E27FC236}">
                <a16:creationId xmlns:a16="http://schemas.microsoft.com/office/drawing/2014/main" id="{8BB4ABAF-3097-E64C-99A7-1C5DED268CD8}"/>
              </a:ext>
            </a:extLst>
          </p:cNvPr>
          <p:cNvSpPr txBox="1"/>
          <p:nvPr/>
        </p:nvSpPr>
        <p:spPr>
          <a:xfrm>
            <a:off x="25071" y="3672582"/>
            <a:ext cx="5626221" cy="861774"/>
          </a:xfrm>
          <a:prstGeom prst="rect">
            <a:avLst/>
          </a:prstGeom>
          <a:noFill/>
          <a:ln>
            <a:solidFill>
              <a:schemeClr val="tx1"/>
            </a:solidFill>
          </a:ln>
        </p:spPr>
        <p:txBody>
          <a:bodyPr wrap="square" rtlCol="0">
            <a:spAutoFit/>
          </a:bodyPr>
          <a:lstStyle/>
          <a:p>
            <a:r>
              <a:rPr lang="en-US" dirty="0"/>
              <a:t>FLAG: </a:t>
            </a:r>
          </a:p>
          <a:p>
            <a:r>
              <a:rPr lang="en-US" sz="1600" dirty="0"/>
              <a:t>&gt; </a:t>
            </a:r>
            <a:r>
              <a:rPr lang="en-US" sz="1600" dirty="0" err="1"/>
              <a:t>samtools</a:t>
            </a:r>
            <a:r>
              <a:rPr lang="en-US" sz="1600" dirty="0"/>
              <a:t> flags 83: </a:t>
            </a:r>
            <a:r>
              <a:rPr lang="en-US" sz="1600" b="1" dirty="0"/>
              <a:t>PAIRED, PROPER_PAIR, REVERSE, READ1  </a:t>
            </a:r>
          </a:p>
          <a:p>
            <a:r>
              <a:rPr lang="en-US" sz="1600" dirty="0"/>
              <a:t>&gt; </a:t>
            </a:r>
            <a:r>
              <a:rPr lang="en-US" sz="1600" dirty="0" err="1"/>
              <a:t>samtools</a:t>
            </a:r>
            <a:r>
              <a:rPr lang="en-US" sz="1600" dirty="0"/>
              <a:t> flags 163: </a:t>
            </a:r>
            <a:r>
              <a:rPr lang="en-US" sz="1600" b="1" dirty="0"/>
              <a:t>PAIRED, PROPER_PAIR, MREVERSE, READ2 </a:t>
            </a:r>
          </a:p>
        </p:txBody>
      </p:sp>
      <p:sp>
        <p:nvSpPr>
          <p:cNvPr id="11" name="TextBox 10">
            <a:extLst>
              <a:ext uri="{FF2B5EF4-FFF2-40B4-BE49-F238E27FC236}">
                <a16:creationId xmlns:a16="http://schemas.microsoft.com/office/drawing/2014/main" id="{1F0B6345-2EA3-EA48-B35F-0AD577AEBB1E}"/>
              </a:ext>
            </a:extLst>
          </p:cNvPr>
          <p:cNvSpPr txBox="1"/>
          <p:nvPr/>
        </p:nvSpPr>
        <p:spPr>
          <a:xfrm>
            <a:off x="849848" y="5655626"/>
            <a:ext cx="4589401" cy="1200329"/>
          </a:xfrm>
          <a:prstGeom prst="rect">
            <a:avLst/>
          </a:prstGeom>
          <a:noFill/>
          <a:ln>
            <a:solidFill>
              <a:schemeClr val="tx1"/>
            </a:solidFill>
          </a:ln>
        </p:spPr>
        <p:txBody>
          <a:bodyPr wrap="square" rtlCol="0">
            <a:spAutoFit/>
          </a:bodyPr>
          <a:lstStyle/>
          <a:p>
            <a:r>
              <a:rPr lang="en-US" dirty="0"/>
              <a:t>RNEXT, PNEXT - paired read </a:t>
            </a:r>
            <a:r>
              <a:rPr lang="en-US" dirty="0" err="1"/>
              <a:t>chr</a:t>
            </a:r>
            <a:r>
              <a:rPr lang="en-US" dirty="0"/>
              <a:t> &amp; position</a:t>
            </a:r>
          </a:p>
          <a:p>
            <a:r>
              <a:rPr lang="en-US" dirty="0"/>
              <a:t>RNEXT “=“ means same as first read</a:t>
            </a:r>
          </a:p>
          <a:p>
            <a:r>
              <a:rPr lang="en-US" dirty="0"/>
              <a:t>PNEXT: read2 aligns 5’ of read1.</a:t>
            </a:r>
          </a:p>
          <a:p>
            <a:r>
              <a:rPr lang="en-US" dirty="0"/>
              <a:t>TLEN: insert size</a:t>
            </a:r>
          </a:p>
        </p:txBody>
      </p:sp>
      <p:sp>
        <p:nvSpPr>
          <p:cNvPr id="9" name="TextBox 8">
            <a:extLst>
              <a:ext uri="{FF2B5EF4-FFF2-40B4-BE49-F238E27FC236}">
                <a16:creationId xmlns:a16="http://schemas.microsoft.com/office/drawing/2014/main" id="{06205988-F084-4C4B-B9EC-98F15452385C}"/>
              </a:ext>
            </a:extLst>
          </p:cNvPr>
          <p:cNvSpPr txBox="1"/>
          <p:nvPr/>
        </p:nvSpPr>
        <p:spPr>
          <a:xfrm>
            <a:off x="5756224" y="3280030"/>
            <a:ext cx="4589401" cy="923330"/>
          </a:xfrm>
          <a:prstGeom prst="rect">
            <a:avLst/>
          </a:prstGeom>
          <a:noFill/>
          <a:ln>
            <a:solidFill>
              <a:schemeClr val="tx1"/>
            </a:solidFill>
          </a:ln>
        </p:spPr>
        <p:txBody>
          <a:bodyPr wrap="square" rtlCol="0">
            <a:spAutoFit/>
          </a:bodyPr>
          <a:lstStyle/>
          <a:p>
            <a:r>
              <a:rPr lang="en-US" b="1" dirty="0" err="1"/>
              <a:t>SEQ</a:t>
            </a:r>
            <a:r>
              <a:rPr lang="en-US" dirty="0" err="1"/>
              <a:t>uence</a:t>
            </a:r>
            <a:endParaRPr lang="en-US" dirty="0"/>
          </a:p>
          <a:p>
            <a:r>
              <a:rPr lang="en-US" b="1" dirty="0" err="1"/>
              <a:t>QUAL</a:t>
            </a:r>
            <a:r>
              <a:rPr lang="en-US" dirty="0" err="1"/>
              <a:t>ity</a:t>
            </a:r>
            <a:r>
              <a:rPr lang="en-US" dirty="0"/>
              <a:t> (alignment doesn’t use them, but variant callers will)</a:t>
            </a:r>
          </a:p>
        </p:txBody>
      </p:sp>
      <p:sp>
        <p:nvSpPr>
          <p:cNvPr id="13" name="TextBox 12">
            <a:extLst>
              <a:ext uri="{FF2B5EF4-FFF2-40B4-BE49-F238E27FC236}">
                <a16:creationId xmlns:a16="http://schemas.microsoft.com/office/drawing/2014/main" id="{2F68569B-CEEC-5741-85AF-83714CFE0116}"/>
              </a:ext>
            </a:extLst>
          </p:cNvPr>
          <p:cNvSpPr txBox="1"/>
          <p:nvPr/>
        </p:nvSpPr>
        <p:spPr>
          <a:xfrm>
            <a:off x="5651292" y="4641559"/>
            <a:ext cx="6405797" cy="2154436"/>
          </a:xfrm>
          <a:prstGeom prst="rect">
            <a:avLst/>
          </a:prstGeom>
          <a:noFill/>
          <a:ln>
            <a:solidFill>
              <a:schemeClr val="tx1"/>
            </a:solidFill>
          </a:ln>
        </p:spPr>
        <p:txBody>
          <a:bodyPr wrap="square" rtlCol="0">
            <a:spAutoFit/>
          </a:bodyPr>
          <a:lstStyle/>
          <a:p>
            <a:r>
              <a:rPr lang="en-US" dirty="0"/>
              <a:t>ALIGNMENT TAGS:</a:t>
            </a:r>
          </a:p>
          <a:p>
            <a:r>
              <a:rPr lang="en-US" dirty="0">
                <a:hlinkClick r:id="rId3"/>
              </a:rPr>
              <a:t>http://www.samformat.info/sam-format-alignment-tags</a:t>
            </a:r>
            <a:endParaRPr lang="en-US" dirty="0"/>
          </a:p>
          <a:p>
            <a:endParaRPr lang="en-US" dirty="0"/>
          </a:p>
          <a:p>
            <a:r>
              <a:rPr lang="en-US" sz="1600" dirty="0" err="1">
                <a:latin typeface="Courier" pitchFamily="2" charset="0"/>
              </a:rPr>
              <a:t>MC:mate</a:t>
            </a:r>
            <a:r>
              <a:rPr lang="en-US" sz="1600" dirty="0">
                <a:latin typeface="Courier" pitchFamily="2" charset="0"/>
              </a:rPr>
              <a:t> cigar</a:t>
            </a:r>
          </a:p>
          <a:p>
            <a:r>
              <a:rPr lang="en-US" sz="1600" dirty="0" err="1">
                <a:latin typeface="Courier" pitchFamily="2" charset="0"/>
              </a:rPr>
              <a:t>MD:string</a:t>
            </a:r>
            <a:r>
              <a:rPr lang="en-US" sz="1600" dirty="0">
                <a:latin typeface="Courier" pitchFamily="2" charset="0"/>
              </a:rPr>
              <a:t> for mismatching positions</a:t>
            </a:r>
          </a:p>
          <a:p>
            <a:r>
              <a:rPr lang="en-US" sz="1600" dirty="0" err="1">
                <a:latin typeface="Courier" pitchFamily="2" charset="0"/>
              </a:rPr>
              <a:t>NM:Edit</a:t>
            </a:r>
            <a:r>
              <a:rPr lang="en-US" sz="1600" dirty="0">
                <a:latin typeface="Courier" pitchFamily="2" charset="0"/>
              </a:rPr>
              <a:t> distance to the reference (no clipping)</a:t>
            </a:r>
          </a:p>
          <a:p>
            <a:r>
              <a:rPr lang="en-US" sz="1600" dirty="0" err="1">
                <a:latin typeface="Courier" pitchFamily="2" charset="0"/>
              </a:rPr>
              <a:t>AS:Aligner’s</a:t>
            </a:r>
            <a:r>
              <a:rPr lang="en-US" sz="1600" dirty="0">
                <a:latin typeface="Courier" pitchFamily="2" charset="0"/>
              </a:rPr>
              <a:t> Alignment score</a:t>
            </a:r>
          </a:p>
          <a:p>
            <a:r>
              <a:rPr lang="en-US" sz="1600" dirty="0" err="1">
                <a:latin typeface="Courier" pitchFamily="2" charset="0"/>
              </a:rPr>
              <a:t>XS:suboptimal</a:t>
            </a:r>
            <a:r>
              <a:rPr lang="en-US" sz="1600" dirty="0">
                <a:latin typeface="Courier" pitchFamily="2" charset="0"/>
              </a:rPr>
              <a:t> alignment score (aha!!)</a:t>
            </a:r>
          </a:p>
        </p:txBody>
      </p:sp>
      <p:sp>
        <p:nvSpPr>
          <p:cNvPr id="15" name="TextBox 14">
            <a:extLst>
              <a:ext uri="{FF2B5EF4-FFF2-40B4-BE49-F238E27FC236}">
                <a16:creationId xmlns:a16="http://schemas.microsoft.com/office/drawing/2014/main" id="{99D00E9B-B7DB-AC4D-9555-2F2C25776ED9}"/>
              </a:ext>
            </a:extLst>
          </p:cNvPr>
          <p:cNvSpPr txBox="1"/>
          <p:nvPr/>
        </p:nvSpPr>
        <p:spPr>
          <a:xfrm>
            <a:off x="543480" y="4979315"/>
            <a:ext cx="4589401" cy="646331"/>
          </a:xfrm>
          <a:prstGeom prst="rect">
            <a:avLst/>
          </a:prstGeom>
          <a:noFill/>
          <a:ln>
            <a:solidFill>
              <a:schemeClr val="tx1"/>
            </a:solidFill>
          </a:ln>
        </p:spPr>
        <p:txBody>
          <a:bodyPr wrap="square" rtlCol="0">
            <a:spAutoFit/>
          </a:bodyPr>
          <a:lstStyle/>
          <a:p>
            <a:r>
              <a:rPr lang="en-US" b="1" dirty="0"/>
              <a:t>MAPQ </a:t>
            </a:r>
            <a:r>
              <a:rPr lang="en-US" dirty="0"/>
              <a:t>mapping quality</a:t>
            </a:r>
          </a:p>
          <a:p>
            <a:r>
              <a:rPr lang="en-US" b="1" dirty="0"/>
              <a:t>CIGAR  M? S?  I ? D ?</a:t>
            </a:r>
            <a:endParaRPr lang="en-US" dirty="0"/>
          </a:p>
        </p:txBody>
      </p:sp>
      <p:sp>
        <p:nvSpPr>
          <p:cNvPr id="12" name="TextBox 11">
            <a:extLst>
              <a:ext uri="{FF2B5EF4-FFF2-40B4-BE49-F238E27FC236}">
                <a16:creationId xmlns:a16="http://schemas.microsoft.com/office/drawing/2014/main" id="{F60037AB-6B9A-F440-BD49-DCDDCE02361C}"/>
              </a:ext>
            </a:extLst>
          </p:cNvPr>
          <p:cNvSpPr txBox="1"/>
          <p:nvPr/>
        </p:nvSpPr>
        <p:spPr>
          <a:xfrm>
            <a:off x="25069" y="4563139"/>
            <a:ext cx="4801764" cy="369332"/>
          </a:xfrm>
          <a:prstGeom prst="rect">
            <a:avLst/>
          </a:prstGeom>
          <a:noFill/>
          <a:ln>
            <a:solidFill>
              <a:schemeClr val="tx1"/>
            </a:solidFill>
          </a:ln>
        </p:spPr>
        <p:txBody>
          <a:bodyPr wrap="square" rtlCol="0">
            <a:spAutoFit/>
          </a:bodyPr>
          <a:lstStyle/>
          <a:p>
            <a:r>
              <a:rPr lang="en-US" dirty="0"/>
              <a:t>RNAME, POS – chromosome &amp; base pair position</a:t>
            </a:r>
          </a:p>
        </p:txBody>
      </p:sp>
    </p:spTree>
    <p:extLst>
      <p:ext uri="{BB962C8B-B14F-4D97-AF65-F5344CB8AC3E}">
        <p14:creationId xmlns:p14="http://schemas.microsoft.com/office/powerpoint/2010/main" val="21828090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103" name="Google Shape;103;p11"/>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SAM/BAM/CRAM format in practice</a:t>
            </a:r>
            <a:endParaRPr sz="2400" b="1" dirty="0">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27229D14-E4BE-6643-8FF9-8C9E45BA4B8B}"/>
              </a:ext>
            </a:extLst>
          </p:cNvPr>
          <p:cNvSpPr txBox="1"/>
          <p:nvPr/>
        </p:nvSpPr>
        <p:spPr>
          <a:xfrm>
            <a:off x="0" y="1349116"/>
            <a:ext cx="12192000" cy="292388"/>
          </a:xfrm>
          <a:prstGeom prst="rect">
            <a:avLst/>
          </a:prstGeom>
          <a:noFill/>
        </p:spPr>
        <p:txBody>
          <a:bodyPr wrap="square" rtlCol="0">
            <a:spAutoFit/>
          </a:bodyPr>
          <a:lstStyle/>
          <a:p>
            <a:r>
              <a:rPr lang="en-GB" sz="1300" dirty="0">
                <a:latin typeface="Courier" pitchFamily="2" charset="0"/>
              </a:rPr>
              <a:t>HX8_24050:5:1217:22455 83 7 </a:t>
            </a:r>
            <a:r>
              <a:rPr lang="en-GB" sz="1300" b="1" dirty="0">
                <a:solidFill>
                  <a:schemeClr val="accent2"/>
                </a:solidFill>
                <a:latin typeface="Courier" pitchFamily="2" charset="0"/>
              </a:rPr>
              <a:t>87483848</a:t>
            </a:r>
            <a:r>
              <a:rPr lang="en-GB" sz="1300" dirty="0">
                <a:latin typeface="Courier" pitchFamily="2" charset="0"/>
              </a:rPr>
              <a:t> </a:t>
            </a:r>
            <a:r>
              <a:rPr lang="en-GB" sz="1300" b="1" dirty="0">
                <a:solidFill>
                  <a:srgbClr val="00B050"/>
                </a:solidFill>
                <a:latin typeface="Courier" pitchFamily="2" charset="0"/>
              </a:rPr>
              <a:t>60</a:t>
            </a:r>
            <a:r>
              <a:rPr lang="en-GB" sz="1300" dirty="0">
                <a:latin typeface="Courier" pitchFamily="2" charset="0"/>
              </a:rPr>
              <a:t> </a:t>
            </a:r>
            <a:r>
              <a:rPr lang="en-GB" sz="1300" b="1" dirty="0">
                <a:solidFill>
                  <a:srgbClr val="FF0000"/>
                </a:solidFill>
                <a:latin typeface="Courier" pitchFamily="2" charset="0"/>
              </a:rPr>
              <a:t>118M1I32M</a:t>
            </a:r>
            <a:r>
              <a:rPr lang="en-GB" sz="1300" dirty="0">
                <a:latin typeface="Courier" pitchFamily="2" charset="0"/>
              </a:rPr>
              <a:t> = </a:t>
            </a:r>
            <a:r>
              <a:rPr lang="en-GB" sz="1300" b="1" dirty="0">
                <a:solidFill>
                  <a:schemeClr val="accent2"/>
                </a:solidFill>
                <a:latin typeface="Courier" pitchFamily="2" charset="0"/>
              </a:rPr>
              <a:t>87483669</a:t>
            </a:r>
            <a:r>
              <a:rPr lang="en-GB" sz="1300" dirty="0">
                <a:latin typeface="Courier" pitchFamily="2" charset="0"/>
              </a:rPr>
              <a:t> </a:t>
            </a:r>
            <a:r>
              <a:rPr lang="en-GB" sz="1300" b="1" dirty="0">
                <a:solidFill>
                  <a:schemeClr val="accent2"/>
                </a:solidFill>
                <a:latin typeface="Courier" pitchFamily="2" charset="0"/>
              </a:rPr>
              <a:t>-329</a:t>
            </a:r>
            <a:r>
              <a:rPr lang="en-GB" sz="1300" dirty="0">
                <a:latin typeface="Courier" pitchFamily="2" charset="0"/>
              </a:rPr>
              <a:t> TG.. FJ.. MC:Z:151M MD:Z:150 NM:i:1 </a:t>
            </a:r>
            <a:r>
              <a:rPr lang="en-GB" sz="1300" b="1" dirty="0">
                <a:solidFill>
                  <a:srgbClr val="00B050"/>
                </a:solidFill>
                <a:latin typeface="Courier" pitchFamily="2" charset="0"/>
              </a:rPr>
              <a:t>AS:i:143 XS:i:0</a:t>
            </a:r>
          </a:p>
        </p:txBody>
      </p:sp>
      <p:sp>
        <p:nvSpPr>
          <p:cNvPr id="3" name="TextBox 2">
            <a:extLst>
              <a:ext uri="{FF2B5EF4-FFF2-40B4-BE49-F238E27FC236}">
                <a16:creationId xmlns:a16="http://schemas.microsoft.com/office/drawing/2014/main" id="{E5954DE8-E196-D341-905E-E6A38458D33E}"/>
              </a:ext>
            </a:extLst>
          </p:cNvPr>
          <p:cNvSpPr txBox="1"/>
          <p:nvPr/>
        </p:nvSpPr>
        <p:spPr>
          <a:xfrm>
            <a:off x="25068" y="1752931"/>
            <a:ext cx="5414181" cy="4801314"/>
          </a:xfrm>
          <a:prstGeom prst="rect">
            <a:avLst/>
          </a:prstGeom>
          <a:noFill/>
          <a:ln>
            <a:solidFill>
              <a:schemeClr val="tx1"/>
            </a:solidFill>
          </a:ln>
        </p:spPr>
        <p:txBody>
          <a:bodyPr wrap="square" rtlCol="0">
            <a:spAutoFit/>
          </a:bodyPr>
          <a:lstStyle/>
          <a:p>
            <a:r>
              <a:rPr lang="en-US" dirty="0"/>
              <a:t>QNAME: </a:t>
            </a:r>
          </a:p>
          <a:p>
            <a:r>
              <a:rPr lang="en-US" dirty="0"/>
              <a:t>FLAG</a:t>
            </a:r>
          </a:p>
          <a:p>
            <a:r>
              <a:rPr lang="en-US" dirty="0"/>
              <a:t>RNAME</a:t>
            </a:r>
            <a:br>
              <a:rPr lang="en-US" dirty="0"/>
            </a:br>
            <a:r>
              <a:rPr lang="en-US" dirty="0"/>
              <a:t>POS</a:t>
            </a:r>
          </a:p>
          <a:p>
            <a:r>
              <a:rPr lang="en-US" dirty="0">
                <a:solidFill>
                  <a:srgbClr val="FF0000"/>
                </a:solidFill>
              </a:rPr>
              <a:t>MAPQ</a:t>
            </a:r>
          </a:p>
          <a:p>
            <a:r>
              <a:rPr lang="en-US" dirty="0">
                <a:solidFill>
                  <a:srgbClr val="FF0000"/>
                </a:solidFill>
              </a:rPr>
              <a:t>CIGAR</a:t>
            </a:r>
          </a:p>
          <a:p>
            <a:r>
              <a:rPr lang="en-US" dirty="0"/>
              <a:t>RNEXT, PNEXT</a:t>
            </a:r>
          </a:p>
          <a:p>
            <a:r>
              <a:rPr lang="en-US" dirty="0"/>
              <a:t>RNEXT</a:t>
            </a:r>
          </a:p>
          <a:p>
            <a:r>
              <a:rPr lang="en-US" dirty="0"/>
              <a:t>PNEXT</a:t>
            </a:r>
          </a:p>
          <a:p>
            <a:r>
              <a:rPr lang="en-US" dirty="0"/>
              <a:t>TLEN: can we work this out from the POS and PNEXT?</a:t>
            </a:r>
          </a:p>
          <a:p>
            <a:r>
              <a:rPr lang="en-US" dirty="0"/>
              <a:t>SEQ:</a:t>
            </a:r>
            <a:br>
              <a:rPr lang="en-US" dirty="0"/>
            </a:br>
            <a:r>
              <a:rPr lang="en-US" dirty="0"/>
              <a:t>QUAL:</a:t>
            </a:r>
          </a:p>
          <a:p>
            <a:r>
              <a:rPr lang="en-US" dirty="0"/>
              <a:t>MC: how does the mate match?</a:t>
            </a:r>
          </a:p>
          <a:p>
            <a:r>
              <a:rPr lang="en-US" dirty="0"/>
              <a:t>MD: Does the mate have a mismatch?</a:t>
            </a:r>
          </a:p>
          <a:p>
            <a:r>
              <a:rPr lang="en-US" dirty="0"/>
              <a:t>NM: This read: what is the edit distance?</a:t>
            </a:r>
          </a:p>
          <a:p>
            <a:r>
              <a:rPr lang="en-US" dirty="0"/>
              <a:t>AS: what the current alignment score?</a:t>
            </a:r>
          </a:p>
          <a:p>
            <a:r>
              <a:rPr lang="en-US" dirty="0"/>
              <a:t>XS: what is the align score of the next-best-hit?</a:t>
            </a:r>
          </a:p>
        </p:txBody>
      </p:sp>
    </p:spTree>
    <p:extLst>
      <p:ext uri="{BB962C8B-B14F-4D97-AF65-F5344CB8AC3E}">
        <p14:creationId xmlns:p14="http://schemas.microsoft.com/office/powerpoint/2010/main" val="40992965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9"/>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dirty="0">
                <a:solidFill>
                  <a:srgbClr val="000000"/>
                </a:solidFill>
                <a:latin typeface="Arial"/>
                <a:ea typeface="Arial"/>
                <a:cs typeface="Arial"/>
                <a:sym typeface="Arial"/>
              </a:rPr>
              <a:t>Overview</a:t>
            </a:r>
            <a:endParaRPr sz="4800" b="1" dirty="0">
              <a:solidFill>
                <a:schemeClr val="dk1"/>
              </a:solidFill>
              <a:latin typeface="Arial"/>
              <a:ea typeface="Arial"/>
              <a:cs typeface="Arial"/>
              <a:sym typeface="Arial"/>
            </a:endParaRPr>
          </a:p>
        </p:txBody>
      </p:sp>
      <p:pic>
        <p:nvPicPr>
          <p:cNvPr id="196" name="Google Shape;196;p1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00" name="Google Shape;200;p19"/>
          <p:cNvSpPr txBox="1"/>
          <p:nvPr/>
        </p:nvSpPr>
        <p:spPr>
          <a:xfrm>
            <a:off x="1524000" y="1290960"/>
            <a:ext cx="8064896" cy="4479920"/>
          </a:xfrm>
          <a:prstGeom prst="rect">
            <a:avLst/>
          </a:prstGeom>
          <a:noFill/>
          <a:ln>
            <a:noFill/>
          </a:ln>
        </p:spPr>
        <p:txBody>
          <a:bodyPr spcFirstLastPara="1" wrap="square" lIns="91425" tIns="45700" rIns="91425" bIns="45700" anchor="t" anchorCtr="0">
            <a:noAutofit/>
          </a:bodyPr>
          <a:lstStyle/>
          <a:p>
            <a:pPr>
              <a:lnSpc>
                <a:spcPct val="120000"/>
              </a:lnSpc>
              <a:buClr>
                <a:srgbClr val="000000"/>
              </a:buClr>
              <a:buSzPts val="1800"/>
            </a:pPr>
            <a:r>
              <a:rPr lang="en-GB" b="1" dirty="0">
                <a:latin typeface="Calibri"/>
                <a:ea typeface="Calibri"/>
                <a:cs typeface="Calibri"/>
                <a:sym typeface="Calibri"/>
              </a:rPr>
              <a:t>Intro</a:t>
            </a:r>
          </a:p>
          <a:p>
            <a:pPr>
              <a:lnSpc>
                <a:spcPct val="120000"/>
              </a:lnSpc>
              <a:buClr>
                <a:srgbClr val="000000"/>
              </a:buClr>
              <a:buSzPts val="1800"/>
            </a:pPr>
            <a:endParaRPr lang="en-GB" b="1" dirty="0">
              <a:solidFill>
                <a:srgbClr val="000000"/>
              </a:solidFill>
              <a:latin typeface="Calibri"/>
              <a:ea typeface="Calibri"/>
              <a:cs typeface="Calibri"/>
              <a:sym typeface="Calibri"/>
            </a:endParaRPr>
          </a:p>
          <a:p>
            <a:pPr>
              <a:lnSpc>
                <a:spcPct val="120000"/>
              </a:lnSpc>
              <a:buClr>
                <a:srgbClr val="000000"/>
              </a:buClr>
              <a:buSzPts val="1800"/>
            </a:pPr>
            <a:r>
              <a:rPr lang="en-GB" b="1" dirty="0">
                <a:latin typeface="Calibri"/>
                <a:ea typeface="Calibri"/>
                <a:cs typeface="Calibri"/>
                <a:sym typeface="Calibri"/>
              </a:rPr>
              <a:t>Methods / Aligners</a:t>
            </a:r>
          </a:p>
          <a:p>
            <a:pPr>
              <a:lnSpc>
                <a:spcPct val="120000"/>
              </a:lnSpc>
              <a:buClr>
                <a:srgbClr val="000000"/>
              </a:buClr>
              <a:buSzPts val="1800"/>
            </a:pPr>
            <a:endParaRPr lang="en-GB" b="1" dirty="0">
              <a:solidFill>
                <a:srgbClr val="000000"/>
              </a:solidFill>
              <a:latin typeface="Calibri"/>
              <a:ea typeface="Calibri"/>
              <a:cs typeface="Calibri"/>
              <a:sym typeface="Calibri"/>
            </a:endParaRPr>
          </a:p>
          <a:p>
            <a:pPr>
              <a:lnSpc>
                <a:spcPct val="120000"/>
              </a:lnSpc>
              <a:buClr>
                <a:srgbClr val="000000"/>
              </a:buClr>
              <a:buSzPts val="1800"/>
            </a:pPr>
            <a:r>
              <a:rPr lang="en-GB" b="1" dirty="0">
                <a:latin typeface="Calibri"/>
                <a:ea typeface="Calibri"/>
                <a:cs typeface="Calibri"/>
                <a:sym typeface="Calibri"/>
              </a:rPr>
              <a:t>Alignment Outputs</a:t>
            </a:r>
          </a:p>
          <a:p>
            <a:pPr>
              <a:lnSpc>
                <a:spcPct val="120000"/>
              </a:lnSpc>
              <a:buClr>
                <a:srgbClr val="000000"/>
              </a:buClr>
              <a:buSzPts val="1800"/>
            </a:pPr>
            <a:endParaRPr lang="en-GB" b="1" dirty="0">
              <a:solidFill>
                <a:srgbClr val="000000"/>
              </a:solidFill>
              <a:latin typeface="Calibri"/>
              <a:ea typeface="Calibri"/>
              <a:cs typeface="Calibri"/>
              <a:sym typeface="Calibri"/>
            </a:endParaRPr>
          </a:p>
          <a:p>
            <a:pPr>
              <a:lnSpc>
                <a:spcPct val="120000"/>
              </a:lnSpc>
              <a:buClr>
                <a:srgbClr val="000000"/>
              </a:buClr>
              <a:buSzPts val="1800"/>
            </a:pPr>
            <a:r>
              <a:rPr lang="en-GB" b="1" dirty="0">
                <a:solidFill>
                  <a:srgbClr val="FF0000"/>
                </a:solidFill>
                <a:latin typeface="Calibri"/>
                <a:ea typeface="Calibri"/>
                <a:cs typeface="Calibri"/>
                <a:sym typeface="Calibri"/>
              </a:rPr>
              <a:t>Alignment Viewers</a:t>
            </a:r>
          </a:p>
          <a:p>
            <a:pPr>
              <a:lnSpc>
                <a:spcPct val="120000"/>
              </a:lnSpc>
              <a:buClr>
                <a:srgbClr val="000000"/>
              </a:buClr>
              <a:buSzPts val="1800"/>
            </a:pPr>
            <a:endParaRPr lang="en-GB" b="1" dirty="0">
              <a:solidFill>
                <a:srgbClr val="000000"/>
              </a:solidFill>
              <a:ea typeface="Calibri"/>
              <a:cs typeface="Calibri"/>
              <a:sym typeface="Calibri"/>
            </a:endParaRPr>
          </a:p>
          <a:p>
            <a:pPr>
              <a:lnSpc>
                <a:spcPct val="120000"/>
              </a:lnSpc>
              <a:buClr>
                <a:srgbClr val="000000"/>
              </a:buClr>
              <a:buSzPts val="1800"/>
            </a:pPr>
            <a:r>
              <a:rPr lang="en-GB" b="1" dirty="0">
                <a:ea typeface="Calibri"/>
                <a:cs typeface="Calibri"/>
                <a:sym typeface="Calibri"/>
              </a:rPr>
              <a:t>NGS Workflows, QC and BAM Improvement</a:t>
            </a:r>
          </a:p>
        </p:txBody>
      </p:sp>
    </p:spTree>
    <p:extLst>
      <p:ext uri="{BB962C8B-B14F-4D97-AF65-F5344CB8AC3E}">
        <p14:creationId xmlns:p14="http://schemas.microsoft.com/office/powerpoint/2010/main" val="26909463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128" name="Google Shape;128;p14"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132" name="Google Shape;132;p14"/>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Three viewers, in order of sophistication</a:t>
            </a:r>
            <a:endParaRPr sz="2400" b="1" dirty="0">
              <a:solidFill>
                <a:srgbClr val="000000"/>
              </a:solidFill>
              <a:latin typeface="Arial"/>
              <a:ea typeface="Arial"/>
              <a:cs typeface="Arial"/>
              <a:sym typeface="Arial"/>
            </a:endParaRPr>
          </a:p>
        </p:txBody>
      </p:sp>
      <p:sp>
        <p:nvSpPr>
          <p:cNvPr id="8" name="TextBox 7">
            <a:extLst>
              <a:ext uri="{FF2B5EF4-FFF2-40B4-BE49-F238E27FC236}">
                <a16:creationId xmlns:a16="http://schemas.microsoft.com/office/drawing/2014/main" id="{024E3119-9764-0244-93F7-D3D65BA82E01}"/>
              </a:ext>
            </a:extLst>
          </p:cNvPr>
          <p:cNvSpPr txBox="1"/>
          <p:nvPr/>
        </p:nvSpPr>
        <p:spPr>
          <a:xfrm>
            <a:off x="874643" y="1275852"/>
            <a:ext cx="10561983" cy="4985980"/>
          </a:xfrm>
          <a:prstGeom prst="rect">
            <a:avLst/>
          </a:prstGeom>
          <a:noFill/>
          <a:ln>
            <a:solidFill>
              <a:schemeClr val="tx1"/>
            </a:solidFill>
          </a:ln>
        </p:spPr>
        <p:txBody>
          <a:bodyPr wrap="square" rtlCol="0">
            <a:spAutoFit/>
          </a:bodyPr>
          <a:lstStyle/>
          <a:p>
            <a:r>
              <a:rPr lang="en-US" sz="2400" dirty="0"/>
              <a:t>Context:</a:t>
            </a:r>
          </a:p>
          <a:p>
            <a:r>
              <a:rPr lang="en-US" dirty="0"/>
              <a:t>You have a mouse.</a:t>
            </a:r>
          </a:p>
          <a:p>
            <a:r>
              <a:rPr lang="en-US" dirty="0"/>
              <a:t>You extracted DNA  from mouse kidney and performed paired-end Whole-Genome Sequencing.</a:t>
            </a:r>
          </a:p>
          <a:p>
            <a:r>
              <a:rPr lang="en-US" dirty="0"/>
              <a:t>Core sequencing facility (and/or an informatician and / or you) produces the alignments and summary stats.</a:t>
            </a:r>
          </a:p>
          <a:p>
            <a:endParaRPr lang="en-US" dirty="0"/>
          </a:p>
          <a:p>
            <a:r>
              <a:rPr lang="en-US" dirty="0"/>
              <a:t>They do variant calling! You find some variants you like, or some differentially expressed genes. </a:t>
            </a:r>
          </a:p>
          <a:p>
            <a:r>
              <a:rPr lang="en-US" dirty="0"/>
              <a:t>YOU HAVE TO LOOK AT YOUR ALIGNMENTS.</a:t>
            </a:r>
          </a:p>
          <a:p>
            <a:endParaRPr lang="en-US" dirty="0"/>
          </a:p>
          <a:p>
            <a:r>
              <a:rPr lang="en-US" dirty="0"/>
              <a:t>You will need:</a:t>
            </a:r>
          </a:p>
          <a:p>
            <a:r>
              <a:rPr lang="en-US" dirty="0"/>
              <a:t>Genome file (</a:t>
            </a:r>
            <a:r>
              <a:rPr lang="en-US" dirty="0" err="1"/>
              <a:t>ie</a:t>
            </a:r>
            <a:r>
              <a:rPr lang="en-US" dirty="0"/>
              <a:t> the reference)</a:t>
            </a:r>
          </a:p>
          <a:p>
            <a:r>
              <a:rPr lang="en-US" dirty="0"/>
              <a:t>Genome file: GRCm38.fa. Remember, there’s always a reference back there …</a:t>
            </a:r>
          </a:p>
          <a:p>
            <a:r>
              <a:rPr lang="en-US" dirty="0"/>
              <a:t>Gene annotations.</a:t>
            </a:r>
          </a:p>
          <a:p>
            <a:r>
              <a:rPr lang="en-US" dirty="0"/>
              <a:t>Alignment file: </a:t>
            </a:r>
            <a:r>
              <a:rPr lang="en-US" b="1" dirty="0" err="1"/>
              <a:t>MySample.bam</a:t>
            </a:r>
            <a:r>
              <a:rPr lang="en-US" b="1" dirty="0"/>
              <a:t> </a:t>
            </a:r>
          </a:p>
          <a:p>
            <a:endParaRPr lang="en-US" b="1" dirty="0"/>
          </a:p>
          <a:p>
            <a:r>
              <a:rPr lang="en-US" sz="2400" dirty="0"/>
              <a:t>Moral</a:t>
            </a:r>
            <a:endParaRPr lang="en-US" sz="2400" b="1" dirty="0"/>
          </a:p>
          <a:p>
            <a:endParaRPr lang="en-US" dirty="0"/>
          </a:p>
          <a:p>
            <a:r>
              <a:rPr lang="en-US" dirty="0">
                <a:solidFill>
                  <a:srgbClr val="FF0000"/>
                </a:solidFill>
              </a:rPr>
              <a:t>… You need to have a look at it. You cannot just trust a spreadsheet of variants given to you by someone else.</a:t>
            </a:r>
          </a:p>
        </p:txBody>
      </p:sp>
    </p:spTree>
    <p:extLst>
      <p:ext uri="{BB962C8B-B14F-4D97-AF65-F5344CB8AC3E}">
        <p14:creationId xmlns:p14="http://schemas.microsoft.com/office/powerpoint/2010/main" val="3696287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The </a:t>
            </a:r>
            <a:r>
              <a:rPr lang="en-GB" sz="2400" b="1" i="1" dirty="0">
                <a:solidFill>
                  <a:srgbClr val="000000"/>
                </a:solidFill>
                <a:latin typeface="Arial"/>
                <a:ea typeface="Arial"/>
                <a:cs typeface="Arial"/>
                <a:sym typeface="Arial"/>
              </a:rPr>
              <a:t>reference</a:t>
            </a:r>
            <a:r>
              <a:rPr lang="en-GB" sz="2400" b="1" dirty="0">
                <a:solidFill>
                  <a:srgbClr val="000000"/>
                </a:solidFill>
                <a:latin typeface="Arial"/>
                <a:ea typeface="Arial"/>
                <a:cs typeface="Arial"/>
                <a:sym typeface="Arial"/>
              </a:rPr>
              <a:t> is </a:t>
            </a:r>
            <a:r>
              <a:rPr lang="en-GB" sz="2400" b="1" i="1" dirty="0">
                <a:solidFill>
                  <a:srgbClr val="000000"/>
                </a:solidFill>
                <a:latin typeface="Arial"/>
                <a:ea typeface="Arial"/>
                <a:cs typeface="Arial"/>
                <a:sym typeface="Arial"/>
              </a:rPr>
              <a:t>key</a:t>
            </a:r>
            <a:r>
              <a:rPr lang="en-GB" sz="2400" b="1" dirty="0">
                <a:solidFill>
                  <a:srgbClr val="000000"/>
                </a:solidFill>
                <a:latin typeface="Arial"/>
                <a:ea typeface="Arial"/>
                <a:cs typeface="Arial"/>
                <a:sym typeface="Arial"/>
              </a:rPr>
              <a:t> in all that follows</a:t>
            </a:r>
            <a:endParaRPr sz="2400" b="1" dirty="0">
              <a:solidFill>
                <a:srgbClr val="000000"/>
              </a:solidFill>
              <a:latin typeface="Arial"/>
              <a:ea typeface="Arial"/>
              <a:cs typeface="Arial"/>
              <a:sym typeface="Arial"/>
            </a:endParaRPr>
          </a:p>
        </p:txBody>
      </p:sp>
      <p:grpSp>
        <p:nvGrpSpPr>
          <p:cNvPr id="186" name="Google Shape;186;p18"/>
          <p:cNvGrpSpPr/>
          <p:nvPr/>
        </p:nvGrpSpPr>
        <p:grpSpPr>
          <a:xfrm>
            <a:off x="1703512" y="1135778"/>
            <a:ext cx="8958042" cy="2221215"/>
            <a:chOff x="179512" y="980728"/>
            <a:chExt cx="8958042" cy="2221215"/>
          </a:xfrm>
        </p:grpSpPr>
        <p:sp>
          <p:nvSpPr>
            <p:cNvPr id="187" name="Google Shape;187;p18"/>
            <p:cNvSpPr/>
            <p:nvPr/>
          </p:nvSpPr>
          <p:spPr>
            <a:xfrm>
              <a:off x="6444208" y="2924944"/>
              <a:ext cx="2685351" cy="276999"/>
            </a:xfrm>
            <a:prstGeom prst="rect">
              <a:avLst/>
            </a:prstGeom>
            <a:noFill/>
            <a:ln>
              <a:noFill/>
            </a:ln>
          </p:spPr>
          <p:txBody>
            <a:bodyPr spcFirstLastPara="1" wrap="square" lIns="91425" tIns="45700" rIns="91425" bIns="45700" anchor="t" anchorCtr="0">
              <a:noAutofit/>
            </a:bodyPr>
            <a:lstStyle/>
            <a:p>
              <a:pPr>
                <a:buClr>
                  <a:srgbClr val="000000"/>
                </a:buClr>
                <a:buSzPts val="1200"/>
              </a:pPr>
              <a:r>
                <a:rPr lang="en-GB" sz="1200">
                  <a:solidFill>
                    <a:srgbClr val="000000"/>
                  </a:solidFill>
                  <a:latin typeface="Calibri"/>
                  <a:ea typeface="Calibri"/>
                  <a:cs typeface="Calibri"/>
                  <a:sym typeface="Calibri"/>
                </a:rPr>
                <a:t>Image credit: Genome Research Limited</a:t>
              </a:r>
              <a:endParaRPr sz="1400">
                <a:solidFill>
                  <a:srgbClr val="000000"/>
                </a:solidFill>
                <a:latin typeface="Arial"/>
                <a:ea typeface="Arial"/>
                <a:cs typeface="Arial"/>
                <a:sym typeface="Arial"/>
              </a:endParaRPr>
            </a:p>
          </p:txBody>
        </p:sp>
        <p:pic>
          <p:nvPicPr>
            <p:cNvPr id="188" name="Google Shape;188;p18" descr="Screen Shot 2016-10-17 at 17.39.44.png"/>
            <p:cNvPicPr preferRelativeResize="0"/>
            <p:nvPr/>
          </p:nvPicPr>
          <p:blipFill rotWithShape="1">
            <a:blip r:embed="rId3">
              <a:alphaModFix/>
            </a:blip>
            <a:srcRect/>
            <a:stretch/>
          </p:blipFill>
          <p:spPr>
            <a:xfrm>
              <a:off x="179512" y="1268760"/>
              <a:ext cx="4153841" cy="1600369"/>
            </a:xfrm>
            <a:prstGeom prst="rect">
              <a:avLst/>
            </a:prstGeom>
            <a:noFill/>
            <a:ln>
              <a:noFill/>
            </a:ln>
          </p:spPr>
        </p:pic>
        <p:pic>
          <p:nvPicPr>
            <p:cNvPr id="189" name="Google Shape;189;p18" descr="Screen Shot 2016-10-17 at 17.39.25.png"/>
            <p:cNvPicPr preferRelativeResize="0"/>
            <p:nvPr/>
          </p:nvPicPr>
          <p:blipFill rotWithShape="1">
            <a:blip r:embed="rId4">
              <a:alphaModFix/>
            </a:blip>
            <a:srcRect/>
            <a:stretch/>
          </p:blipFill>
          <p:spPr>
            <a:xfrm>
              <a:off x="4572000" y="1196752"/>
              <a:ext cx="4421047" cy="1682998"/>
            </a:xfrm>
            <a:prstGeom prst="rect">
              <a:avLst/>
            </a:prstGeom>
            <a:noFill/>
            <a:ln>
              <a:noFill/>
            </a:ln>
          </p:spPr>
        </p:pic>
        <p:pic>
          <p:nvPicPr>
            <p:cNvPr id="190" name="Google Shape;190;p18" descr="Screen Shot 2016-10-17 at 17.40.22.png"/>
            <p:cNvPicPr preferRelativeResize="0"/>
            <p:nvPr/>
          </p:nvPicPr>
          <p:blipFill rotWithShape="1">
            <a:blip r:embed="rId5">
              <a:alphaModFix/>
            </a:blip>
            <a:srcRect/>
            <a:stretch/>
          </p:blipFill>
          <p:spPr>
            <a:xfrm>
              <a:off x="6821140" y="980728"/>
              <a:ext cx="2316414" cy="795630"/>
            </a:xfrm>
            <a:prstGeom prst="rect">
              <a:avLst/>
            </a:prstGeom>
            <a:noFill/>
            <a:ln>
              <a:noFill/>
            </a:ln>
          </p:spPr>
        </p:pic>
      </p:grpSp>
      <p:sp>
        <p:nvSpPr>
          <p:cNvPr id="3" name="Oval 2">
            <a:extLst>
              <a:ext uri="{FF2B5EF4-FFF2-40B4-BE49-F238E27FC236}">
                <a16:creationId xmlns:a16="http://schemas.microsoft.com/office/drawing/2014/main" id="{A6347D27-8039-F040-A928-40C904E12B99}"/>
              </a:ext>
            </a:extLst>
          </p:cNvPr>
          <p:cNvSpPr/>
          <p:nvPr/>
        </p:nvSpPr>
        <p:spPr>
          <a:xfrm>
            <a:off x="1266092" y="2447778"/>
            <a:ext cx="4829908" cy="9092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extLst>
              <a:ext uri="{FF2B5EF4-FFF2-40B4-BE49-F238E27FC236}">
                <a16:creationId xmlns:a16="http://schemas.microsoft.com/office/drawing/2014/main" id="{5D32B22A-3106-7145-81CD-FEA5B51E270F}"/>
              </a:ext>
            </a:extLst>
          </p:cNvPr>
          <p:cNvSpPr txBox="1"/>
          <p:nvPr/>
        </p:nvSpPr>
        <p:spPr>
          <a:xfrm>
            <a:off x="309090" y="3504655"/>
            <a:ext cx="11882909" cy="3139321"/>
          </a:xfrm>
          <a:prstGeom prst="rect">
            <a:avLst/>
          </a:prstGeom>
          <a:noFill/>
        </p:spPr>
        <p:txBody>
          <a:bodyPr wrap="square" rtlCol="0">
            <a:spAutoFit/>
          </a:bodyPr>
          <a:lstStyle/>
          <a:p>
            <a:r>
              <a:rPr lang="en-US" dirty="0"/>
              <a:t>The view of alignment in </a:t>
            </a:r>
            <a:r>
              <a:rPr lang="en-US" i="1" dirty="0"/>
              <a:t>this </a:t>
            </a:r>
            <a:r>
              <a:rPr lang="en-US" dirty="0"/>
              <a:t>lecture is </a:t>
            </a:r>
            <a:r>
              <a:rPr lang="en-US" i="1" dirty="0"/>
              <a:t>wildly</a:t>
            </a:r>
            <a:r>
              <a:rPr lang="en-US" dirty="0"/>
              <a:t> asymmetric: </a:t>
            </a:r>
          </a:p>
          <a:p>
            <a:pPr marL="285750" indent="-285750">
              <a:buFontTx/>
              <a:buChar char="-"/>
            </a:pPr>
            <a:r>
              <a:rPr lang="en-US" dirty="0"/>
              <a:t>short read sequences</a:t>
            </a:r>
          </a:p>
          <a:p>
            <a:pPr marL="285750" indent="-285750">
              <a:buFontTx/>
              <a:buChar char="-"/>
            </a:pPr>
            <a:r>
              <a:rPr lang="en-US" dirty="0"/>
              <a:t>very long reference sequences. Genomes (~</a:t>
            </a:r>
            <a:r>
              <a:rPr lang="en-US" dirty="0" err="1"/>
              <a:t>Gbp</a:t>
            </a:r>
            <a:r>
              <a:rPr lang="en-US" dirty="0"/>
              <a:t>) or Transcriptomes (~100Mbp)</a:t>
            </a:r>
          </a:p>
          <a:p>
            <a:endParaRPr lang="en-US" dirty="0"/>
          </a:p>
          <a:p>
            <a:r>
              <a:rPr lang="en-US" dirty="0"/>
              <a:t>Where do references come from? </a:t>
            </a:r>
          </a:p>
          <a:p>
            <a:r>
              <a:rPr lang="en-US" dirty="0"/>
              <a:t>Organism =&gt; Consortium =&gt; Money =&gt; Sequencing =&gt; Assembly =&gt; Curation=&gt; Dissemination =&gt; Curation, Dissemination =&gt; …</a:t>
            </a:r>
          </a:p>
          <a:p>
            <a:br>
              <a:rPr lang="en-US" dirty="0"/>
            </a:br>
            <a:r>
              <a:rPr lang="en-US" i="1" dirty="0"/>
              <a:t>Human, Mouse, Zebrafish, Chicken:</a:t>
            </a:r>
            <a:r>
              <a:rPr lang="en-US" dirty="0"/>
              <a:t> </a:t>
            </a:r>
          </a:p>
          <a:p>
            <a:r>
              <a:rPr lang="en-US" dirty="0"/>
              <a:t>Lots of curation / dissemination was done at various </a:t>
            </a:r>
            <a:r>
              <a:rPr lang="en-US" dirty="0" err="1"/>
              <a:t>centres</a:t>
            </a:r>
            <a:r>
              <a:rPr lang="en-US" dirty="0"/>
              <a:t> and distributed by NCBI.  NCBI still distributes!</a:t>
            </a:r>
          </a:p>
          <a:p>
            <a:r>
              <a:rPr lang="en-US" dirty="0"/>
              <a:t>Now the umbrella for curation / patching is: </a:t>
            </a:r>
            <a:r>
              <a:rPr lang="en-US" b="1" dirty="0"/>
              <a:t>Genome Reference Consortium</a:t>
            </a:r>
          </a:p>
          <a:p>
            <a:endParaRPr lang="en-US" b="1" dirty="0"/>
          </a:p>
        </p:txBody>
      </p:sp>
    </p:spTree>
    <p:extLst>
      <p:ext uri="{BB962C8B-B14F-4D97-AF65-F5344CB8AC3E}">
        <p14:creationId xmlns:p14="http://schemas.microsoft.com/office/powerpoint/2010/main" val="18037445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128" name="Google Shape;128;p14" descr="sanger.png"/>
          <p:cNvPicPr preferRelativeResize="0"/>
          <p:nvPr/>
        </p:nvPicPr>
        <p:blipFill rotWithShape="1">
          <a:blip r:embed="rId3">
            <a:alphaModFix/>
          </a:blip>
          <a:srcRect/>
          <a:stretch/>
        </p:blipFill>
        <p:spPr>
          <a:xfrm>
            <a:off x="10686997" y="6451132"/>
            <a:ext cx="1438921" cy="418490"/>
          </a:xfrm>
          <a:prstGeom prst="rect">
            <a:avLst/>
          </a:prstGeom>
          <a:noFill/>
          <a:ln>
            <a:noFill/>
          </a:ln>
        </p:spPr>
      </p:pic>
      <p:sp>
        <p:nvSpPr>
          <p:cNvPr id="132" name="Google Shape;132;p14"/>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Viewer 1: </a:t>
            </a:r>
            <a:r>
              <a:rPr lang="en-GB" sz="2400" b="1" dirty="0" err="1">
                <a:solidFill>
                  <a:srgbClr val="000000"/>
                </a:solidFill>
                <a:latin typeface="Arial"/>
                <a:ea typeface="Arial"/>
                <a:cs typeface="Arial"/>
                <a:sym typeface="Arial"/>
              </a:rPr>
              <a:t>samtools</a:t>
            </a:r>
            <a:endParaRPr sz="2400" b="1" dirty="0">
              <a:solidFill>
                <a:srgbClr val="000000"/>
              </a:solidFill>
              <a:latin typeface="Arial"/>
              <a:ea typeface="Arial"/>
              <a:cs typeface="Arial"/>
              <a:sym typeface="Arial"/>
            </a:endParaRPr>
          </a:p>
        </p:txBody>
      </p:sp>
      <p:sp>
        <p:nvSpPr>
          <p:cNvPr id="8" name="TextBox 7">
            <a:extLst>
              <a:ext uri="{FF2B5EF4-FFF2-40B4-BE49-F238E27FC236}">
                <a16:creationId xmlns:a16="http://schemas.microsoft.com/office/drawing/2014/main" id="{024E3119-9764-0244-93F7-D3D65BA82E01}"/>
              </a:ext>
            </a:extLst>
          </p:cNvPr>
          <p:cNvSpPr txBox="1"/>
          <p:nvPr/>
        </p:nvSpPr>
        <p:spPr>
          <a:xfrm>
            <a:off x="927652" y="931298"/>
            <a:ext cx="10561983" cy="5909310"/>
          </a:xfrm>
          <a:prstGeom prst="rect">
            <a:avLst/>
          </a:prstGeom>
          <a:noFill/>
          <a:ln>
            <a:solidFill>
              <a:schemeClr val="tx1"/>
            </a:solidFill>
          </a:ln>
        </p:spPr>
        <p:txBody>
          <a:bodyPr wrap="square" rtlCol="0">
            <a:spAutoFit/>
          </a:bodyPr>
          <a:lstStyle/>
          <a:p>
            <a:r>
              <a:rPr lang="en-US" dirty="0"/>
              <a:t>You could just use </a:t>
            </a:r>
            <a:r>
              <a:rPr lang="en-US" dirty="0" err="1"/>
              <a:t>samtools</a:t>
            </a:r>
            <a:r>
              <a:rPr lang="en-US" dirty="0"/>
              <a:t> </a:t>
            </a:r>
            <a:r>
              <a:rPr lang="en-US" b="1" dirty="0"/>
              <a:t>view</a:t>
            </a:r>
            <a:r>
              <a:rPr lang="en-US" dirty="0"/>
              <a:t> at the command line.</a:t>
            </a:r>
          </a:p>
          <a:p>
            <a:r>
              <a:rPr lang="en-US" dirty="0"/>
              <a:t>-    This shows you the bam header: chromosomes/contigs, read-groups, programs which have acted</a:t>
            </a:r>
          </a:p>
          <a:p>
            <a:pPr marL="285750" indent="-285750">
              <a:buFontTx/>
              <a:buChar char="-"/>
            </a:pPr>
            <a:r>
              <a:rPr lang="en-US" dirty="0"/>
              <a:t>This shows you each read id and CIGAR string, as well as mate structure (as we saw before)</a:t>
            </a:r>
          </a:p>
          <a:p>
            <a:r>
              <a:rPr lang="en-US" dirty="0">
                <a:solidFill>
                  <a:srgbClr val="FF0000"/>
                </a:solidFill>
              </a:rPr>
              <a:t>$ </a:t>
            </a:r>
            <a:r>
              <a:rPr lang="en-US" dirty="0" err="1">
                <a:solidFill>
                  <a:srgbClr val="FF0000"/>
                </a:solidFill>
              </a:rPr>
              <a:t>samtools</a:t>
            </a:r>
            <a:r>
              <a:rPr lang="en-US" dirty="0">
                <a:solidFill>
                  <a:srgbClr val="FF0000"/>
                </a:solidFill>
              </a:rPr>
              <a:t> view –H </a:t>
            </a:r>
            <a:r>
              <a:rPr lang="en-US" dirty="0" err="1">
                <a:solidFill>
                  <a:srgbClr val="FF0000"/>
                </a:solidFill>
              </a:rPr>
              <a:t>MySample.bam</a:t>
            </a:r>
            <a:endParaRPr lang="en-US" dirty="0">
              <a:solidFill>
                <a:srgbClr val="FF0000"/>
              </a:solidFill>
            </a:endParaRPr>
          </a:p>
          <a:p>
            <a:endParaRPr lang="en-US" dirty="0"/>
          </a:p>
          <a:p>
            <a:r>
              <a:rPr lang="en-GB" dirty="0"/>
              <a:t>@HD     VN:1.5  </a:t>
            </a:r>
            <a:r>
              <a:rPr lang="en-GB" dirty="0" err="1"/>
              <a:t>SO:coordinate</a:t>
            </a:r>
            <a:endParaRPr lang="en-GB" dirty="0"/>
          </a:p>
          <a:p>
            <a:r>
              <a:rPr lang="en-GB" dirty="0"/>
              <a:t>@SQ     SN:1    LN:195471971    AS:GRCm38 </a:t>
            </a:r>
          </a:p>
          <a:p>
            <a:r>
              <a:rPr lang="en-GB" dirty="0"/>
              <a:t>@SQ     SN:10   LN:130694993   AS:GRCm38     </a:t>
            </a:r>
          </a:p>
          <a:p>
            <a:r>
              <a:rPr lang="en-GB" dirty="0"/>
              <a:t>…</a:t>
            </a:r>
          </a:p>
          <a:p>
            <a:r>
              <a:rPr lang="en-GB" dirty="0"/>
              <a:t>@SQ     SN:X    LN:171031299    AS:GRCm38 </a:t>
            </a:r>
          </a:p>
          <a:p>
            <a:r>
              <a:rPr lang="en-GB" dirty="0"/>
              <a:t>@SQ     SN:Y    LN:91744698      AS:GRCm38</a:t>
            </a:r>
          </a:p>
          <a:p>
            <a:r>
              <a:rPr lang="en-GB" dirty="0"/>
              <a:t>…</a:t>
            </a:r>
          </a:p>
          <a:p>
            <a:r>
              <a:rPr lang="en-GB" dirty="0"/>
              <a:t>@RG     ID:332872       PL:ILLUMINA     SM:MD5638a  </a:t>
            </a:r>
            <a:r>
              <a:rPr lang="en-GB" dirty="0" err="1"/>
              <a:t>DS:WGS_ILLUMINA_short</a:t>
            </a:r>
            <a:r>
              <a:rPr lang="en-GB" dirty="0"/>
              <a:t>   PU:24050_1</a:t>
            </a:r>
          </a:p>
          <a:p>
            <a:r>
              <a:rPr lang="en-GB" dirty="0"/>
              <a:t>@RG     ID:332873       PL:ILLUMINA     SM:MD5638a  </a:t>
            </a:r>
            <a:r>
              <a:rPr lang="en-GB" dirty="0" err="1"/>
              <a:t>DS:WGS_ILLUMINA_short</a:t>
            </a:r>
            <a:r>
              <a:rPr lang="en-GB" dirty="0"/>
              <a:t>   PU:24050_2</a:t>
            </a:r>
          </a:p>
          <a:p>
            <a:r>
              <a:rPr lang="en-GB" dirty="0"/>
              <a:t>…</a:t>
            </a:r>
          </a:p>
          <a:p>
            <a:r>
              <a:rPr lang="en-GB" dirty="0"/>
              <a:t>@PG     ID:basecalling_0        </a:t>
            </a:r>
            <a:r>
              <a:rPr lang="en-GB" dirty="0" err="1"/>
              <a:t>PN:Unknown</a:t>
            </a:r>
            <a:r>
              <a:rPr lang="en-GB" dirty="0"/>
              <a:t>      PP:SCS_0        </a:t>
            </a:r>
            <a:r>
              <a:rPr lang="en-GB" dirty="0" err="1"/>
              <a:t>DS:Basecalling</a:t>
            </a:r>
            <a:r>
              <a:rPr lang="en-GB" dirty="0"/>
              <a:t> Package  </a:t>
            </a:r>
            <a:r>
              <a:rPr lang="en-GB" dirty="0" err="1"/>
              <a:t>VN:Unknown</a:t>
            </a:r>
            <a:endParaRPr lang="en-GB" dirty="0"/>
          </a:p>
          <a:p>
            <a:r>
              <a:rPr lang="en-GB" dirty="0"/>
              <a:t>@PG     ID:bambi_0      </a:t>
            </a:r>
            <a:r>
              <a:rPr lang="en-GB" dirty="0" err="1"/>
              <a:t>PN:bambi</a:t>
            </a:r>
            <a:r>
              <a:rPr lang="en-GB" dirty="0"/>
              <a:t>        CL:/software/</a:t>
            </a:r>
            <a:r>
              <a:rPr lang="en-GB" dirty="0" err="1"/>
              <a:t>solexa</a:t>
            </a:r>
            <a:r>
              <a:rPr lang="en-GB" dirty="0"/>
              <a:t>/</a:t>
            </a:r>
            <a:r>
              <a:rPr lang="en-GB" dirty="0" err="1"/>
              <a:t>pkg</a:t>
            </a:r>
            <a:r>
              <a:rPr lang="en-GB" dirty="0"/>
              <a:t>/</a:t>
            </a:r>
            <a:r>
              <a:rPr lang="en-GB" dirty="0" err="1"/>
              <a:t>bambi</a:t>
            </a:r>
            <a:r>
              <a:rPr lang="en-GB" dirty="0"/>
              <a:t>/0.9.11/bin/</a:t>
            </a:r>
            <a:r>
              <a:rPr lang="en-GB" dirty="0" err="1"/>
              <a:t>bambi</a:t>
            </a:r>
            <a:r>
              <a:rPr lang="en-GB" dirty="0"/>
              <a:t> i2b ….</a:t>
            </a:r>
          </a:p>
          <a:p>
            <a:r>
              <a:rPr lang="en-GB" dirty="0"/>
              <a:t>@PG     ID:bamadapterfind_0   …</a:t>
            </a:r>
          </a:p>
          <a:p>
            <a:r>
              <a:rPr lang="en-GB" dirty="0"/>
              <a:t>@PG     ID:bwa_0        </a:t>
            </a:r>
            <a:r>
              <a:rPr lang="en-GB" dirty="0" err="1"/>
              <a:t>PN:bwa</a:t>
            </a:r>
            <a:r>
              <a:rPr lang="en-GB" dirty="0"/>
              <a:t>  CL:/software/</a:t>
            </a:r>
            <a:r>
              <a:rPr lang="en-GB" dirty="0" err="1"/>
              <a:t>solexa</a:t>
            </a:r>
            <a:r>
              <a:rPr lang="en-GB" dirty="0"/>
              <a:t>/</a:t>
            </a:r>
            <a:r>
              <a:rPr lang="en-GB" dirty="0" err="1"/>
              <a:t>pkg</a:t>
            </a:r>
            <a:r>
              <a:rPr lang="en-GB" dirty="0"/>
              <a:t>/bwa/ ...</a:t>
            </a:r>
          </a:p>
          <a:p>
            <a:endParaRPr lang="en-GB" dirty="0"/>
          </a:p>
          <a:p>
            <a:r>
              <a:rPr lang="en-GB" dirty="0"/>
              <a:t>HX8_24050:4:2105:31456:16147    99      1       3000000 40      20M1I104M26S    =       3000301 45 …</a:t>
            </a:r>
          </a:p>
        </p:txBody>
      </p:sp>
    </p:spTree>
    <p:extLst>
      <p:ext uri="{BB962C8B-B14F-4D97-AF65-F5344CB8AC3E}">
        <p14:creationId xmlns:p14="http://schemas.microsoft.com/office/powerpoint/2010/main" val="39382620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128" name="Google Shape;128;p14"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132" name="Google Shape;132;p14"/>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Viewer 1: </a:t>
            </a:r>
            <a:r>
              <a:rPr lang="en-GB" sz="2400" b="1" dirty="0" err="1">
                <a:solidFill>
                  <a:srgbClr val="000000"/>
                </a:solidFill>
                <a:latin typeface="Arial"/>
                <a:ea typeface="Arial"/>
                <a:cs typeface="Arial"/>
                <a:sym typeface="Arial"/>
              </a:rPr>
              <a:t>samtools</a:t>
            </a:r>
            <a:endParaRPr sz="2400" b="1" dirty="0">
              <a:solidFill>
                <a:srgbClr val="000000"/>
              </a:solidFill>
              <a:latin typeface="Arial"/>
              <a:ea typeface="Arial"/>
              <a:cs typeface="Arial"/>
              <a:sym typeface="Arial"/>
            </a:endParaRPr>
          </a:p>
        </p:txBody>
      </p:sp>
      <p:sp>
        <p:nvSpPr>
          <p:cNvPr id="8" name="TextBox 7">
            <a:extLst>
              <a:ext uri="{FF2B5EF4-FFF2-40B4-BE49-F238E27FC236}">
                <a16:creationId xmlns:a16="http://schemas.microsoft.com/office/drawing/2014/main" id="{024E3119-9764-0244-93F7-D3D65BA82E01}"/>
              </a:ext>
            </a:extLst>
          </p:cNvPr>
          <p:cNvSpPr txBox="1"/>
          <p:nvPr/>
        </p:nvSpPr>
        <p:spPr>
          <a:xfrm>
            <a:off x="874643" y="1275852"/>
            <a:ext cx="10561983" cy="3139321"/>
          </a:xfrm>
          <a:prstGeom prst="rect">
            <a:avLst/>
          </a:prstGeom>
          <a:noFill/>
          <a:ln>
            <a:solidFill>
              <a:schemeClr val="tx1"/>
            </a:solidFill>
          </a:ln>
        </p:spPr>
        <p:txBody>
          <a:bodyPr wrap="square" rtlCol="0">
            <a:spAutoFit/>
          </a:bodyPr>
          <a:lstStyle/>
          <a:p>
            <a:r>
              <a:rPr lang="en-US" dirty="0"/>
              <a:t>You could just use </a:t>
            </a:r>
            <a:r>
              <a:rPr lang="en-US" dirty="0" err="1"/>
              <a:t>samtools</a:t>
            </a:r>
            <a:r>
              <a:rPr lang="en-US" dirty="0"/>
              <a:t> at the command line.</a:t>
            </a:r>
          </a:p>
          <a:p>
            <a:r>
              <a:rPr lang="en-US" dirty="0"/>
              <a:t>-    This shows you the bam header.</a:t>
            </a:r>
          </a:p>
          <a:p>
            <a:pPr marL="285750" indent="-285750">
              <a:buFontTx/>
              <a:buChar char="-"/>
            </a:pPr>
            <a:r>
              <a:rPr lang="en-US" dirty="0"/>
              <a:t>This shows you each read id and CIGAR string, as well as mate structure.</a:t>
            </a:r>
          </a:p>
          <a:p>
            <a:endParaRPr lang="en-US" dirty="0"/>
          </a:p>
          <a:p>
            <a:pPr marL="285750" indent="-285750">
              <a:buFontTx/>
              <a:buChar char="-"/>
            </a:pPr>
            <a:r>
              <a:rPr lang="en-US" dirty="0"/>
              <a:t>But otherwise it’s a pretty poor way of visualizing anything.</a:t>
            </a:r>
          </a:p>
          <a:p>
            <a:pPr marL="285750" indent="-285750">
              <a:buFontTx/>
              <a:buChar char="-"/>
            </a:pPr>
            <a:endParaRPr lang="en-US" dirty="0"/>
          </a:p>
          <a:p>
            <a:pPr marL="285750" indent="-285750">
              <a:buFontTx/>
              <a:buChar char="-"/>
            </a:pPr>
            <a:r>
              <a:rPr lang="en-US" dirty="0"/>
              <a:t>No feel for relationship of pairs or how multiple reads show the same signal</a:t>
            </a:r>
          </a:p>
          <a:p>
            <a:pPr marL="285750" indent="-285750">
              <a:buFontTx/>
              <a:buChar char="-"/>
            </a:pPr>
            <a:endParaRPr lang="en-US" dirty="0"/>
          </a:p>
          <a:p>
            <a:r>
              <a:rPr lang="en-US" dirty="0"/>
              <a:t>The whole point of short-read sequencing is to infer variation </a:t>
            </a:r>
            <a:r>
              <a:rPr lang="en-US" dirty="0" err="1"/>
              <a:t>etc</a:t>
            </a:r>
            <a:r>
              <a:rPr lang="en-US" dirty="0"/>
              <a:t> from PILEUP – the cooperative action of lots of reads together, all having the same variation at the same point</a:t>
            </a:r>
          </a:p>
          <a:p>
            <a:r>
              <a:rPr lang="en-US" dirty="0" err="1"/>
              <a:t>Samtools</a:t>
            </a:r>
            <a:r>
              <a:rPr lang="en-US" dirty="0"/>
              <a:t> doesn’t cut it.</a:t>
            </a:r>
          </a:p>
        </p:txBody>
      </p:sp>
      <p:sp>
        <p:nvSpPr>
          <p:cNvPr id="5" name="TextBox 4">
            <a:extLst>
              <a:ext uri="{FF2B5EF4-FFF2-40B4-BE49-F238E27FC236}">
                <a16:creationId xmlns:a16="http://schemas.microsoft.com/office/drawing/2014/main" id="{B672B621-DC4B-6F4D-A07A-1ACC43935B08}"/>
              </a:ext>
            </a:extLst>
          </p:cNvPr>
          <p:cNvSpPr txBox="1"/>
          <p:nvPr/>
        </p:nvSpPr>
        <p:spPr>
          <a:xfrm>
            <a:off x="59634" y="4532921"/>
            <a:ext cx="12192000" cy="1492716"/>
          </a:xfrm>
          <a:prstGeom prst="rect">
            <a:avLst/>
          </a:prstGeom>
          <a:noFill/>
          <a:ln>
            <a:solidFill>
              <a:schemeClr val="accent1"/>
            </a:solidFill>
          </a:ln>
        </p:spPr>
        <p:txBody>
          <a:bodyPr wrap="square" rtlCol="0">
            <a:spAutoFit/>
          </a:bodyPr>
          <a:lstStyle/>
          <a:p>
            <a:r>
              <a:rPr lang="en-GB" sz="1300" dirty="0">
                <a:solidFill>
                  <a:schemeClr val="accent6">
                    <a:lumMod val="75000"/>
                  </a:schemeClr>
                </a:solidFill>
                <a:latin typeface="Courier" pitchFamily="2" charset="0"/>
              </a:rPr>
              <a:t>HX8_24050:5:2103:20770:9449</a:t>
            </a:r>
            <a:r>
              <a:rPr lang="en-GB" sz="1300" dirty="0">
                <a:latin typeface="Courier" pitchFamily="2" charset="0"/>
              </a:rPr>
              <a:t>	 83  7 4189207 0 </a:t>
            </a:r>
            <a:r>
              <a:rPr lang="en-GB" sz="1300" dirty="0">
                <a:solidFill>
                  <a:srgbClr val="FF0000"/>
                </a:solidFill>
                <a:latin typeface="Courier" pitchFamily="2" charset="0"/>
              </a:rPr>
              <a:t>151M</a:t>
            </a:r>
            <a:r>
              <a:rPr lang="en-GB" sz="1300" dirty="0">
                <a:latin typeface="Courier" pitchFamily="2" charset="0"/>
              </a:rPr>
              <a:t>   = 4188954 -404 GTTG &lt;JJJ MC:Z:151M MD:Z:151 NM:i:0 AS:i:151 XS:i:151</a:t>
            </a:r>
          </a:p>
          <a:p>
            <a:r>
              <a:rPr lang="en-GB" sz="1300" dirty="0">
                <a:latin typeface="Courier" pitchFamily="2" charset="0"/>
              </a:rPr>
              <a:t>…</a:t>
            </a:r>
          </a:p>
          <a:p>
            <a:r>
              <a:rPr lang="en-GB" sz="1300" dirty="0">
                <a:solidFill>
                  <a:schemeClr val="accent6">
                    <a:lumMod val="75000"/>
                  </a:schemeClr>
                </a:solidFill>
                <a:latin typeface="Courier" pitchFamily="2" charset="0"/>
              </a:rPr>
              <a:t>HX8_24050:5:2103:20770:9449 </a:t>
            </a:r>
            <a:r>
              <a:rPr lang="en-GB" sz="1300" dirty="0">
                <a:latin typeface="Courier" pitchFamily="2" charset="0"/>
              </a:rPr>
              <a:t> 163 7 4188954 0 151M   = 4189207 404  TTGG AAFF MC:Z:151M MD:Z:151 NM:i:0 AS:i:151 XS:i:151</a:t>
            </a:r>
          </a:p>
          <a:p>
            <a:endParaRPr lang="en-GB" sz="1300" dirty="0">
              <a:latin typeface="Courier" pitchFamily="2" charset="0"/>
            </a:endParaRPr>
          </a:p>
          <a:p>
            <a:r>
              <a:rPr lang="en-GB" sz="1300" dirty="0">
                <a:solidFill>
                  <a:schemeClr val="accent6">
                    <a:lumMod val="75000"/>
                  </a:schemeClr>
                </a:solidFill>
                <a:latin typeface="Courier" pitchFamily="2" charset="0"/>
              </a:rPr>
              <a:t>HX8_24050:3:2212:32319:38772</a:t>
            </a:r>
            <a:r>
              <a:rPr lang="en-GB" sz="1300" dirty="0">
                <a:latin typeface="Courier" pitchFamily="2" charset="0"/>
              </a:rPr>
              <a:t> 99  7 4188947 0 151M   = 4189300 436  ATGG AAAF MC:Z:68S83M MD:Z:151 NM:i:0 AS:i:151 XS:i:151</a:t>
            </a:r>
          </a:p>
          <a:p>
            <a:r>
              <a:rPr lang="en-GB" sz="1300" dirty="0">
                <a:latin typeface="Courier" pitchFamily="2" charset="0"/>
              </a:rPr>
              <a:t>…</a:t>
            </a:r>
          </a:p>
          <a:p>
            <a:r>
              <a:rPr lang="en-GB" sz="1300" dirty="0">
                <a:solidFill>
                  <a:schemeClr val="accent6">
                    <a:lumMod val="75000"/>
                  </a:schemeClr>
                </a:solidFill>
                <a:latin typeface="Courier" pitchFamily="2" charset="0"/>
              </a:rPr>
              <a:t>HX8_24050:3:2212:32319:38772</a:t>
            </a:r>
            <a:r>
              <a:rPr lang="en-GB" sz="1300" dirty="0">
                <a:latin typeface="Courier" pitchFamily="2" charset="0"/>
              </a:rPr>
              <a:t> 147 7 4189300 0 </a:t>
            </a:r>
            <a:r>
              <a:rPr lang="en-GB" sz="1300" dirty="0">
                <a:solidFill>
                  <a:srgbClr val="FF0000"/>
                </a:solidFill>
                <a:latin typeface="Courier" pitchFamily="2" charset="0"/>
              </a:rPr>
              <a:t>68S</a:t>
            </a:r>
            <a:r>
              <a:rPr lang="en-GB" sz="1300" dirty="0">
                <a:latin typeface="Courier" pitchFamily="2" charset="0"/>
              </a:rPr>
              <a:t>83M = 4188947 -436 ACAG --7- MC:Z:151M MD:Z:</a:t>
            </a:r>
            <a:r>
              <a:rPr lang="en-GB" sz="1300" dirty="0">
                <a:solidFill>
                  <a:srgbClr val="FF0000"/>
                </a:solidFill>
                <a:latin typeface="Courier" pitchFamily="2" charset="0"/>
              </a:rPr>
              <a:t>5C10T4T61</a:t>
            </a:r>
            <a:r>
              <a:rPr lang="en-GB" sz="1300" dirty="0">
                <a:latin typeface="Courier" pitchFamily="2" charset="0"/>
              </a:rPr>
              <a:t> NM:i:</a:t>
            </a:r>
            <a:r>
              <a:rPr lang="en-GB" sz="1300" dirty="0">
                <a:solidFill>
                  <a:srgbClr val="FF0000"/>
                </a:solidFill>
                <a:latin typeface="Courier" pitchFamily="2" charset="0"/>
              </a:rPr>
              <a:t>3</a:t>
            </a:r>
            <a:r>
              <a:rPr lang="en-GB" sz="1300" dirty="0">
                <a:latin typeface="Courier" pitchFamily="2" charset="0"/>
              </a:rPr>
              <a:t> AS:i:68 </a:t>
            </a:r>
            <a:r>
              <a:rPr lang="en-GB" sz="900" dirty="0">
                <a:latin typeface="Courier" pitchFamily="2" charset="0"/>
              </a:rPr>
              <a:t>XS:i:75</a:t>
            </a:r>
          </a:p>
        </p:txBody>
      </p:sp>
    </p:spTree>
    <p:extLst>
      <p:ext uri="{BB962C8B-B14F-4D97-AF65-F5344CB8AC3E}">
        <p14:creationId xmlns:p14="http://schemas.microsoft.com/office/powerpoint/2010/main" val="29535394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pic>
        <p:nvPicPr>
          <p:cNvPr id="905" name="Shape 905" descr="Screen Shot 2016-10-22 at 22.44.22.png"/>
          <p:cNvPicPr preferRelativeResize="0"/>
          <p:nvPr/>
        </p:nvPicPr>
        <p:blipFill rotWithShape="1">
          <a:blip r:embed="rId3">
            <a:alphaModFix/>
          </a:blip>
          <a:srcRect/>
          <a:stretch/>
        </p:blipFill>
        <p:spPr>
          <a:xfrm>
            <a:off x="1524000" y="784350"/>
            <a:ext cx="9070848" cy="5134587"/>
          </a:xfrm>
          <a:prstGeom prst="rect">
            <a:avLst/>
          </a:prstGeom>
          <a:noFill/>
          <a:ln>
            <a:noFill/>
          </a:ln>
        </p:spPr>
      </p:pic>
      <p:pic>
        <p:nvPicPr>
          <p:cNvPr id="906" name="Shape 906" descr="sanger.png"/>
          <p:cNvPicPr preferRelativeResize="0"/>
          <p:nvPr/>
        </p:nvPicPr>
        <p:blipFill rotWithShape="1">
          <a:blip r:embed="rId4">
            <a:alphaModFix/>
          </a:blip>
          <a:srcRect/>
          <a:stretch/>
        </p:blipFill>
        <p:spPr>
          <a:xfrm>
            <a:off x="5372876" y="6295125"/>
            <a:ext cx="1438921" cy="418490"/>
          </a:xfrm>
          <a:prstGeom prst="rect">
            <a:avLst/>
          </a:prstGeom>
          <a:noFill/>
          <a:ln>
            <a:noFill/>
          </a:ln>
        </p:spPr>
      </p:pic>
      <p:sp>
        <p:nvSpPr>
          <p:cNvPr id="907" name="Shape 907"/>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Option 3: Integrative Genomics Viewer (IGV)</a:t>
            </a:r>
            <a:endParaRPr sz="2400" b="1" dirty="0">
              <a:solidFill>
                <a:srgbClr val="000000"/>
              </a:solidFill>
              <a:latin typeface="Arial"/>
              <a:ea typeface="Arial"/>
              <a:cs typeface="Arial"/>
              <a:sym typeface="Arial"/>
            </a:endParaRPr>
          </a:p>
        </p:txBody>
      </p:sp>
      <p:sp>
        <p:nvSpPr>
          <p:cNvPr id="908" name="Shape 908"/>
          <p:cNvSpPr txBox="1"/>
          <p:nvPr/>
        </p:nvSpPr>
        <p:spPr>
          <a:xfrm>
            <a:off x="2135560" y="1358925"/>
            <a:ext cx="2016224" cy="369332"/>
          </a:xfrm>
          <a:prstGeom prst="rect">
            <a:avLst/>
          </a:prstGeom>
          <a:solidFill>
            <a:srgbClr val="FFFFFF"/>
          </a:solidFill>
          <a:ln w="9525" cap="flat" cmpd="sng">
            <a:solidFill>
              <a:srgbClr val="FF6600"/>
            </a:solidFill>
            <a:prstDash val="solid"/>
            <a:round/>
            <a:headEnd type="none" w="sm" len="sm"/>
            <a:tailEnd type="none" w="sm" len="sm"/>
          </a:ln>
        </p:spPr>
        <p:txBody>
          <a:bodyPr spcFirstLastPara="1" wrap="square" lIns="91425" tIns="45700" rIns="91425" bIns="45700" anchor="t" anchorCtr="0">
            <a:noAutofit/>
          </a:bodyPr>
          <a:lstStyle/>
          <a:p>
            <a:pPr algn="ctr">
              <a:buClr>
                <a:srgbClr val="FF0000"/>
              </a:buClr>
              <a:buSzPts val="1800"/>
            </a:pPr>
            <a:r>
              <a:rPr lang="en-GB">
                <a:solidFill>
                  <a:srgbClr val="FF0000"/>
                </a:solidFill>
                <a:latin typeface="Calibri"/>
                <a:ea typeface="Calibri"/>
                <a:cs typeface="Calibri"/>
                <a:sym typeface="Calibri"/>
              </a:rPr>
              <a:t>Reference genome</a:t>
            </a:r>
            <a:endParaRPr>
              <a:solidFill>
                <a:srgbClr val="FF0000"/>
              </a:solidFill>
              <a:latin typeface="Calibri"/>
              <a:ea typeface="Calibri"/>
              <a:cs typeface="Calibri"/>
              <a:sym typeface="Calibri"/>
            </a:endParaRPr>
          </a:p>
        </p:txBody>
      </p:sp>
      <p:cxnSp>
        <p:nvCxnSpPr>
          <p:cNvPr id="909" name="Shape 909"/>
          <p:cNvCxnSpPr/>
          <p:nvPr/>
        </p:nvCxnSpPr>
        <p:spPr>
          <a:xfrm rot="10800000">
            <a:off x="1847528" y="1142901"/>
            <a:ext cx="216024" cy="360040"/>
          </a:xfrm>
          <a:prstGeom prst="straightConnector1">
            <a:avLst/>
          </a:prstGeom>
          <a:noFill/>
          <a:ln w="25400" cap="flat" cmpd="sng">
            <a:solidFill>
              <a:srgbClr val="FF6600"/>
            </a:solidFill>
            <a:prstDash val="solid"/>
            <a:round/>
            <a:headEnd type="none" w="sm" len="sm"/>
            <a:tailEnd type="stealth" w="med" len="med"/>
          </a:ln>
          <a:effectLst>
            <a:outerShdw blurRad="40000" dist="20000" dir="5400000" rotWithShape="0">
              <a:srgbClr val="000000">
                <a:alpha val="37647"/>
              </a:srgbClr>
            </a:outerShdw>
          </a:effectLst>
        </p:spPr>
      </p:cxnSp>
      <p:sp>
        <p:nvSpPr>
          <p:cNvPr id="910" name="Shape 910"/>
          <p:cNvSpPr txBox="1"/>
          <p:nvPr/>
        </p:nvSpPr>
        <p:spPr>
          <a:xfrm>
            <a:off x="5735960" y="1286917"/>
            <a:ext cx="2160240" cy="369332"/>
          </a:xfrm>
          <a:prstGeom prst="rect">
            <a:avLst/>
          </a:prstGeom>
          <a:solidFill>
            <a:srgbClr val="FFFFFF"/>
          </a:solidFill>
          <a:ln w="9525" cap="flat" cmpd="sng">
            <a:solidFill>
              <a:srgbClr val="FF6600"/>
            </a:solidFill>
            <a:prstDash val="solid"/>
            <a:round/>
            <a:headEnd type="none" w="sm" len="sm"/>
            <a:tailEnd type="none" w="sm" len="sm"/>
          </a:ln>
        </p:spPr>
        <p:txBody>
          <a:bodyPr spcFirstLastPara="1" wrap="square" lIns="91425" tIns="45700" rIns="91425" bIns="45700" anchor="t" anchorCtr="0">
            <a:noAutofit/>
          </a:bodyPr>
          <a:lstStyle/>
          <a:p>
            <a:pPr algn="ctr">
              <a:buClr>
                <a:srgbClr val="FF0000"/>
              </a:buClr>
              <a:buSzPts val="1800"/>
            </a:pPr>
            <a:r>
              <a:rPr lang="en-GB">
                <a:solidFill>
                  <a:srgbClr val="FF0000"/>
                </a:solidFill>
                <a:latin typeface="Calibri"/>
                <a:ea typeface="Calibri"/>
                <a:cs typeface="Calibri"/>
                <a:sym typeface="Calibri"/>
              </a:rPr>
              <a:t>Genome coordinates</a:t>
            </a:r>
            <a:endParaRPr>
              <a:solidFill>
                <a:srgbClr val="FF0000"/>
              </a:solidFill>
              <a:latin typeface="Calibri"/>
              <a:ea typeface="Calibri"/>
              <a:cs typeface="Calibri"/>
              <a:sym typeface="Calibri"/>
            </a:endParaRPr>
          </a:p>
        </p:txBody>
      </p:sp>
      <p:cxnSp>
        <p:nvCxnSpPr>
          <p:cNvPr id="911" name="Shape 911"/>
          <p:cNvCxnSpPr/>
          <p:nvPr/>
        </p:nvCxnSpPr>
        <p:spPr>
          <a:xfrm rot="10800000">
            <a:off x="5519936" y="1214909"/>
            <a:ext cx="216024" cy="360040"/>
          </a:xfrm>
          <a:prstGeom prst="straightConnector1">
            <a:avLst/>
          </a:prstGeom>
          <a:noFill/>
          <a:ln w="25400" cap="flat" cmpd="sng">
            <a:solidFill>
              <a:srgbClr val="FF6600"/>
            </a:solidFill>
            <a:prstDash val="solid"/>
            <a:round/>
            <a:headEnd type="none" w="sm" len="sm"/>
            <a:tailEnd type="stealth" w="med" len="med"/>
          </a:ln>
          <a:effectLst>
            <a:outerShdw blurRad="40000" dist="20000" dir="5400000" rotWithShape="0">
              <a:srgbClr val="000000">
                <a:alpha val="37647"/>
              </a:srgbClr>
            </a:outerShdw>
          </a:effectLst>
        </p:spPr>
      </p:cxnSp>
      <p:cxnSp>
        <p:nvCxnSpPr>
          <p:cNvPr id="912" name="Shape 912"/>
          <p:cNvCxnSpPr/>
          <p:nvPr/>
        </p:nvCxnSpPr>
        <p:spPr>
          <a:xfrm>
            <a:off x="7896200" y="1556792"/>
            <a:ext cx="360040" cy="144016"/>
          </a:xfrm>
          <a:prstGeom prst="straightConnector1">
            <a:avLst/>
          </a:prstGeom>
          <a:noFill/>
          <a:ln w="25400" cap="flat" cmpd="sng">
            <a:solidFill>
              <a:srgbClr val="FF6600"/>
            </a:solidFill>
            <a:prstDash val="solid"/>
            <a:round/>
            <a:headEnd type="none" w="sm" len="sm"/>
            <a:tailEnd type="stealth" w="med" len="med"/>
          </a:ln>
          <a:effectLst>
            <a:outerShdw blurRad="40000" dist="20000" dir="5400000" rotWithShape="0">
              <a:srgbClr val="000000">
                <a:alpha val="37647"/>
              </a:srgbClr>
            </a:outerShdw>
          </a:effectLst>
        </p:spPr>
      </p:cxnSp>
      <p:cxnSp>
        <p:nvCxnSpPr>
          <p:cNvPr id="913" name="Shape 913"/>
          <p:cNvCxnSpPr/>
          <p:nvPr/>
        </p:nvCxnSpPr>
        <p:spPr>
          <a:xfrm flipH="1">
            <a:off x="5303912" y="1574949"/>
            <a:ext cx="360040" cy="144016"/>
          </a:xfrm>
          <a:prstGeom prst="straightConnector1">
            <a:avLst/>
          </a:prstGeom>
          <a:noFill/>
          <a:ln w="25400" cap="flat" cmpd="sng">
            <a:solidFill>
              <a:srgbClr val="FF6600"/>
            </a:solidFill>
            <a:prstDash val="solid"/>
            <a:round/>
            <a:headEnd type="none" w="sm" len="sm"/>
            <a:tailEnd type="stealth" w="med" len="med"/>
          </a:ln>
          <a:effectLst>
            <a:outerShdw blurRad="40000" dist="20000" dir="5400000" rotWithShape="0">
              <a:srgbClr val="000000">
                <a:alpha val="37647"/>
              </a:srgbClr>
            </a:outerShdw>
          </a:effectLst>
        </p:spPr>
      </p:cxnSp>
      <p:sp>
        <p:nvSpPr>
          <p:cNvPr id="914" name="Shape 914"/>
          <p:cNvSpPr txBox="1"/>
          <p:nvPr/>
        </p:nvSpPr>
        <p:spPr>
          <a:xfrm>
            <a:off x="9083824" y="1484784"/>
            <a:ext cx="1404664" cy="369332"/>
          </a:xfrm>
          <a:prstGeom prst="rect">
            <a:avLst/>
          </a:prstGeom>
          <a:solidFill>
            <a:srgbClr val="FFFFFF"/>
          </a:solidFill>
          <a:ln w="9525" cap="flat" cmpd="sng">
            <a:solidFill>
              <a:srgbClr val="FF6600"/>
            </a:solidFill>
            <a:prstDash val="solid"/>
            <a:round/>
            <a:headEnd type="none" w="sm" len="sm"/>
            <a:tailEnd type="none" w="sm" len="sm"/>
          </a:ln>
        </p:spPr>
        <p:txBody>
          <a:bodyPr spcFirstLastPara="1" wrap="square" lIns="91425" tIns="45700" rIns="91425" bIns="45700" anchor="t" anchorCtr="0">
            <a:noAutofit/>
          </a:bodyPr>
          <a:lstStyle/>
          <a:p>
            <a:pPr algn="ctr">
              <a:buClr>
                <a:srgbClr val="FF0000"/>
              </a:buClr>
              <a:buSzPts val="1800"/>
            </a:pPr>
            <a:r>
              <a:rPr lang="en-GB">
                <a:solidFill>
                  <a:srgbClr val="FF0000"/>
                </a:solidFill>
                <a:latin typeface="Calibri"/>
                <a:ea typeface="Calibri"/>
                <a:cs typeface="Calibri"/>
                <a:sym typeface="Calibri"/>
              </a:rPr>
              <a:t>Zoom in/out</a:t>
            </a:r>
            <a:endParaRPr>
              <a:solidFill>
                <a:srgbClr val="FF0000"/>
              </a:solidFill>
              <a:latin typeface="Calibri"/>
              <a:ea typeface="Calibri"/>
              <a:cs typeface="Calibri"/>
              <a:sym typeface="Calibri"/>
            </a:endParaRPr>
          </a:p>
        </p:txBody>
      </p:sp>
      <p:cxnSp>
        <p:nvCxnSpPr>
          <p:cNvPr id="915" name="Shape 915"/>
          <p:cNvCxnSpPr/>
          <p:nvPr/>
        </p:nvCxnSpPr>
        <p:spPr>
          <a:xfrm rot="10800000" flipH="1">
            <a:off x="9875912" y="1196752"/>
            <a:ext cx="144016" cy="288032"/>
          </a:xfrm>
          <a:prstGeom prst="straightConnector1">
            <a:avLst/>
          </a:prstGeom>
          <a:noFill/>
          <a:ln w="25400" cap="flat" cmpd="sng">
            <a:solidFill>
              <a:srgbClr val="FF6600"/>
            </a:solidFill>
            <a:prstDash val="solid"/>
            <a:round/>
            <a:headEnd type="none" w="sm" len="sm"/>
            <a:tailEnd type="stealth" w="med" len="med"/>
          </a:ln>
          <a:effectLst>
            <a:outerShdw blurRad="40000" dist="20000" dir="5400000" rotWithShape="0">
              <a:srgbClr val="000000">
                <a:alpha val="37647"/>
              </a:srgbClr>
            </a:outerShdw>
          </a:effectLst>
        </p:spPr>
      </p:cxnSp>
    </p:spTree>
    <p:extLst>
      <p:ext uri="{BB962C8B-B14F-4D97-AF65-F5344CB8AC3E}">
        <p14:creationId xmlns:p14="http://schemas.microsoft.com/office/powerpoint/2010/main" val="8731019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pic>
        <p:nvPicPr>
          <p:cNvPr id="920" name="Shape 920" descr="Screen Shot 2016-10-22 at 22.44.22.png"/>
          <p:cNvPicPr preferRelativeResize="0"/>
          <p:nvPr/>
        </p:nvPicPr>
        <p:blipFill rotWithShape="1">
          <a:blip r:embed="rId3">
            <a:alphaModFix/>
          </a:blip>
          <a:srcRect/>
          <a:stretch/>
        </p:blipFill>
        <p:spPr>
          <a:xfrm>
            <a:off x="1524000" y="784350"/>
            <a:ext cx="9070848" cy="5134587"/>
          </a:xfrm>
          <a:prstGeom prst="rect">
            <a:avLst/>
          </a:prstGeom>
          <a:noFill/>
          <a:ln>
            <a:noFill/>
          </a:ln>
        </p:spPr>
      </p:pic>
      <p:sp>
        <p:nvSpPr>
          <p:cNvPr id="921" name="Shape 921"/>
          <p:cNvSpPr txBox="1"/>
          <p:nvPr/>
        </p:nvSpPr>
        <p:spPr>
          <a:xfrm>
            <a:off x="2135560" y="1358925"/>
            <a:ext cx="2016224" cy="369332"/>
          </a:xfrm>
          <a:prstGeom prst="rect">
            <a:avLst/>
          </a:prstGeom>
          <a:solidFill>
            <a:srgbClr val="FFFFFF"/>
          </a:solidFill>
          <a:ln w="9525" cap="flat" cmpd="sng">
            <a:solidFill>
              <a:srgbClr val="FF6600"/>
            </a:solidFill>
            <a:prstDash val="solid"/>
            <a:round/>
            <a:headEnd type="none" w="sm" len="sm"/>
            <a:tailEnd type="none" w="sm" len="sm"/>
          </a:ln>
        </p:spPr>
        <p:txBody>
          <a:bodyPr spcFirstLastPara="1" wrap="square" lIns="91425" tIns="45700" rIns="91425" bIns="45700" anchor="t" anchorCtr="0">
            <a:noAutofit/>
          </a:bodyPr>
          <a:lstStyle/>
          <a:p>
            <a:pPr algn="ctr">
              <a:buClr>
                <a:srgbClr val="FF0000"/>
              </a:buClr>
              <a:buSzPts val="1800"/>
            </a:pPr>
            <a:r>
              <a:rPr lang="en-GB">
                <a:solidFill>
                  <a:srgbClr val="FF0000"/>
                </a:solidFill>
                <a:latin typeface="Calibri"/>
                <a:ea typeface="Calibri"/>
                <a:cs typeface="Calibri"/>
                <a:sym typeface="Calibri"/>
              </a:rPr>
              <a:t>Reference genome</a:t>
            </a:r>
            <a:endParaRPr>
              <a:solidFill>
                <a:srgbClr val="FF0000"/>
              </a:solidFill>
              <a:latin typeface="Calibri"/>
              <a:ea typeface="Calibri"/>
              <a:cs typeface="Calibri"/>
              <a:sym typeface="Calibri"/>
            </a:endParaRPr>
          </a:p>
        </p:txBody>
      </p:sp>
      <p:cxnSp>
        <p:nvCxnSpPr>
          <p:cNvPr id="922" name="Shape 922"/>
          <p:cNvCxnSpPr/>
          <p:nvPr/>
        </p:nvCxnSpPr>
        <p:spPr>
          <a:xfrm rot="10800000">
            <a:off x="1847528" y="1142901"/>
            <a:ext cx="216024" cy="360040"/>
          </a:xfrm>
          <a:prstGeom prst="straightConnector1">
            <a:avLst/>
          </a:prstGeom>
          <a:noFill/>
          <a:ln w="25400" cap="flat" cmpd="sng">
            <a:solidFill>
              <a:srgbClr val="FF6600"/>
            </a:solidFill>
            <a:prstDash val="solid"/>
            <a:round/>
            <a:headEnd type="none" w="sm" len="sm"/>
            <a:tailEnd type="stealth" w="med" len="med"/>
          </a:ln>
          <a:effectLst>
            <a:outerShdw blurRad="40000" dist="20000" dir="5400000" rotWithShape="0">
              <a:srgbClr val="000000">
                <a:alpha val="37647"/>
              </a:srgbClr>
            </a:outerShdw>
          </a:effectLst>
        </p:spPr>
      </p:cxnSp>
      <p:sp>
        <p:nvSpPr>
          <p:cNvPr id="923" name="Shape 923"/>
          <p:cNvSpPr txBox="1"/>
          <p:nvPr/>
        </p:nvSpPr>
        <p:spPr>
          <a:xfrm>
            <a:off x="2855640" y="2727077"/>
            <a:ext cx="1584176" cy="369332"/>
          </a:xfrm>
          <a:prstGeom prst="rect">
            <a:avLst/>
          </a:prstGeom>
          <a:solidFill>
            <a:srgbClr val="FFFFFF"/>
          </a:solidFill>
          <a:ln w="9525" cap="flat" cmpd="sng">
            <a:solidFill>
              <a:srgbClr val="FF6600"/>
            </a:solidFill>
            <a:prstDash val="solid"/>
            <a:round/>
            <a:headEnd type="none" w="sm" len="sm"/>
            <a:tailEnd type="none" w="sm" len="sm"/>
          </a:ln>
        </p:spPr>
        <p:txBody>
          <a:bodyPr spcFirstLastPara="1" wrap="square" lIns="91425" tIns="45700" rIns="91425" bIns="45700" anchor="t" anchorCtr="0">
            <a:noAutofit/>
          </a:bodyPr>
          <a:lstStyle/>
          <a:p>
            <a:pPr algn="ctr">
              <a:buClr>
                <a:srgbClr val="FF0000"/>
              </a:buClr>
              <a:buSzPts val="1800"/>
            </a:pPr>
            <a:r>
              <a:rPr lang="en-GB" dirty="0">
                <a:solidFill>
                  <a:srgbClr val="FF0000"/>
                </a:solidFill>
                <a:latin typeface="Calibri"/>
                <a:ea typeface="Calibri"/>
                <a:cs typeface="Calibri"/>
                <a:sym typeface="Calibri"/>
              </a:rPr>
              <a:t>Coverage track</a:t>
            </a:r>
            <a:endParaRPr dirty="0">
              <a:solidFill>
                <a:srgbClr val="FF0000"/>
              </a:solidFill>
              <a:latin typeface="Calibri"/>
              <a:ea typeface="Calibri"/>
              <a:cs typeface="Calibri"/>
              <a:sym typeface="Calibri"/>
            </a:endParaRPr>
          </a:p>
        </p:txBody>
      </p:sp>
      <p:cxnSp>
        <p:nvCxnSpPr>
          <p:cNvPr id="924" name="Shape 924"/>
          <p:cNvCxnSpPr/>
          <p:nvPr/>
        </p:nvCxnSpPr>
        <p:spPr>
          <a:xfrm rot="10800000">
            <a:off x="2567608" y="2511053"/>
            <a:ext cx="216024" cy="360040"/>
          </a:xfrm>
          <a:prstGeom prst="straightConnector1">
            <a:avLst/>
          </a:prstGeom>
          <a:noFill/>
          <a:ln w="25400" cap="flat" cmpd="sng">
            <a:solidFill>
              <a:srgbClr val="FF6600"/>
            </a:solidFill>
            <a:prstDash val="solid"/>
            <a:round/>
            <a:headEnd type="none" w="sm" len="sm"/>
            <a:tailEnd type="stealth" w="med" len="med"/>
          </a:ln>
          <a:effectLst>
            <a:outerShdw blurRad="40000" dist="20000" dir="5400000" rotWithShape="0">
              <a:srgbClr val="000000">
                <a:alpha val="37647"/>
              </a:srgbClr>
            </a:outerShdw>
          </a:effectLst>
        </p:spPr>
      </p:cxnSp>
      <p:cxnSp>
        <p:nvCxnSpPr>
          <p:cNvPr id="925" name="Shape 925"/>
          <p:cNvCxnSpPr/>
          <p:nvPr/>
        </p:nvCxnSpPr>
        <p:spPr>
          <a:xfrm rot="10800000" flipH="1">
            <a:off x="3647728" y="2439045"/>
            <a:ext cx="144016" cy="288032"/>
          </a:xfrm>
          <a:prstGeom prst="straightConnector1">
            <a:avLst/>
          </a:prstGeom>
          <a:noFill/>
          <a:ln w="25400" cap="flat" cmpd="sng">
            <a:solidFill>
              <a:srgbClr val="FF6600"/>
            </a:solidFill>
            <a:prstDash val="solid"/>
            <a:round/>
            <a:headEnd type="none" w="sm" len="sm"/>
            <a:tailEnd type="stealth" w="med" len="med"/>
          </a:ln>
          <a:effectLst>
            <a:outerShdw blurRad="40000" dist="20000" dir="5400000" rotWithShape="0">
              <a:srgbClr val="000000">
                <a:alpha val="37647"/>
              </a:srgbClr>
            </a:outerShdw>
          </a:effectLst>
        </p:spPr>
      </p:cxnSp>
      <p:sp>
        <p:nvSpPr>
          <p:cNvPr id="926" name="Shape 926"/>
          <p:cNvSpPr txBox="1"/>
          <p:nvPr/>
        </p:nvSpPr>
        <p:spPr>
          <a:xfrm>
            <a:off x="2207568" y="3501008"/>
            <a:ext cx="1440160" cy="369332"/>
          </a:xfrm>
          <a:prstGeom prst="rect">
            <a:avLst/>
          </a:prstGeom>
          <a:solidFill>
            <a:srgbClr val="FFFFFF"/>
          </a:solidFill>
          <a:ln w="9525" cap="flat" cmpd="sng">
            <a:solidFill>
              <a:srgbClr val="FF6600"/>
            </a:solidFill>
            <a:prstDash val="solid"/>
            <a:round/>
            <a:headEnd type="none" w="sm" len="sm"/>
            <a:tailEnd type="none" w="sm" len="sm"/>
          </a:ln>
        </p:spPr>
        <p:txBody>
          <a:bodyPr spcFirstLastPara="1" wrap="square" lIns="91425" tIns="45700" rIns="91425" bIns="45700" anchor="t" anchorCtr="0">
            <a:noAutofit/>
          </a:bodyPr>
          <a:lstStyle/>
          <a:p>
            <a:pPr algn="ctr">
              <a:buClr>
                <a:srgbClr val="FF0000"/>
              </a:buClr>
              <a:buSzPts val="1800"/>
            </a:pPr>
            <a:r>
              <a:rPr lang="en-GB">
                <a:solidFill>
                  <a:srgbClr val="FF0000"/>
                </a:solidFill>
                <a:latin typeface="Calibri"/>
                <a:ea typeface="Calibri"/>
                <a:cs typeface="Calibri"/>
                <a:sym typeface="Calibri"/>
              </a:rPr>
              <a:t>Sample track</a:t>
            </a:r>
            <a:endParaRPr>
              <a:solidFill>
                <a:srgbClr val="FF0000"/>
              </a:solidFill>
              <a:latin typeface="Calibri"/>
              <a:ea typeface="Calibri"/>
              <a:cs typeface="Calibri"/>
              <a:sym typeface="Calibri"/>
            </a:endParaRPr>
          </a:p>
        </p:txBody>
      </p:sp>
      <p:sp>
        <p:nvSpPr>
          <p:cNvPr id="927" name="Shape 927"/>
          <p:cNvSpPr txBox="1"/>
          <p:nvPr/>
        </p:nvSpPr>
        <p:spPr>
          <a:xfrm>
            <a:off x="5663952" y="3429000"/>
            <a:ext cx="1728192" cy="369332"/>
          </a:xfrm>
          <a:prstGeom prst="rect">
            <a:avLst/>
          </a:prstGeom>
          <a:solidFill>
            <a:srgbClr val="FFFFFF"/>
          </a:solidFill>
          <a:ln w="9525" cap="flat" cmpd="sng">
            <a:solidFill>
              <a:srgbClr val="FF6600"/>
            </a:solidFill>
            <a:prstDash val="solid"/>
            <a:round/>
            <a:headEnd type="none" w="sm" len="sm"/>
            <a:tailEnd type="none" w="sm" len="sm"/>
          </a:ln>
        </p:spPr>
        <p:txBody>
          <a:bodyPr spcFirstLastPara="1" wrap="square" lIns="91425" tIns="45700" rIns="91425" bIns="45700" anchor="t" anchorCtr="0">
            <a:noAutofit/>
          </a:bodyPr>
          <a:lstStyle/>
          <a:p>
            <a:pPr algn="ctr">
              <a:buClr>
                <a:srgbClr val="FF0000"/>
              </a:buClr>
              <a:buSzPts val="1800"/>
            </a:pPr>
            <a:r>
              <a:rPr lang="en-GB">
                <a:solidFill>
                  <a:srgbClr val="FF0000"/>
                </a:solidFill>
                <a:latin typeface="Calibri"/>
                <a:ea typeface="Calibri"/>
                <a:cs typeface="Calibri"/>
                <a:sym typeface="Calibri"/>
              </a:rPr>
              <a:t>Alignments view</a:t>
            </a:r>
            <a:endParaRPr>
              <a:solidFill>
                <a:srgbClr val="FF0000"/>
              </a:solidFill>
              <a:latin typeface="Calibri"/>
              <a:ea typeface="Calibri"/>
              <a:cs typeface="Calibri"/>
              <a:sym typeface="Calibri"/>
            </a:endParaRPr>
          </a:p>
        </p:txBody>
      </p:sp>
      <p:sp>
        <p:nvSpPr>
          <p:cNvPr id="928" name="Shape 928"/>
          <p:cNvSpPr txBox="1"/>
          <p:nvPr/>
        </p:nvSpPr>
        <p:spPr>
          <a:xfrm>
            <a:off x="5735960" y="1286917"/>
            <a:ext cx="2160240" cy="369332"/>
          </a:xfrm>
          <a:prstGeom prst="rect">
            <a:avLst/>
          </a:prstGeom>
          <a:solidFill>
            <a:srgbClr val="FFFFFF"/>
          </a:solidFill>
          <a:ln w="9525" cap="flat" cmpd="sng">
            <a:solidFill>
              <a:srgbClr val="FF6600"/>
            </a:solidFill>
            <a:prstDash val="solid"/>
            <a:round/>
            <a:headEnd type="none" w="sm" len="sm"/>
            <a:tailEnd type="none" w="sm" len="sm"/>
          </a:ln>
        </p:spPr>
        <p:txBody>
          <a:bodyPr spcFirstLastPara="1" wrap="square" lIns="91425" tIns="45700" rIns="91425" bIns="45700" anchor="t" anchorCtr="0">
            <a:noAutofit/>
          </a:bodyPr>
          <a:lstStyle/>
          <a:p>
            <a:pPr algn="ctr">
              <a:buClr>
                <a:srgbClr val="FF0000"/>
              </a:buClr>
              <a:buSzPts val="1800"/>
            </a:pPr>
            <a:r>
              <a:rPr lang="en-GB">
                <a:solidFill>
                  <a:srgbClr val="FF0000"/>
                </a:solidFill>
                <a:latin typeface="Calibri"/>
                <a:ea typeface="Calibri"/>
                <a:cs typeface="Calibri"/>
                <a:sym typeface="Calibri"/>
              </a:rPr>
              <a:t>Genome coordinates</a:t>
            </a:r>
            <a:endParaRPr>
              <a:solidFill>
                <a:srgbClr val="FF0000"/>
              </a:solidFill>
              <a:latin typeface="Calibri"/>
              <a:ea typeface="Calibri"/>
              <a:cs typeface="Calibri"/>
              <a:sym typeface="Calibri"/>
            </a:endParaRPr>
          </a:p>
        </p:txBody>
      </p:sp>
      <p:cxnSp>
        <p:nvCxnSpPr>
          <p:cNvPr id="929" name="Shape 929"/>
          <p:cNvCxnSpPr/>
          <p:nvPr/>
        </p:nvCxnSpPr>
        <p:spPr>
          <a:xfrm rot="10800000">
            <a:off x="5519936" y="1214909"/>
            <a:ext cx="216024" cy="360040"/>
          </a:xfrm>
          <a:prstGeom prst="straightConnector1">
            <a:avLst/>
          </a:prstGeom>
          <a:noFill/>
          <a:ln w="25400" cap="flat" cmpd="sng">
            <a:solidFill>
              <a:srgbClr val="FF6600"/>
            </a:solidFill>
            <a:prstDash val="solid"/>
            <a:round/>
            <a:headEnd type="none" w="sm" len="sm"/>
            <a:tailEnd type="stealth" w="med" len="med"/>
          </a:ln>
          <a:effectLst>
            <a:outerShdw blurRad="40000" dist="20000" dir="5400000" rotWithShape="0">
              <a:srgbClr val="000000">
                <a:alpha val="37647"/>
              </a:srgbClr>
            </a:outerShdw>
          </a:effectLst>
        </p:spPr>
      </p:cxnSp>
      <p:cxnSp>
        <p:nvCxnSpPr>
          <p:cNvPr id="930" name="Shape 930"/>
          <p:cNvCxnSpPr/>
          <p:nvPr/>
        </p:nvCxnSpPr>
        <p:spPr>
          <a:xfrm>
            <a:off x="7896200" y="1556792"/>
            <a:ext cx="360040" cy="144016"/>
          </a:xfrm>
          <a:prstGeom prst="straightConnector1">
            <a:avLst/>
          </a:prstGeom>
          <a:noFill/>
          <a:ln w="25400" cap="flat" cmpd="sng">
            <a:solidFill>
              <a:srgbClr val="FF6600"/>
            </a:solidFill>
            <a:prstDash val="solid"/>
            <a:round/>
            <a:headEnd type="none" w="sm" len="sm"/>
            <a:tailEnd type="stealth" w="med" len="med"/>
          </a:ln>
          <a:effectLst>
            <a:outerShdw blurRad="40000" dist="20000" dir="5400000" rotWithShape="0">
              <a:srgbClr val="000000">
                <a:alpha val="37647"/>
              </a:srgbClr>
            </a:outerShdw>
          </a:effectLst>
        </p:spPr>
      </p:cxnSp>
      <p:cxnSp>
        <p:nvCxnSpPr>
          <p:cNvPr id="931" name="Shape 931"/>
          <p:cNvCxnSpPr/>
          <p:nvPr/>
        </p:nvCxnSpPr>
        <p:spPr>
          <a:xfrm flipH="1">
            <a:off x="5303912" y="1574949"/>
            <a:ext cx="360040" cy="144016"/>
          </a:xfrm>
          <a:prstGeom prst="straightConnector1">
            <a:avLst/>
          </a:prstGeom>
          <a:noFill/>
          <a:ln w="25400" cap="flat" cmpd="sng">
            <a:solidFill>
              <a:srgbClr val="FF6600"/>
            </a:solidFill>
            <a:prstDash val="solid"/>
            <a:round/>
            <a:headEnd type="none" w="sm" len="sm"/>
            <a:tailEnd type="stealth" w="med" len="med"/>
          </a:ln>
          <a:effectLst>
            <a:outerShdw blurRad="40000" dist="20000" dir="5400000" rotWithShape="0">
              <a:srgbClr val="000000">
                <a:alpha val="37647"/>
              </a:srgbClr>
            </a:outerShdw>
          </a:effectLst>
        </p:spPr>
      </p:cxnSp>
      <p:pic>
        <p:nvPicPr>
          <p:cNvPr id="932" name="Shape 932" descr="sanger.png"/>
          <p:cNvPicPr preferRelativeResize="0"/>
          <p:nvPr/>
        </p:nvPicPr>
        <p:blipFill rotWithShape="1">
          <a:blip r:embed="rId4">
            <a:alphaModFix/>
          </a:blip>
          <a:srcRect/>
          <a:stretch/>
        </p:blipFill>
        <p:spPr>
          <a:xfrm>
            <a:off x="5372876" y="6295125"/>
            <a:ext cx="1438921" cy="418490"/>
          </a:xfrm>
          <a:prstGeom prst="rect">
            <a:avLst/>
          </a:prstGeom>
          <a:noFill/>
          <a:ln>
            <a:noFill/>
          </a:ln>
        </p:spPr>
      </p:pic>
      <p:sp>
        <p:nvSpPr>
          <p:cNvPr id="933" name="Shape 933"/>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Integrative Genomics Viewer (IGV)</a:t>
            </a:r>
            <a:endParaRPr sz="2400" b="1" dirty="0">
              <a:solidFill>
                <a:srgbClr val="000000"/>
              </a:solidFill>
              <a:latin typeface="Arial"/>
              <a:ea typeface="Arial"/>
              <a:cs typeface="Arial"/>
              <a:sym typeface="Arial"/>
            </a:endParaRPr>
          </a:p>
        </p:txBody>
      </p:sp>
      <p:cxnSp>
        <p:nvCxnSpPr>
          <p:cNvPr id="934" name="Shape 934"/>
          <p:cNvCxnSpPr/>
          <p:nvPr/>
        </p:nvCxnSpPr>
        <p:spPr>
          <a:xfrm rot="10800000">
            <a:off x="1775520" y="3717032"/>
            <a:ext cx="432048" cy="0"/>
          </a:xfrm>
          <a:prstGeom prst="straightConnector1">
            <a:avLst/>
          </a:prstGeom>
          <a:noFill/>
          <a:ln w="25400" cap="flat" cmpd="sng">
            <a:solidFill>
              <a:srgbClr val="FF6600"/>
            </a:solidFill>
            <a:prstDash val="solid"/>
            <a:round/>
            <a:headEnd type="none" w="sm" len="sm"/>
            <a:tailEnd type="stealth" w="med" len="med"/>
          </a:ln>
          <a:effectLst>
            <a:outerShdw blurRad="40000" dist="20000" dir="5400000" rotWithShape="0">
              <a:srgbClr val="000000">
                <a:alpha val="37647"/>
              </a:srgbClr>
            </a:outerShdw>
          </a:effectLst>
        </p:spPr>
      </p:cxnSp>
      <p:sp>
        <p:nvSpPr>
          <p:cNvPr id="935" name="Shape 935"/>
          <p:cNvSpPr txBox="1"/>
          <p:nvPr/>
        </p:nvSpPr>
        <p:spPr>
          <a:xfrm>
            <a:off x="9083824" y="1484784"/>
            <a:ext cx="1404664" cy="369332"/>
          </a:xfrm>
          <a:prstGeom prst="rect">
            <a:avLst/>
          </a:prstGeom>
          <a:solidFill>
            <a:srgbClr val="FFFFFF"/>
          </a:solidFill>
          <a:ln w="9525" cap="flat" cmpd="sng">
            <a:solidFill>
              <a:srgbClr val="FF6600"/>
            </a:solidFill>
            <a:prstDash val="solid"/>
            <a:round/>
            <a:headEnd type="none" w="sm" len="sm"/>
            <a:tailEnd type="none" w="sm" len="sm"/>
          </a:ln>
        </p:spPr>
        <p:txBody>
          <a:bodyPr spcFirstLastPara="1" wrap="square" lIns="91425" tIns="45700" rIns="91425" bIns="45700" anchor="t" anchorCtr="0">
            <a:noAutofit/>
          </a:bodyPr>
          <a:lstStyle/>
          <a:p>
            <a:pPr algn="ctr">
              <a:buClr>
                <a:srgbClr val="FF0000"/>
              </a:buClr>
              <a:buSzPts val="1800"/>
            </a:pPr>
            <a:r>
              <a:rPr lang="en-GB">
                <a:solidFill>
                  <a:srgbClr val="FF0000"/>
                </a:solidFill>
                <a:latin typeface="Calibri"/>
                <a:ea typeface="Calibri"/>
                <a:cs typeface="Calibri"/>
                <a:sym typeface="Calibri"/>
              </a:rPr>
              <a:t>Zoom in/out</a:t>
            </a:r>
            <a:endParaRPr>
              <a:solidFill>
                <a:srgbClr val="FF0000"/>
              </a:solidFill>
              <a:latin typeface="Calibri"/>
              <a:ea typeface="Calibri"/>
              <a:cs typeface="Calibri"/>
              <a:sym typeface="Calibri"/>
            </a:endParaRPr>
          </a:p>
        </p:txBody>
      </p:sp>
      <p:cxnSp>
        <p:nvCxnSpPr>
          <p:cNvPr id="936" name="Shape 936"/>
          <p:cNvCxnSpPr/>
          <p:nvPr/>
        </p:nvCxnSpPr>
        <p:spPr>
          <a:xfrm rot="10800000" flipH="1">
            <a:off x="9875912" y="1196752"/>
            <a:ext cx="144016" cy="288032"/>
          </a:xfrm>
          <a:prstGeom prst="straightConnector1">
            <a:avLst/>
          </a:prstGeom>
          <a:noFill/>
          <a:ln w="25400" cap="flat" cmpd="sng">
            <a:solidFill>
              <a:srgbClr val="FF6600"/>
            </a:solidFill>
            <a:prstDash val="solid"/>
            <a:round/>
            <a:headEnd type="none" w="sm" len="sm"/>
            <a:tailEnd type="stealth" w="med" len="med"/>
          </a:ln>
          <a:effectLst>
            <a:outerShdw blurRad="40000" dist="20000" dir="5400000" rotWithShape="0">
              <a:srgbClr val="000000">
                <a:alpha val="37647"/>
              </a:srgbClr>
            </a:outerShdw>
          </a:effectLst>
        </p:spPr>
      </p:cxnSp>
    </p:spTree>
    <p:extLst>
      <p:ext uri="{BB962C8B-B14F-4D97-AF65-F5344CB8AC3E}">
        <p14:creationId xmlns:p14="http://schemas.microsoft.com/office/powerpoint/2010/main" val="29152645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pic>
        <p:nvPicPr>
          <p:cNvPr id="941" name="Shape 941" descr="Screen Shot 2016-10-22 at 22.44.22.png"/>
          <p:cNvPicPr preferRelativeResize="0"/>
          <p:nvPr/>
        </p:nvPicPr>
        <p:blipFill rotWithShape="1">
          <a:blip r:embed="rId3">
            <a:alphaModFix/>
          </a:blip>
          <a:srcRect/>
          <a:stretch/>
        </p:blipFill>
        <p:spPr>
          <a:xfrm>
            <a:off x="1524000" y="784350"/>
            <a:ext cx="9070848" cy="5134587"/>
          </a:xfrm>
          <a:prstGeom prst="rect">
            <a:avLst/>
          </a:prstGeom>
          <a:noFill/>
          <a:ln>
            <a:noFill/>
          </a:ln>
        </p:spPr>
      </p:pic>
      <p:cxnSp>
        <p:nvCxnSpPr>
          <p:cNvPr id="942" name="Shape 942"/>
          <p:cNvCxnSpPr/>
          <p:nvPr/>
        </p:nvCxnSpPr>
        <p:spPr>
          <a:xfrm rot="10800000">
            <a:off x="1847528" y="5103341"/>
            <a:ext cx="216024" cy="360040"/>
          </a:xfrm>
          <a:prstGeom prst="straightConnector1">
            <a:avLst/>
          </a:prstGeom>
          <a:noFill/>
          <a:ln w="25400" cap="flat" cmpd="sng">
            <a:solidFill>
              <a:srgbClr val="FF6600"/>
            </a:solidFill>
            <a:prstDash val="solid"/>
            <a:round/>
            <a:headEnd type="none" w="sm" len="sm"/>
            <a:tailEnd type="stealth" w="med" len="med"/>
          </a:ln>
          <a:effectLst>
            <a:outerShdw blurRad="40000" dist="20000" dir="5400000" rotWithShape="0">
              <a:srgbClr val="000000">
                <a:alpha val="37647"/>
              </a:srgbClr>
            </a:outerShdw>
          </a:effectLst>
        </p:spPr>
      </p:cxnSp>
      <p:sp>
        <p:nvSpPr>
          <p:cNvPr id="943" name="Shape 943"/>
          <p:cNvSpPr txBox="1"/>
          <p:nvPr/>
        </p:nvSpPr>
        <p:spPr>
          <a:xfrm>
            <a:off x="2063552" y="5247357"/>
            <a:ext cx="2016224" cy="369332"/>
          </a:xfrm>
          <a:prstGeom prst="rect">
            <a:avLst/>
          </a:prstGeom>
          <a:solidFill>
            <a:srgbClr val="FFFFFF"/>
          </a:solidFill>
          <a:ln w="9525" cap="flat" cmpd="sng">
            <a:solidFill>
              <a:srgbClr val="FF6600"/>
            </a:solidFill>
            <a:prstDash val="solid"/>
            <a:round/>
            <a:headEnd type="none" w="sm" len="sm"/>
            <a:tailEnd type="none" w="sm" len="sm"/>
          </a:ln>
        </p:spPr>
        <p:txBody>
          <a:bodyPr spcFirstLastPara="1" wrap="square" lIns="91425" tIns="45700" rIns="91425" bIns="45700" anchor="t" anchorCtr="0">
            <a:noAutofit/>
          </a:bodyPr>
          <a:lstStyle/>
          <a:p>
            <a:pPr>
              <a:buClr>
                <a:srgbClr val="FF0000"/>
              </a:buClr>
              <a:buSzPts val="1800"/>
            </a:pPr>
            <a:r>
              <a:rPr lang="en-GB">
                <a:solidFill>
                  <a:srgbClr val="FF0000"/>
                </a:solidFill>
                <a:latin typeface="Calibri"/>
                <a:ea typeface="Calibri"/>
                <a:cs typeface="Calibri"/>
                <a:sym typeface="Calibri"/>
              </a:rPr>
              <a:t>Annotated genes</a:t>
            </a:r>
            <a:endParaRPr>
              <a:solidFill>
                <a:srgbClr val="FF0000"/>
              </a:solidFill>
              <a:latin typeface="Calibri"/>
              <a:ea typeface="Calibri"/>
              <a:cs typeface="Calibri"/>
              <a:sym typeface="Calibri"/>
            </a:endParaRPr>
          </a:p>
        </p:txBody>
      </p:sp>
      <p:cxnSp>
        <p:nvCxnSpPr>
          <p:cNvPr id="944" name="Shape 944"/>
          <p:cNvCxnSpPr/>
          <p:nvPr/>
        </p:nvCxnSpPr>
        <p:spPr>
          <a:xfrm rot="10800000" flipH="1">
            <a:off x="4079776" y="5103341"/>
            <a:ext cx="216024" cy="360040"/>
          </a:xfrm>
          <a:prstGeom prst="straightConnector1">
            <a:avLst/>
          </a:prstGeom>
          <a:noFill/>
          <a:ln w="25400" cap="flat" cmpd="sng">
            <a:solidFill>
              <a:srgbClr val="FF6600"/>
            </a:solidFill>
            <a:prstDash val="solid"/>
            <a:round/>
            <a:headEnd type="none" w="sm" len="sm"/>
            <a:tailEnd type="stealth" w="med" len="med"/>
          </a:ln>
          <a:effectLst>
            <a:outerShdw blurRad="40000" dist="20000" dir="5400000" rotWithShape="0">
              <a:srgbClr val="000000">
                <a:alpha val="37647"/>
              </a:srgbClr>
            </a:outerShdw>
          </a:effectLst>
        </p:spPr>
      </p:cxnSp>
      <p:pic>
        <p:nvPicPr>
          <p:cNvPr id="945" name="Shape 945" descr="sanger.png"/>
          <p:cNvPicPr preferRelativeResize="0"/>
          <p:nvPr/>
        </p:nvPicPr>
        <p:blipFill rotWithShape="1">
          <a:blip r:embed="rId4">
            <a:alphaModFix/>
          </a:blip>
          <a:srcRect/>
          <a:stretch/>
        </p:blipFill>
        <p:spPr>
          <a:xfrm>
            <a:off x="5372876" y="6295125"/>
            <a:ext cx="1438921" cy="418490"/>
          </a:xfrm>
          <a:prstGeom prst="rect">
            <a:avLst/>
          </a:prstGeom>
          <a:noFill/>
          <a:ln>
            <a:noFill/>
          </a:ln>
        </p:spPr>
      </p:pic>
      <p:sp>
        <p:nvSpPr>
          <p:cNvPr id="946" name="Shape 946"/>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Integrative Genomics Viewer (IGV)</a:t>
            </a:r>
            <a:endParaRPr sz="2400" b="1">
              <a:solidFill>
                <a:srgbClr val="000000"/>
              </a:solidFill>
              <a:latin typeface="Arial"/>
              <a:ea typeface="Arial"/>
              <a:cs typeface="Arial"/>
              <a:sym typeface="Arial"/>
            </a:endParaRPr>
          </a:p>
        </p:txBody>
      </p:sp>
      <p:sp>
        <p:nvSpPr>
          <p:cNvPr id="947" name="Shape 947"/>
          <p:cNvSpPr txBox="1"/>
          <p:nvPr/>
        </p:nvSpPr>
        <p:spPr>
          <a:xfrm>
            <a:off x="2135560" y="1358925"/>
            <a:ext cx="2016224" cy="369332"/>
          </a:xfrm>
          <a:prstGeom prst="rect">
            <a:avLst/>
          </a:prstGeom>
          <a:solidFill>
            <a:srgbClr val="FFFFFF"/>
          </a:solidFill>
          <a:ln w="9525" cap="flat" cmpd="sng">
            <a:solidFill>
              <a:srgbClr val="FF6600"/>
            </a:solidFill>
            <a:prstDash val="solid"/>
            <a:round/>
            <a:headEnd type="none" w="sm" len="sm"/>
            <a:tailEnd type="none" w="sm" len="sm"/>
          </a:ln>
        </p:spPr>
        <p:txBody>
          <a:bodyPr spcFirstLastPara="1" wrap="square" lIns="91425" tIns="45700" rIns="91425" bIns="45700" anchor="t" anchorCtr="0">
            <a:noAutofit/>
          </a:bodyPr>
          <a:lstStyle/>
          <a:p>
            <a:pPr algn="ctr">
              <a:buClr>
                <a:srgbClr val="FF0000"/>
              </a:buClr>
              <a:buSzPts val="1800"/>
            </a:pPr>
            <a:r>
              <a:rPr lang="en-GB">
                <a:solidFill>
                  <a:srgbClr val="FF0000"/>
                </a:solidFill>
                <a:latin typeface="Calibri"/>
                <a:ea typeface="Calibri"/>
                <a:cs typeface="Calibri"/>
                <a:sym typeface="Calibri"/>
              </a:rPr>
              <a:t>Reference genome</a:t>
            </a:r>
            <a:endParaRPr>
              <a:solidFill>
                <a:srgbClr val="FF0000"/>
              </a:solidFill>
              <a:latin typeface="Calibri"/>
              <a:ea typeface="Calibri"/>
              <a:cs typeface="Calibri"/>
              <a:sym typeface="Calibri"/>
            </a:endParaRPr>
          </a:p>
        </p:txBody>
      </p:sp>
      <p:cxnSp>
        <p:nvCxnSpPr>
          <p:cNvPr id="948" name="Shape 948"/>
          <p:cNvCxnSpPr/>
          <p:nvPr/>
        </p:nvCxnSpPr>
        <p:spPr>
          <a:xfrm rot="10800000">
            <a:off x="1847528" y="1142901"/>
            <a:ext cx="216024" cy="360040"/>
          </a:xfrm>
          <a:prstGeom prst="straightConnector1">
            <a:avLst/>
          </a:prstGeom>
          <a:noFill/>
          <a:ln w="25400" cap="flat" cmpd="sng">
            <a:solidFill>
              <a:srgbClr val="FF6600"/>
            </a:solidFill>
            <a:prstDash val="solid"/>
            <a:round/>
            <a:headEnd type="none" w="sm" len="sm"/>
            <a:tailEnd type="stealth" w="med" len="med"/>
          </a:ln>
          <a:effectLst>
            <a:outerShdw blurRad="40000" dist="20000" dir="5400000" rotWithShape="0">
              <a:srgbClr val="000000">
                <a:alpha val="37647"/>
              </a:srgbClr>
            </a:outerShdw>
          </a:effectLst>
        </p:spPr>
      </p:cxnSp>
      <p:sp>
        <p:nvSpPr>
          <p:cNvPr id="949" name="Shape 949"/>
          <p:cNvSpPr txBox="1"/>
          <p:nvPr/>
        </p:nvSpPr>
        <p:spPr>
          <a:xfrm>
            <a:off x="2855640" y="2727077"/>
            <a:ext cx="1584176" cy="369332"/>
          </a:xfrm>
          <a:prstGeom prst="rect">
            <a:avLst/>
          </a:prstGeom>
          <a:solidFill>
            <a:srgbClr val="FFFFFF"/>
          </a:solidFill>
          <a:ln w="9525" cap="flat" cmpd="sng">
            <a:solidFill>
              <a:srgbClr val="FF6600"/>
            </a:solidFill>
            <a:prstDash val="solid"/>
            <a:round/>
            <a:headEnd type="none" w="sm" len="sm"/>
            <a:tailEnd type="none" w="sm" len="sm"/>
          </a:ln>
        </p:spPr>
        <p:txBody>
          <a:bodyPr spcFirstLastPara="1" wrap="square" lIns="91425" tIns="45700" rIns="91425" bIns="45700" anchor="t" anchorCtr="0">
            <a:noAutofit/>
          </a:bodyPr>
          <a:lstStyle/>
          <a:p>
            <a:pPr algn="ctr">
              <a:buClr>
                <a:srgbClr val="FF0000"/>
              </a:buClr>
              <a:buSzPts val="1800"/>
            </a:pPr>
            <a:r>
              <a:rPr lang="en-GB">
                <a:solidFill>
                  <a:srgbClr val="FF0000"/>
                </a:solidFill>
                <a:latin typeface="Calibri"/>
                <a:ea typeface="Calibri"/>
                <a:cs typeface="Calibri"/>
                <a:sym typeface="Calibri"/>
              </a:rPr>
              <a:t>Coverage track</a:t>
            </a:r>
            <a:endParaRPr>
              <a:solidFill>
                <a:srgbClr val="FF0000"/>
              </a:solidFill>
              <a:latin typeface="Calibri"/>
              <a:ea typeface="Calibri"/>
              <a:cs typeface="Calibri"/>
              <a:sym typeface="Calibri"/>
            </a:endParaRPr>
          </a:p>
        </p:txBody>
      </p:sp>
      <p:cxnSp>
        <p:nvCxnSpPr>
          <p:cNvPr id="950" name="Shape 950"/>
          <p:cNvCxnSpPr/>
          <p:nvPr/>
        </p:nvCxnSpPr>
        <p:spPr>
          <a:xfrm rot="10800000">
            <a:off x="2567608" y="2511053"/>
            <a:ext cx="216024" cy="360040"/>
          </a:xfrm>
          <a:prstGeom prst="straightConnector1">
            <a:avLst/>
          </a:prstGeom>
          <a:noFill/>
          <a:ln w="25400" cap="flat" cmpd="sng">
            <a:solidFill>
              <a:srgbClr val="FF6600"/>
            </a:solidFill>
            <a:prstDash val="solid"/>
            <a:round/>
            <a:headEnd type="none" w="sm" len="sm"/>
            <a:tailEnd type="stealth" w="med" len="med"/>
          </a:ln>
          <a:effectLst>
            <a:outerShdw blurRad="40000" dist="20000" dir="5400000" rotWithShape="0">
              <a:srgbClr val="000000">
                <a:alpha val="37647"/>
              </a:srgbClr>
            </a:outerShdw>
          </a:effectLst>
        </p:spPr>
      </p:cxnSp>
      <p:cxnSp>
        <p:nvCxnSpPr>
          <p:cNvPr id="951" name="Shape 951"/>
          <p:cNvCxnSpPr/>
          <p:nvPr/>
        </p:nvCxnSpPr>
        <p:spPr>
          <a:xfrm rot="10800000" flipH="1">
            <a:off x="3647728" y="2439045"/>
            <a:ext cx="144016" cy="288032"/>
          </a:xfrm>
          <a:prstGeom prst="straightConnector1">
            <a:avLst/>
          </a:prstGeom>
          <a:noFill/>
          <a:ln w="25400" cap="flat" cmpd="sng">
            <a:solidFill>
              <a:srgbClr val="FF6600"/>
            </a:solidFill>
            <a:prstDash val="solid"/>
            <a:round/>
            <a:headEnd type="none" w="sm" len="sm"/>
            <a:tailEnd type="stealth" w="med" len="med"/>
          </a:ln>
          <a:effectLst>
            <a:outerShdw blurRad="40000" dist="20000" dir="5400000" rotWithShape="0">
              <a:srgbClr val="000000">
                <a:alpha val="37647"/>
              </a:srgbClr>
            </a:outerShdw>
          </a:effectLst>
        </p:spPr>
      </p:cxnSp>
      <p:sp>
        <p:nvSpPr>
          <p:cNvPr id="952" name="Shape 952"/>
          <p:cNvSpPr txBox="1"/>
          <p:nvPr/>
        </p:nvSpPr>
        <p:spPr>
          <a:xfrm>
            <a:off x="2207568" y="3501008"/>
            <a:ext cx="1440160" cy="369332"/>
          </a:xfrm>
          <a:prstGeom prst="rect">
            <a:avLst/>
          </a:prstGeom>
          <a:solidFill>
            <a:srgbClr val="FFFFFF"/>
          </a:solidFill>
          <a:ln w="9525" cap="flat" cmpd="sng">
            <a:solidFill>
              <a:srgbClr val="FF6600"/>
            </a:solidFill>
            <a:prstDash val="solid"/>
            <a:round/>
            <a:headEnd type="none" w="sm" len="sm"/>
            <a:tailEnd type="none" w="sm" len="sm"/>
          </a:ln>
        </p:spPr>
        <p:txBody>
          <a:bodyPr spcFirstLastPara="1" wrap="square" lIns="91425" tIns="45700" rIns="91425" bIns="45700" anchor="t" anchorCtr="0">
            <a:noAutofit/>
          </a:bodyPr>
          <a:lstStyle/>
          <a:p>
            <a:pPr algn="ctr">
              <a:buClr>
                <a:srgbClr val="FF0000"/>
              </a:buClr>
              <a:buSzPts val="1800"/>
            </a:pPr>
            <a:r>
              <a:rPr lang="en-GB">
                <a:solidFill>
                  <a:srgbClr val="FF0000"/>
                </a:solidFill>
                <a:latin typeface="Calibri"/>
                <a:ea typeface="Calibri"/>
                <a:cs typeface="Calibri"/>
                <a:sym typeface="Calibri"/>
              </a:rPr>
              <a:t>Sample track</a:t>
            </a:r>
            <a:endParaRPr>
              <a:solidFill>
                <a:srgbClr val="FF0000"/>
              </a:solidFill>
              <a:latin typeface="Calibri"/>
              <a:ea typeface="Calibri"/>
              <a:cs typeface="Calibri"/>
              <a:sym typeface="Calibri"/>
            </a:endParaRPr>
          </a:p>
        </p:txBody>
      </p:sp>
      <p:sp>
        <p:nvSpPr>
          <p:cNvPr id="953" name="Shape 953"/>
          <p:cNvSpPr txBox="1"/>
          <p:nvPr/>
        </p:nvSpPr>
        <p:spPr>
          <a:xfrm>
            <a:off x="5663952" y="3429000"/>
            <a:ext cx="1728192" cy="369332"/>
          </a:xfrm>
          <a:prstGeom prst="rect">
            <a:avLst/>
          </a:prstGeom>
          <a:solidFill>
            <a:srgbClr val="FFFFFF"/>
          </a:solidFill>
          <a:ln w="9525" cap="flat" cmpd="sng">
            <a:solidFill>
              <a:srgbClr val="FF6600"/>
            </a:solidFill>
            <a:prstDash val="solid"/>
            <a:round/>
            <a:headEnd type="none" w="sm" len="sm"/>
            <a:tailEnd type="none" w="sm" len="sm"/>
          </a:ln>
        </p:spPr>
        <p:txBody>
          <a:bodyPr spcFirstLastPara="1" wrap="square" lIns="91425" tIns="45700" rIns="91425" bIns="45700" anchor="t" anchorCtr="0">
            <a:noAutofit/>
          </a:bodyPr>
          <a:lstStyle/>
          <a:p>
            <a:pPr algn="ctr">
              <a:buClr>
                <a:srgbClr val="FF0000"/>
              </a:buClr>
              <a:buSzPts val="1800"/>
            </a:pPr>
            <a:r>
              <a:rPr lang="en-GB">
                <a:solidFill>
                  <a:srgbClr val="FF0000"/>
                </a:solidFill>
                <a:latin typeface="Calibri"/>
                <a:ea typeface="Calibri"/>
                <a:cs typeface="Calibri"/>
                <a:sym typeface="Calibri"/>
              </a:rPr>
              <a:t>Alignments view</a:t>
            </a:r>
            <a:endParaRPr>
              <a:solidFill>
                <a:srgbClr val="FF0000"/>
              </a:solidFill>
              <a:latin typeface="Calibri"/>
              <a:ea typeface="Calibri"/>
              <a:cs typeface="Calibri"/>
              <a:sym typeface="Calibri"/>
            </a:endParaRPr>
          </a:p>
        </p:txBody>
      </p:sp>
      <p:sp>
        <p:nvSpPr>
          <p:cNvPr id="954" name="Shape 954"/>
          <p:cNvSpPr txBox="1"/>
          <p:nvPr/>
        </p:nvSpPr>
        <p:spPr>
          <a:xfrm>
            <a:off x="5735960" y="1286917"/>
            <a:ext cx="2160240" cy="369332"/>
          </a:xfrm>
          <a:prstGeom prst="rect">
            <a:avLst/>
          </a:prstGeom>
          <a:solidFill>
            <a:srgbClr val="FFFFFF"/>
          </a:solidFill>
          <a:ln w="9525" cap="flat" cmpd="sng">
            <a:solidFill>
              <a:srgbClr val="FF6600"/>
            </a:solidFill>
            <a:prstDash val="solid"/>
            <a:round/>
            <a:headEnd type="none" w="sm" len="sm"/>
            <a:tailEnd type="none" w="sm" len="sm"/>
          </a:ln>
        </p:spPr>
        <p:txBody>
          <a:bodyPr spcFirstLastPara="1" wrap="square" lIns="91425" tIns="45700" rIns="91425" bIns="45700" anchor="t" anchorCtr="0">
            <a:noAutofit/>
          </a:bodyPr>
          <a:lstStyle/>
          <a:p>
            <a:pPr algn="ctr">
              <a:buClr>
                <a:srgbClr val="FF0000"/>
              </a:buClr>
              <a:buSzPts val="1800"/>
            </a:pPr>
            <a:r>
              <a:rPr lang="en-GB">
                <a:solidFill>
                  <a:srgbClr val="FF0000"/>
                </a:solidFill>
                <a:latin typeface="Calibri"/>
                <a:ea typeface="Calibri"/>
                <a:cs typeface="Calibri"/>
                <a:sym typeface="Calibri"/>
              </a:rPr>
              <a:t>Genome coordinates</a:t>
            </a:r>
            <a:endParaRPr>
              <a:solidFill>
                <a:srgbClr val="FF0000"/>
              </a:solidFill>
              <a:latin typeface="Calibri"/>
              <a:ea typeface="Calibri"/>
              <a:cs typeface="Calibri"/>
              <a:sym typeface="Calibri"/>
            </a:endParaRPr>
          </a:p>
        </p:txBody>
      </p:sp>
      <p:cxnSp>
        <p:nvCxnSpPr>
          <p:cNvPr id="955" name="Shape 955"/>
          <p:cNvCxnSpPr/>
          <p:nvPr/>
        </p:nvCxnSpPr>
        <p:spPr>
          <a:xfrm rot="10800000">
            <a:off x="5519936" y="1214909"/>
            <a:ext cx="216024" cy="360040"/>
          </a:xfrm>
          <a:prstGeom prst="straightConnector1">
            <a:avLst/>
          </a:prstGeom>
          <a:noFill/>
          <a:ln w="25400" cap="flat" cmpd="sng">
            <a:solidFill>
              <a:srgbClr val="FF6600"/>
            </a:solidFill>
            <a:prstDash val="solid"/>
            <a:round/>
            <a:headEnd type="none" w="sm" len="sm"/>
            <a:tailEnd type="stealth" w="med" len="med"/>
          </a:ln>
          <a:effectLst>
            <a:outerShdw blurRad="40000" dist="20000" dir="5400000" rotWithShape="0">
              <a:srgbClr val="000000">
                <a:alpha val="37647"/>
              </a:srgbClr>
            </a:outerShdw>
          </a:effectLst>
        </p:spPr>
      </p:cxnSp>
      <p:cxnSp>
        <p:nvCxnSpPr>
          <p:cNvPr id="956" name="Shape 956"/>
          <p:cNvCxnSpPr/>
          <p:nvPr/>
        </p:nvCxnSpPr>
        <p:spPr>
          <a:xfrm>
            <a:off x="7896200" y="1556792"/>
            <a:ext cx="360040" cy="144016"/>
          </a:xfrm>
          <a:prstGeom prst="straightConnector1">
            <a:avLst/>
          </a:prstGeom>
          <a:noFill/>
          <a:ln w="25400" cap="flat" cmpd="sng">
            <a:solidFill>
              <a:srgbClr val="FF6600"/>
            </a:solidFill>
            <a:prstDash val="solid"/>
            <a:round/>
            <a:headEnd type="none" w="sm" len="sm"/>
            <a:tailEnd type="stealth" w="med" len="med"/>
          </a:ln>
          <a:effectLst>
            <a:outerShdw blurRad="40000" dist="20000" dir="5400000" rotWithShape="0">
              <a:srgbClr val="000000">
                <a:alpha val="37647"/>
              </a:srgbClr>
            </a:outerShdw>
          </a:effectLst>
        </p:spPr>
      </p:cxnSp>
      <p:cxnSp>
        <p:nvCxnSpPr>
          <p:cNvPr id="957" name="Shape 957"/>
          <p:cNvCxnSpPr/>
          <p:nvPr/>
        </p:nvCxnSpPr>
        <p:spPr>
          <a:xfrm flipH="1">
            <a:off x="5303912" y="1574949"/>
            <a:ext cx="360040" cy="144016"/>
          </a:xfrm>
          <a:prstGeom prst="straightConnector1">
            <a:avLst/>
          </a:prstGeom>
          <a:noFill/>
          <a:ln w="25400" cap="flat" cmpd="sng">
            <a:solidFill>
              <a:srgbClr val="FF6600"/>
            </a:solidFill>
            <a:prstDash val="solid"/>
            <a:round/>
            <a:headEnd type="none" w="sm" len="sm"/>
            <a:tailEnd type="stealth" w="med" len="med"/>
          </a:ln>
          <a:effectLst>
            <a:outerShdw blurRad="40000" dist="20000" dir="5400000" rotWithShape="0">
              <a:srgbClr val="000000">
                <a:alpha val="37647"/>
              </a:srgbClr>
            </a:outerShdw>
          </a:effectLst>
        </p:spPr>
      </p:cxnSp>
      <p:cxnSp>
        <p:nvCxnSpPr>
          <p:cNvPr id="958" name="Shape 958"/>
          <p:cNvCxnSpPr/>
          <p:nvPr/>
        </p:nvCxnSpPr>
        <p:spPr>
          <a:xfrm rot="10800000">
            <a:off x="1775520" y="3717032"/>
            <a:ext cx="432048" cy="0"/>
          </a:xfrm>
          <a:prstGeom prst="straightConnector1">
            <a:avLst/>
          </a:prstGeom>
          <a:noFill/>
          <a:ln w="25400" cap="flat" cmpd="sng">
            <a:solidFill>
              <a:srgbClr val="FF6600"/>
            </a:solidFill>
            <a:prstDash val="solid"/>
            <a:round/>
            <a:headEnd type="none" w="sm" len="sm"/>
            <a:tailEnd type="stealth" w="med" len="med"/>
          </a:ln>
          <a:effectLst>
            <a:outerShdw blurRad="40000" dist="20000" dir="5400000" rotWithShape="0">
              <a:srgbClr val="000000">
                <a:alpha val="37647"/>
              </a:srgbClr>
            </a:outerShdw>
          </a:effectLst>
        </p:spPr>
      </p:cxnSp>
      <p:sp>
        <p:nvSpPr>
          <p:cNvPr id="959" name="Shape 959"/>
          <p:cNvSpPr txBox="1"/>
          <p:nvPr/>
        </p:nvSpPr>
        <p:spPr>
          <a:xfrm>
            <a:off x="9083824" y="1484784"/>
            <a:ext cx="1404664" cy="369332"/>
          </a:xfrm>
          <a:prstGeom prst="rect">
            <a:avLst/>
          </a:prstGeom>
          <a:solidFill>
            <a:srgbClr val="FFFFFF"/>
          </a:solidFill>
          <a:ln w="9525" cap="flat" cmpd="sng">
            <a:solidFill>
              <a:srgbClr val="FF6600"/>
            </a:solidFill>
            <a:prstDash val="solid"/>
            <a:round/>
            <a:headEnd type="none" w="sm" len="sm"/>
            <a:tailEnd type="none" w="sm" len="sm"/>
          </a:ln>
        </p:spPr>
        <p:txBody>
          <a:bodyPr spcFirstLastPara="1" wrap="square" lIns="91425" tIns="45700" rIns="91425" bIns="45700" anchor="t" anchorCtr="0">
            <a:noAutofit/>
          </a:bodyPr>
          <a:lstStyle/>
          <a:p>
            <a:pPr algn="ctr">
              <a:buClr>
                <a:srgbClr val="FF0000"/>
              </a:buClr>
              <a:buSzPts val="1800"/>
            </a:pPr>
            <a:r>
              <a:rPr lang="en-GB">
                <a:solidFill>
                  <a:srgbClr val="FF0000"/>
                </a:solidFill>
                <a:latin typeface="Calibri"/>
                <a:ea typeface="Calibri"/>
                <a:cs typeface="Calibri"/>
                <a:sym typeface="Calibri"/>
              </a:rPr>
              <a:t>Zoom in/out</a:t>
            </a:r>
            <a:endParaRPr>
              <a:solidFill>
                <a:srgbClr val="FF0000"/>
              </a:solidFill>
              <a:latin typeface="Calibri"/>
              <a:ea typeface="Calibri"/>
              <a:cs typeface="Calibri"/>
              <a:sym typeface="Calibri"/>
            </a:endParaRPr>
          </a:p>
        </p:txBody>
      </p:sp>
      <p:cxnSp>
        <p:nvCxnSpPr>
          <p:cNvPr id="960" name="Shape 960"/>
          <p:cNvCxnSpPr/>
          <p:nvPr/>
        </p:nvCxnSpPr>
        <p:spPr>
          <a:xfrm rot="10800000" flipH="1">
            <a:off x="9875912" y="1196752"/>
            <a:ext cx="144016" cy="288032"/>
          </a:xfrm>
          <a:prstGeom prst="straightConnector1">
            <a:avLst/>
          </a:prstGeom>
          <a:noFill/>
          <a:ln w="25400" cap="flat" cmpd="sng">
            <a:solidFill>
              <a:srgbClr val="FF6600"/>
            </a:solidFill>
            <a:prstDash val="solid"/>
            <a:round/>
            <a:headEnd type="none" w="sm" len="sm"/>
            <a:tailEnd type="stealth" w="med" len="med"/>
          </a:ln>
          <a:effectLst>
            <a:outerShdw blurRad="40000" dist="20000" dir="5400000" rotWithShape="0">
              <a:srgbClr val="000000">
                <a:alpha val="37647"/>
              </a:srgbClr>
            </a:outerShdw>
          </a:effectLst>
        </p:spPr>
      </p:cxnSp>
    </p:spTree>
    <p:extLst>
      <p:ext uri="{BB962C8B-B14F-4D97-AF65-F5344CB8AC3E}">
        <p14:creationId xmlns:p14="http://schemas.microsoft.com/office/powerpoint/2010/main" val="3780250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A9CC38B-AB48-A648-94B2-DC1B6A28FAFD}"/>
              </a:ext>
            </a:extLst>
          </p:cNvPr>
          <p:cNvPicPr>
            <a:picLocks noChangeAspect="1"/>
          </p:cNvPicPr>
          <p:nvPr/>
        </p:nvPicPr>
        <p:blipFill>
          <a:blip r:embed="rId3"/>
          <a:stretch>
            <a:fillRect/>
          </a:stretch>
        </p:blipFill>
        <p:spPr>
          <a:xfrm>
            <a:off x="0" y="1042672"/>
            <a:ext cx="11382703" cy="5074054"/>
          </a:xfrm>
          <a:prstGeom prst="rect">
            <a:avLst/>
          </a:prstGeom>
        </p:spPr>
      </p:pic>
      <p:sp>
        <p:nvSpPr>
          <p:cNvPr id="4" name="Shape 946">
            <a:extLst>
              <a:ext uri="{FF2B5EF4-FFF2-40B4-BE49-F238E27FC236}">
                <a16:creationId xmlns:a16="http://schemas.microsoft.com/office/drawing/2014/main" id="{08BCA216-3543-C448-BA16-A96F6BBCF66E}"/>
              </a:ext>
            </a:extLst>
          </p:cNvPr>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Integrative Genomics Viewer (IGV)</a:t>
            </a:r>
            <a:endParaRPr sz="2400" b="1">
              <a:solidFill>
                <a:srgbClr val="000000"/>
              </a:solidFill>
              <a:latin typeface="Arial"/>
              <a:ea typeface="Arial"/>
              <a:cs typeface="Arial"/>
              <a:sym typeface="Arial"/>
            </a:endParaRPr>
          </a:p>
        </p:txBody>
      </p:sp>
      <p:sp>
        <p:nvSpPr>
          <p:cNvPr id="6" name="Shape 923">
            <a:extLst>
              <a:ext uri="{FF2B5EF4-FFF2-40B4-BE49-F238E27FC236}">
                <a16:creationId xmlns:a16="http://schemas.microsoft.com/office/drawing/2014/main" id="{215D3E89-1093-5242-AA38-46D9119CFA99}"/>
              </a:ext>
            </a:extLst>
          </p:cNvPr>
          <p:cNvSpPr txBox="1"/>
          <p:nvPr/>
        </p:nvSpPr>
        <p:spPr>
          <a:xfrm>
            <a:off x="-60176" y="454201"/>
            <a:ext cx="1584176" cy="369332"/>
          </a:xfrm>
          <a:prstGeom prst="rect">
            <a:avLst/>
          </a:prstGeom>
          <a:solidFill>
            <a:srgbClr val="FFFFFF"/>
          </a:solidFill>
          <a:ln w="9525" cap="flat" cmpd="sng">
            <a:solidFill>
              <a:srgbClr val="FF6600"/>
            </a:solidFill>
            <a:prstDash val="solid"/>
            <a:round/>
            <a:headEnd type="none" w="sm" len="sm"/>
            <a:tailEnd type="none" w="sm" len="sm"/>
          </a:ln>
        </p:spPr>
        <p:txBody>
          <a:bodyPr spcFirstLastPara="1" wrap="square" lIns="91425" tIns="45700" rIns="91425" bIns="45700" anchor="t" anchorCtr="0">
            <a:noAutofit/>
          </a:bodyPr>
          <a:lstStyle/>
          <a:p>
            <a:pPr algn="ctr">
              <a:buClr>
                <a:srgbClr val="FF0000"/>
              </a:buClr>
              <a:buSzPts val="1800"/>
            </a:pPr>
            <a:r>
              <a:rPr lang="en-GB" dirty="0">
                <a:solidFill>
                  <a:srgbClr val="FF0000"/>
                </a:solidFill>
                <a:latin typeface="Calibri"/>
                <a:ea typeface="Calibri"/>
                <a:cs typeface="Calibri"/>
                <a:sym typeface="Calibri"/>
              </a:rPr>
              <a:t>Coverage track</a:t>
            </a:r>
            <a:endParaRPr dirty="0">
              <a:solidFill>
                <a:srgbClr val="FF0000"/>
              </a:solidFill>
              <a:latin typeface="Calibri"/>
              <a:ea typeface="Calibri"/>
              <a:cs typeface="Calibri"/>
              <a:sym typeface="Calibri"/>
            </a:endParaRPr>
          </a:p>
        </p:txBody>
      </p:sp>
      <p:cxnSp>
        <p:nvCxnSpPr>
          <p:cNvPr id="7" name="Shape 951">
            <a:extLst>
              <a:ext uri="{FF2B5EF4-FFF2-40B4-BE49-F238E27FC236}">
                <a16:creationId xmlns:a16="http://schemas.microsoft.com/office/drawing/2014/main" id="{6AAA23DA-0BC4-384F-890E-95F41E8DD35F}"/>
              </a:ext>
            </a:extLst>
          </p:cNvPr>
          <p:cNvCxnSpPr>
            <a:cxnSpLocks/>
          </p:cNvCxnSpPr>
          <p:nvPr/>
        </p:nvCxnSpPr>
        <p:spPr>
          <a:xfrm flipH="1">
            <a:off x="4664990" y="2649613"/>
            <a:ext cx="349888" cy="992489"/>
          </a:xfrm>
          <a:prstGeom prst="straightConnector1">
            <a:avLst/>
          </a:prstGeom>
          <a:noFill/>
          <a:ln w="25400" cap="flat" cmpd="sng">
            <a:solidFill>
              <a:srgbClr val="FF6600"/>
            </a:solidFill>
            <a:prstDash val="solid"/>
            <a:round/>
            <a:headEnd type="none" w="sm" len="sm"/>
            <a:tailEnd type="stealth" w="med" len="med"/>
          </a:ln>
          <a:effectLst>
            <a:outerShdw blurRad="40000" dist="20000" dir="5400000" rotWithShape="0">
              <a:srgbClr val="000000">
                <a:alpha val="37647"/>
              </a:srgbClr>
            </a:outerShdw>
          </a:effectLst>
        </p:spPr>
      </p:cxnSp>
      <p:pic>
        <p:nvPicPr>
          <p:cNvPr id="8" name="Picture 7">
            <a:extLst>
              <a:ext uri="{FF2B5EF4-FFF2-40B4-BE49-F238E27FC236}">
                <a16:creationId xmlns:a16="http://schemas.microsoft.com/office/drawing/2014/main" id="{677AD7FB-0554-CA49-ABE5-3E15634036AF}"/>
              </a:ext>
            </a:extLst>
          </p:cNvPr>
          <p:cNvPicPr>
            <a:picLocks noChangeAspect="1"/>
          </p:cNvPicPr>
          <p:nvPr/>
        </p:nvPicPr>
        <p:blipFill>
          <a:blip r:embed="rId4"/>
          <a:stretch>
            <a:fillRect/>
          </a:stretch>
        </p:blipFill>
        <p:spPr>
          <a:xfrm>
            <a:off x="0" y="6443038"/>
            <a:ext cx="12192000" cy="440072"/>
          </a:xfrm>
          <a:prstGeom prst="rect">
            <a:avLst/>
          </a:prstGeom>
        </p:spPr>
      </p:pic>
      <p:sp>
        <p:nvSpPr>
          <p:cNvPr id="9" name="TextBox 8">
            <a:extLst>
              <a:ext uri="{FF2B5EF4-FFF2-40B4-BE49-F238E27FC236}">
                <a16:creationId xmlns:a16="http://schemas.microsoft.com/office/drawing/2014/main" id="{A4E4846C-1B81-7B4F-99FF-8143AA9092C0}"/>
              </a:ext>
            </a:extLst>
          </p:cNvPr>
          <p:cNvSpPr txBox="1"/>
          <p:nvPr/>
        </p:nvSpPr>
        <p:spPr>
          <a:xfrm>
            <a:off x="0" y="6029101"/>
            <a:ext cx="7504386" cy="369332"/>
          </a:xfrm>
          <a:prstGeom prst="rect">
            <a:avLst/>
          </a:prstGeom>
          <a:noFill/>
        </p:spPr>
        <p:txBody>
          <a:bodyPr wrap="square" rtlCol="0">
            <a:spAutoFit/>
          </a:bodyPr>
          <a:lstStyle/>
          <a:p>
            <a:r>
              <a:rPr lang="en-US" dirty="0" err="1"/>
              <a:t>samtools</a:t>
            </a:r>
            <a:r>
              <a:rPr lang="en-US" dirty="0"/>
              <a:t> view shows this output: blue-outlined read is the first line</a:t>
            </a:r>
          </a:p>
        </p:txBody>
      </p:sp>
      <p:sp>
        <p:nvSpPr>
          <p:cNvPr id="12" name="Shape 923">
            <a:extLst>
              <a:ext uri="{FF2B5EF4-FFF2-40B4-BE49-F238E27FC236}">
                <a16:creationId xmlns:a16="http://schemas.microsoft.com/office/drawing/2014/main" id="{1F793D05-AB85-3A41-9B0D-2D671F5A013A}"/>
              </a:ext>
            </a:extLst>
          </p:cNvPr>
          <p:cNvSpPr txBox="1"/>
          <p:nvPr/>
        </p:nvSpPr>
        <p:spPr>
          <a:xfrm>
            <a:off x="4222790" y="2277745"/>
            <a:ext cx="1584176" cy="369332"/>
          </a:xfrm>
          <a:prstGeom prst="rect">
            <a:avLst/>
          </a:prstGeom>
          <a:solidFill>
            <a:srgbClr val="FFFFFF"/>
          </a:solidFill>
          <a:ln w="9525" cap="flat" cmpd="sng">
            <a:solidFill>
              <a:srgbClr val="FF6600"/>
            </a:solidFill>
            <a:prstDash val="solid"/>
            <a:round/>
            <a:headEnd type="none" w="sm" len="sm"/>
            <a:tailEnd type="none" w="sm" len="sm"/>
          </a:ln>
        </p:spPr>
        <p:txBody>
          <a:bodyPr spcFirstLastPara="1" wrap="square" lIns="91425" tIns="45700" rIns="91425" bIns="45700" anchor="t" anchorCtr="0">
            <a:noAutofit/>
          </a:bodyPr>
          <a:lstStyle/>
          <a:p>
            <a:pPr algn="ctr">
              <a:buClr>
                <a:srgbClr val="FF0000"/>
              </a:buClr>
              <a:buSzPts val="1800"/>
            </a:pPr>
            <a:r>
              <a:rPr lang="en-GB" dirty="0">
                <a:solidFill>
                  <a:srgbClr val="FF0000"/>
                </a:solidFill>
                <a:latin typeface="Calibri"/>
                <a:ea typeface="Calibri"/>
                <a:cs typeface="Calibri"/>
                <a:sym typeface="Calibri"/>
              </a:rPr>
              <a:t>Alignments</a:t>
            </a:r>
            <a:endParaRPr dirty="0">
              <a:solidFill>
                <a:srgbClr val="FF0000"/>
              </a:solidFill>
              <a:latin typeface="Calibri"/>
              <a:ea typeface="Calibri"/>
              <a:cs typeface="Calibri"/>
              <a:sym typeface="Calibri"/>
            </a:endParaRPr>
          </a:p>
        </p:txBody>
      </p:sp>
      <p:cxnSp>
        <p:nvCxnSpPr>
          <p:cNvPr id="14" name="Shape 951">
            <a:extLst>
              <a:ext uri="{FF2B5EF4-FFF2-40B4-BE49-F238E27FC236}">
                <a16:creationId xmlns:a16="http://schemas.microsoft.com/office/drawing/2014/main" id="{D798EE42-077B-2245-84A0-C6330CB941F4}"/>
              </a:ext>
            </a:extLst>
          </p:cNvPr>
          <p:cNvCxnSpPr>
            <a:cxnSpLocks/>
          </p:cNvCxnSpPr>
          <p:nvPr/>
        </p:nvCxnSpPr>
        <p:spPr>
          <a:xfrm flipH="1">
            <a:off x="9916510" y="3891391"/>
            <a:ext cx="1345325" cy="1923359"/>
          </a:xfrm>
          <a:prstGeom prst="straightConnector1">
            <a:avLst/>
          </a:prstGeom>
          <a:noFill/>
          <a:ln w="25400" cap="flat" cmpd="sng">
            <a:solidFill>
              <a:srgbClr val="FF6600"/>
            </a:solidFill>
            <a:prstDash val="solid"/>
            <a:round/>
            <a:headEnd type="none" w="sm" len="sm"/>
            <a:tailEnd type="stealth" w="med" len="med"/>
          </a:ln>
          <a:effectLst>
            <a:outerShdw blurRad="40000" dist="20000" dir="5400000" rotWithShape="0">
              <a:srgbClr val="000000">
                <a:alpha val="37647"/>
              </a:srgbClr>
            </a:outerShdw>
          </a:effectLst>
        </p:spPr>
      </p:cxnSp>
      <p:sp>
        <p:nvSpPr>
          <p:cNvPr id="15" name="Shape 923">
            <a:extLst>
              <a:ext uri="{FF2B5EF4-FFF2-40B4-BE49-F238E27FC236}">
                <a16:creationId xmlns:a16="http://schemas.microsoft.com/office/drawing/2014/main" id="{C407BA6B-2BDF-E048-9257-CF52907374D1}"/>
              </a:ext>
            </a:extLst>
          </p:cNvPr>
          <p:cNvSpPr txBox="1"/>
          <p:nvPr/>
        </p:nvSpPr>
        <p:spPr>
          <a:xfrm>
            <a:off x="10469747" y="3218420"/>
            <a:ext cx="1584176" cy="628366"/>
          </a:xfrm>
          <a:prstGeom prst="rect">
            <a:avLst/>
          </a:prstGeom>
          <a:solidFill>
            <a:srgbClr val="FFFFFF"/>
          </a:solidFill>
          <a:ln w="9525" cap="flat" cmpd="sng">
            <a:solidFill>
              <a:srgbClr val="FF6600"/>
            </a:solidFill>
            <a:prstDash val="solid"/>
            <a:round/>
            <a:headEnd type="none" w="sm" len="sm"/>
            <a:tailEnd type="none" w="sm" len="sm"/>
          </a:ln>
        </p:spPr>
        <p:txBody>
          <a:bodyPr spcFirstLastPara="1" wrap="square" lIns="91425" tIns="45700" rIns="91425" bIns="45700" anchor="t" anchorCtr="0">
            <a:noAutofit/>
          </a:bodyPr>
          <a:lstStyle/>
          <a:p>
            <a:pPr algn="ctr">
              <a:buClr>
                <a:srgbClr val="FF0000"/>
              </a:buClr>
              <a:buSzPts val="1800"/>
            </a:pPr>
            <a:r>
              <a:rPr lang="en-GB" dirty="0">
                <a:solidFill>
                  <a:srgbClr val="FF0000"/>
                </a:solidFill>
                <a:latin typeface="Calibri"/>
                <a:ea typeface="Calibri"/>
                <a:cs typeface="Calibri"/>
                <a:sym typeface="Calibri"/>
              </a:rPr>
              <a:t>Reference Genome</a:t>
            </a:r>
            <a:endParaRPr dirty="0">
              <a:solidFill>
                <a:srgbClr val="FF0000"/>
              </a:solidFill>
              <a:latin typeface="Calibri"/>
              <a:ea typeface="Calibri"/>
              <a:cs typeface="Calibri"/>
              <a:sym typeface="Calibri"/>
            </a:endParaRPr>
          </a:p>
        </p:txBody>
      </p:sp>
      <p:sp>
        <p:nvSpPr>
          <p:cNvPr id="17" name="Shape 923">
            <a:extLst>
              <a:ext uri="{FF2B5EF4-FFF2-40B4-BE49-F238E27FC236}">
                <a16:creationId xmlns:a16="http://schemas.microsoft.com/office/drawing/2014/main" id="{325CAF74-B5D4-F349-930C-B3DC125A1246}"/>
              </a:ext>
            </a:extLst>
          </p:cNvPr>
          <p:cNvSpPr txBox="1"/>
          <p:nvPr/>
        </p:nvSpPr>
        <p:spPr>
          <a:xfrm>
            <a:off x="10547852" y="5651555"/>
            <a:ext cx="1584176" cy="628366"/>
          </a:xfrm>
          <a:prstGeom prst="rect">
            <a:avLst/>
          </a:prstGeom>
          <a:solidFill>
            <a:srgbClr val="FFFFFF"/>
          </a:solidFill>
          <a:ln w="9525" cap="flat" cmpd="sng">
            <a:solidFill>
              <a:srgbClr val="FF6600"/>
            </a:solidFill>
            <a:prstDash val="solid"/>
            <a:round/>
            <a:headEnd type="none" w="sm" len="sm"/>
            <a:tailEnd type="none" w="sm" len="sm"/>
          </a:ln>
        </p:spPr>
        <p:txBody>
          <a:bodyPr spcFirstLastPara="1" wrap="square" lIns="91425" tIns="45700" rIns="91425" bIns="45700" anchor="t" anchorCtr="0">
            <a:noAutofit/>
          </a:bodyPr>
          <a:lstStyle/>
          <a:p>
            <a:pPr algn="ctr">
              <a:buClr>
                <a:srgbClr val="FF0000"/>
              </a:buClr>
              <a:buSzPts val="1800"/>
            </a:pPr>
            <a:r>
              <a:rPr lang="en-GB" dirty="0">
                <a:solidFill>
                  <a:srgbClr val="FF0000"/>
                </a:solidFill>
                <a:latin typeface="Calibri"/>
                <a:ea typeface="Calibri"/>
                <a:cs typeface="Calibri"/>
                <a:sym typeface="Calibri"/>
              </a:rPr>
              <a:t>Gene annotations</a:t>
            </a:r>
            <a:endParaRPr dirty="0">
              <a:solidFill>
                <a:srgbClr val="FF0000"/>
              </a:solidFill>
              <a:latin typeface="Calibri"/>
              <a:ea typeface="Calibri"/>
              <a:cs typeface="Calibri"/>
              <a:sym typeface="Calibri"/>
            </a:endParaRPr>
          </a:p>
        </p:txBody>
      </p:sp>
      <p:cxnSp>
        <p:nvCxnSpPr>
          <p:cNvPr id="20" name="Shape 951">
            <a:extLst>
              <a:ext uri="{FF2B5EF4-FFF2-40B4-BE49-F238E27FC236}">
                <a16:creationId xmlns:a16="http://schemas.microsoft.com/office/drawing/2014/main" id="{F99EB943-D04F-A14E-B22D-019551AE6AC2}"/>
              </a:ext>
            </a:extLst>
          </p:cNvPr>
          <p:cNvCxnSpPr>
            <a:cxnSpLocks/>
          </p:cNvCxnSpPr>
          <p:nvPr/>
        </p:nvCxnSpPr>
        <p:spPr>
          <a:xfrm>
            <a:off x="929898" y="823533"/>
            <a:ext cx="216977" cy="400833"/>
          </a:xfrm>
          <a:prstGeom prst="straightConnector1">
            <a:avLst/>
          </a:prstGeom>
          <a:noFill/>
          <a:ln w="25400" cap="flat" cmpd="sng">
            <a:solidFill>
              <a:srgbClr val="FF6600"/>
            </a:solidFill>
            <a:prstDash val="solid"/>
            <a:round/>
            <a:headEnd type="none" w="sm" len="sm"/>
            <a:tailEnd type="stealth" w="med" len="med"/>
          </a:ln>
          <a:effectLst>
            <a:outerShdw blurRad="40000" dist="20000" dir="5400000" rotWithShape="0">
              <a:srgbClr val="000000">
                <a:alpha val="37647"/>
              </a:srgbClr>
            </a:outerShdw>
          </a:effectLst>
        </p:spPr>
      </p:cxnSp>
      <p:cxnSp>
        <p:nvCxnSpPr>
          <p:cNvPr id="23" name="Shape 951">
            <a:extLst>
              <a:ext uri="{FF2B5EF4-FFF2-40B4-BE49-F238E27FC236}">
                <a16:creationId xmlns:a16="http://schemas.microsoft.com/office/drawing/2014/main" id="{2B93505F-7F0B-3543-87F0-E056A8EAA078}"/>
              </a:ext>
            </a:extLst>
          </p:cNvPr>
          <p:cNvCxnSpPr>
            <a:cxnSpLocks/>
          </p:cNvCxnSpPr>
          <p:nvPr/>
        </p:nvCxnSpPr>
        <p:spPr>
          <a:xfrm flipV="1">
            <a:off x="2929180" y="4866468"/>
            <a:ext cx="2085698" cy="1576570"/>
          </a:xfrm>
          <a:prstGeom prst="straightConnector1">
            <a:avLst/>
          </a:prstGeom>
          <a:noFill/>
          <a:ln w="25400" cap="flat" cmpd="sng">
            <a:solidFill>
              <a:srgbClr val="FF6600"/>
            </a:solidFill>
            <a:prstDash val="solid"/>
            <a:round/>
            <a:headEnd type="none" w="sm" len="sm"/>
            <a:tailEnd type="stealth" w="med" len="med"/>
          </a:ln>
          <a:effectLst>
            <a:outerShdw blurRad="40000" dist="20000" dir="5400000" rotWithShape="0">
              <a:srgbClr val="000000">
                <a:alpha val="37647"/>
              </a:srgbClr>
            </a:outerShdw>
          </a:effectLst>
        </p:spPr>
      </p:cxnSp>
    </p:spTree>
    <p:extLst>
      <p:ext uri="{BB962C8B-B14F-4D97-AF65-F5344CB8AC3E}">
        <p14:creationId xmlns:p14="http://schemas.microsoft.com/office/powerpoint/2010/main" val="13529450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CEA4C4-F718-CC4B-8851-A40844C6BEC2}"/>
              </a:ext>
            </a:extLst>
          </p:cNvPr>
          <p:cNvPicPr>
            <a:picLocks noChangeAspect="1"/>
          </p:cNvPicPr>
          <p:nvPr/>
        </p:nvPicPr>
        <p:blipFill>
          <a:blip r:embed="rId3"/>
          <a:stretch>
            <a:fillRect/>
          </a:stretch>
        </p:blipFill>
        <p:spPr>
          <a:xfrm>
            <a:off x="1597570" y="943334"/>
            <a:ext cx="8865476" cy="4582075"/>
          </a:xfrm>
          <a:prstGeom prst="rect">
            <a:avLst/>
          </a:prstGeom>
        </p:spPr>
      </p:pic>
      <p:sp>
        <p:nvSpPr>
          <p:cNvPr id="4" name="Shape 946">
            <a:extLst>
              <a:ext uri="{FF2B5EF4-FFF2-40B4-BE49-F238E27FC236}">
                <a16:creationId xmlns:a16="http://schemas.microsoft.com/office/drawing/2014/main" id="{08BCA216-3543-C448-BA16-A96F6BBCF66E}"/>
              </a:ext>
            </a:extLst>
          </p:cNvPr>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Integrative Genomics Viewer (IGV)</a:t>
            </a:r>
            <a:endParaRPr sz="2400" b="1">
              <a:solidFill>
                <a:srgbClr val="000000"/>
              </a:solidFill>
              <a:latin typeface="Arial"/>
              <a:ea typeface="Arial"/>
              <a:cs typeface="Arial"/>
              <a:sym typeface="Arial"/>
            </a:endParaRPr>
          </a:p>
        </p:txBody>
      </p:sp>
      <p:sp>
        <p:nvSpPr>
          <p:cNvPr id="6" name="Shape 923">
            <a:extLst>
              <a:ext uri="{FF2B5EF4-FFF2-40B4-BE49-F238E27FC236}">
                <a16:creationId xmlns:a16="http://schemas.microsoft.com/office/drawing/2014/main" id="{215D3E89-1093-5242-AA38-46D9119CFA99}"/>
              </a:ext>
            </a:extLst>
          </p:cNvPr>
          <p:cNvSpPr txBox="1"/>
          <p:nvPr/>
        </p:nvSpPr>
        <p:spPr>
          <a:xfrm>
            <a:off x="0" y="1055300"/>
            <a:ext cx="1584176" cy="369332"/>
          </a:xfrm>
          <a:prstGeom prst="rect">
            <a:avLst/>
          </a:prstGeom>
          <a:solidFill>
            <a:srgbClr val="FFFFFF"/>
          </a:solidFill>
          <a:ln w="9525" cap="flat" cmpd="sng">
            <a:solidFill>
              <a:srgbClr val="FF6600"/>
            </a:solidFill>
            <a:prstDash val="solid"/>
            <a:round/>
            <a:headEnd type="none" w="sm" len="sm"/>
            <a:tailEnd type="none" w="sm" len="sm"/>
          </a:ln>
        </p:spPr>
        <p:txBody>
          <a:bodyPr spcFirstLastPara="1" wrap="square" lIns="91425" tIns="45700" rIns="91425" bIns="45700" anchor="t" anchorCtr="0">
            <a:noAutofit/>
          </a:bodyPr>
          <a:lstStyle/>
          <a:p>
            <a:pPr algn="ctr">
              <a:buClr>
                <a:srgbClr val="FF0000"/>
              </a:buClr>
              <a:buSzPts val="1800"/>
            </a:pPr>
            <a:r>
              <a:rPr lang="en-GB" dirty="0">
                <a:solidFill>
                  <a:srgbClr val="FF0000"/>
                </a:solidFill>
                <a:latin typeface="Calibri"/>
                <a:ea typeface="Calibri"/>
                <a:cs typeface="Calibri"/>
                <a:sym typeface="Calibri"/>
              </a:rPr>
              <a:t>Coverage track</a:t>
            </a:r>
            <a:endParaRPr dirty="0">
              <a:solidFill>
                <a:srgbClr val="FF0000"/>
              </a:solidFill>
              <a:latin typeface="Calibri"/>
              <a:ea typeface="Calibri"/>
              <a:cs typeface="Calibri"/>
              <a:sym typeface="Calibri"/>
            </a:endParaRPr>
          </a:p>
        </p:txBody>
      </p:sp>
      <p:cxnSp>
        <p:nvCxnSpPr>
          <p:cNvPr id="7" name="Shape 951">
            <a:extLst>
              <a:ext uri="{FF2B5EF4-FFF2-40B4-BE49-F238E27FC236}">
                <a16:creationId xmlns:a16="http://schemas.microsoft.com/office/drawing/2014/main" id="{6AAA23DA-0BC4-384F-890E-95F41E8DD35F}"/>
              </a:ext>
            </a:extLst>
          </p:cNvPr>
          <p:cNvCxnSpPr>
            <a:cxnSpLocks/>
            <a:stCxn id="6" idx="3"/>
          </p:cNvCxnSpPr>
          <p:nvPr/>
        </p:nvCxnSpPr>
        <p:spPr>
          <a:xfrm>
            <a:off x="1584176" y="1239966"/>
            <a:ext cx="859479" cy="296632"/>
          </a:xfrm>
          <a:prstGeom prst="straightConnector1">
            <a:avLst/>
          </a:prstGeom>
          <a:noFill/>
          <a:ln w="25400" cap="flat" cmpd="sng">
            <a:solidFill>
              <a:srgbClr val="FF6600"/>
            </a:solidFill>
            <a:prstDash val="solid"/>
            <a:round/>
            <a:headEnd type="none" w="sm" len="sm"/>
            <a:tailEnd type="stealth" w="med" len="med"/>
          </a:ln>
          <a:effectLst>
            <a:outerShdw blurRad="40000" dist="20000" dir="5400000" rotWithShape="0">
              <a:srgbClr val="000000">
                <a:alpha val="37647"/>
              </a:srgbClr>
            </a:outerShdw>
          </a:effectLst>
        </p:spPr>
      </p:cxnSp>
      <p:pic>
        <p:nvPicPr>
          <p:cNvPr id="8" name="Picture 7">
            <a:extLst>
              <a:ext uri="{FF2B5EF4-FFF2-40B4-BE49-F238E27FC236}">
                <a16:creationId xmlns:a16="http://schemas.microsoft.com/office/drawing/2014/main" id="{677AD7FB-0554-CA49-ABE5-3E15634036AF}"/>
              </a:ext>
            </a:extLst>
          </p:cNvPr>
          <p:cNvPicPr>
            <a:picLocks noChangeAspect="1"/>
          </p:cNvPicPr>
          <p:nvPr/>
        </p:nvPicPr>
        <p:blipFill>
          <a:blip r:embed="rId4"/>
          <a:stretch>
            <a:fillRect/>
          </a:stretch>
        </p:blipFill>
        <p:spPr>
          <a:xfrm>
            <a:off x="0" y="6123267"/>
            <a:ext cx="12192000" cy="440072"/>
          </a:xfrm>
          <a:prstGeom prst="rect">
            <a:avLst/>
          </a:prstGeom>
        </p:spPr>
      </p:pic>
      <p:sp>
        <p:nvSpPr>
          <p:cNvPr id="10" name="TextBox 9">
            <a:extLst>
              <a:ext uri="{FF2B5EF4-FFF2-40B4-BE49-F238E27FC236}">
                <a16:creationId xmlns:a16="http://schemas.microsoft.com/office/drawing/2014/main" id="{40920FBD-FB23-D84F-AFE3-63365CA93D1F}"/>
              </a:ext>
            </a:extLst>
          </p:cNvPr>
          <p:cNvSpPr txBox="1"/>
          <p:nvPr/>
        </p:nvSpPr>
        <p:spPr>
          <a:xfrm>
            <a:off x="0" y="5710075"/>
            <a:ext cx="7504386" cy="369332"/>
          </a:xfrm>
          <a:prstGeom prst="rect">
            <a:avLst/>
          </a:prstGeom>
          <a:noFill/>
        </p:spPr>
        <p:txBody>
          <a:bodyPr wrap="square" rtlCol="0">
            <a:spAutoFit/>
          </a:bodyPr>
          <a:lstStyle/>
          <a:p>
            <a:r>
              <a:rPr lang="en-US" dirty="0" err="1"/>
              <a:t>samtools</a:t>
            </a:r>
            <a:r>
              <a:rPr lang="en-US" dirty="0"/>
              <a:t> view shows this output: blue-outlined reads are a pair</a:t>
            </a:r>
          </a:p>
        </p:txBody>
      </p:sp>
      <p:cxnSp>
        <p:nvCxnSpPr>
          <p:cNvPr id="9" name="Shape 951">
            <a:extLst>
              <a:ext uri="{FF2B5EF4-FFF2-40B4-BE49-F238E27FC236}">
                <a16:creationId xmlns:a16="http://schemas.microsoft.com/office/drawing/2014/main" id="{A739C568-5FF2-0445-BD3C-1D56D865156A}"/>
              </a:ext>
            </a:extLst>
          </p:cNvPr>
          <p:cNvCxnSpPr>
            <a:cxnSpLocks/>
          </p:cNvCxnSpPr>
          <p:nvPr/>
        </p:nvCxnSpPr>
        <p:spPr>
          <a:xfrm flipH="1" flipV="1">
            <a:off x="4019107" y="5337544"/>
            <a:ext cx="829340" cy="741864"/>
          </a:xfrm>
          <a:prstGeom prst="straightConnector1">
            <a:avLst/>
          </a:prstGeom>
          <a:noFill/>
          <a:ln w="25400" cap="flat" cmpd="sng">
            <a:solidFill>
              <a:srgbClr val="FF6600"/>
            </a:solidFill>
            <a:prstDash val="solid"/>
            <a:round/>
            <a:headEnd type="none" w="sm" len="sm"/>
            <a:tailEnd type="stealth" w="med" len="med"/>
          </a:ln>
          <a:effectLst>
            <a:outerShdw blurRad="40000" dist="20000" dir="5400000" rotWithShape="0">
              <a:srgbClr val="000000">
                <a:alpha val="37647"/>
              </a:srgbClr>
            </a:outerShdw>
          </a:effectLst>
        </p:spPr>
      </p:cxnSp>
      <p:cxnSp>
        <p:nvCxnSpPr>
          <p:cNvPr id="11" name="Shape 951">
            <a:extLst>
              <a:ext uri="{FF2B5EF4-FFF2-40B4-BE49-F238E27FC236}">
                <a16:creationId xmlns:a16="http://schemas.microsoft.com/office/drawing/2014/main" id="{9717E2D8-ECE8-DB49-BDAE-360BBDBBD3B4}"/>
              </a:ext>
            </a:extLst>
          </p:cNvPr>
          <p:cNvCxnSpPr>
            <a:cxnSpLocks/>
          </p:cNvCxnSpPr>
          <p:nvPr/>
        </p:nvCxnSpPr>
        <p:spPr>
          <a:xfrm flipV="1">
            <a:off x="5699051" y="5337544"/>
            <a:ext cx="1805335" cy="999461"/>
          </a:xfrm>
          <a:prstGeom prst="straightConnector1">
            <a:avLst/>
          </a:prstGeom>
          <a:noFill/>
          <a:ln w="25400" cap="flat" cmpd="sng">
            <a:solidFill>
              <a:srgbClr val="FF6600"/>
            </a:solidFill>
            <a:prstDash val="solid"/>
            <a:round/>
            <a:headEnd type="none" w="sm" len="sm"/>
            <a:tailEnd type="stealth" w="med" len="med"/>
          </a:ln>
          <a:effectLst>
            <a:outerShdw blurRad="40000" dist="20000" dir="5400000" rotWithShape="0">
              <a:srgbClr val="000000">
                <a:alpha val="37647"/>
              </a:srgbClr>
            </a:outerShdw>
          </a:effectLst>
        </p:spPr>
      </p:cxnSp>
    </p:spTree>
    <p:extLst>
      <p:ext uri="{BB962C8B-B14F-4D97-AF65-F5344CB8AC3E}">
        <p14:creationId xmlns:p14="http://schemas.microsoft.com/office/powerpoint/2010/main" val="12024174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CBE9EB-6960-0347-9F22-86EFBD5C752A}"/>
              </a:ext>
            </a:extLst>
          </p:cNvPr>
          <p:cNvPicPr>
            <a:picLocks noChangeAspect="1"/>
          </p:cNvPicPr>
          <p:nvPr/>
        </p:nvPicPr>
        <p:blipFill>
          <a:blip r:embed="rId3"/>
          <a:stretch>
            <a:fillRect/>
          </a:stretch>
        </p:blipFill>
        <p:spPr>
          <a:xfrm>
            <a:off x="0" y="1735108"/>
            <a:ext cx="12192000" cy="3387783"/>
          </a:xfrm>
          <a:prstGeom prst="rect">
            <a:avLst/>
          </a:prstGeom>
        </p:spPr>
      </p:pic>
      <p:sp>
        <p:nvSpPr>
          <p:cNvPr id="4" name="Shape 946">
            <a:extLst>
              <a:ext uri="{FF2B5EF4-FFF2-40B4-BE49-F238E27FC236}">
                <a16:creationId xmlns:a16="http://schemas.microsoft.com/office/drawing/2014/main" id="{08BCA216-3543-C448-BA16-A96F6BBCF66E}"/>
              </a:ext>
            </a:extLst>
          </p:cNvPr>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Integrative Genomics Viewer (IGV)</a:t>
            </a:r>
            <a:endParaRPr sz="2400" b="1">
              <a:solidFill>
                <a:srgbClr val="000000"/>
              </a:solidFill>
              <a:latin typeface="Arial"/>
              <a:ea typeface="Arial"/>
              <a:cs typeface="Arial"/>
              <a:sym typeface="Arial"/>
            </a:endParaRPr>
          </a:p>
        </p:txBody>
      </p:sp>
      <p:cxnSp>
        <p:nvCxnSpPr>
          <p:cNvPr id="7" name="Shape 951">
            <a:extLst>
              <a:ext uri="{FF2B5EF4-FFF2-40B4-BE49-F238E27FC236}">
                <a16:creationId xmlns:a16="http://schemas.microsoft.com/office/drawing/2014/main" id="{6AAA23DA-0BC4-384F-890E-95F41E8DD35F}"/>
              </a:ext>
            </a:extLst>
          </p:cNvPr>
          <p:cNvCxnSpPr>
            <a:cxnSpLocks/>
          </p:cNvCxnSpPr>
          <p:nvPr/>
        </p:nvCxnSpPr>
        <p:spPr>
          <a:xfrm flipV="1">
            <a:off x="2324746" y="3967566"/>
            <a:ext cx="1022888" cy="1727518"/>
          </a:xfrm>
          <a:prstGeom prst="straightConnector1">
            <a:avLst/>
          </a:prstGeom>
          <a:noFill/>
          <a:ln w="25400" cap="flat" cmpd="sng">
            <a:solidFill>
              <a:srgbClr val="FF6600"/>
            </a:solidFill>
            <a:prstDash val="solid"/>
            <a:round/>
            <a:headEnd type="none" w="sm" len="sm"/>
            <a:tailEnd type="stealth" w="med" len="med"/>
          </a:ln>
          <a:effectLst>
            <a:outerShdw blurRad="40000" dist="20000" dir="5400000" rotWithShape="0">
              <a:srgbClr val="000000">
                <a:alpha val="37647"/>
              </a:srgbClr>
            </a:outerShdw>
          </a:effectLst>
        </p:spPr>
      </p:cxnSp>
      <p:pic>
        <p:nvPicPr>
          <p:cNvPr id="3" name="Picture 2">
            <a:extLst>
              <a:ext uri="{FF2B5EF4-FFF2-40B4-BE49-F238E27FC236}">
                <a16:creationId xmlns:a16="http://schemas.microsoft.com/office/drawing/2014/main" id="{4DD2C62C-CE69-A949-95EC-D8B7797426A7}"/>
              </a:ext>
            </a:extLst>
          </p:cNvPr>
          <p:cNvPicPr>
            <a:picLocks noChangeAspect="1"/>
          </p:cNvPicPr>
          <p:nvPr/>
        </p:nvPicPr>
        <p:blipFill>
          <a:blip r:embed="rId4"/>
          <a:stretch>
            <a:fillRect/>
          </a:stretch>
        </p:blipFill>
        <p:spPr>
          <a:xfrm>
            <a:off x="0" y="5695084"/>
            <a:ext cx="12192000" cy="219581"/>
          </a:xfrm>
          <a:prstGeom prst="rect">
            <a:avLst/>
          </a:prstGeom>
        </p:spPr>
      </p:pic>
      <p:sp>
        <p:nvSpPr>
          <p:cNvPr id="8" name="TextBox 7">
            <a:extLst>
              <a:ext uri="{FF2B5EF4-FFF2-40B4-BE49-F238E27FC236}">
                <a16:creationId xmlns:a16="http://schemas.microsoft.com/office/drawing/2014/main" id="{7599AE52-9E08-E84E-B9E3-088F5D77C4AD}"/>
              </a:ext>
            </a:extLst>
          </p:cNvPr>
          <p:cNvSpPr txBox="1"/>
          <p:nvPr/>
        </p:nvSpPr>
        <p:spPr>
          <a:xfrm>
            <a:off x="0" y="5156704"/>
            <a:ext cx="7504386" cy="369332"/>
          </a:xfrm>
          <a:prstGeom prst="rect">
            <a:avLst/>
          </a:prstGeom>
          <a:noFill/>
        </p:spPr>
        <p:txBody>
          <a:bodyPr wrap="square" rtlCol="0">
            <a:spAutoFit/>
          </a:bodyPr>
          <a:lstStyle/>
          <a:p>
            <a:r>
              <a:rPr lang="en-US" dirty="0" err="1"/>
              <a:t>samtools</a:t>
            </a:r>
            <a:r>
              <a:rPr lang="en-US" dirty="0"/>
              <a:t> view shows this output: red-outlined read is </a:t>
            </a:r>
            <a:r>
              <a:rPr lang="en-US"/>
              <a:t>the 3’ </a:t>
            </a:r>
            <a:r>
              <a:rPr lang="en-US" dirty="0"/>
              <a:t>read</a:t>
            </a:r>
          </a:p>
        </p:txBody>
      </p:sp>
    </p:spTree>
    <p:extLst>
      <p:ext uri="{BB962C8B-B14F-4D97-AF65-F5344CB8AC3E}">
        <p14:creationId xmlns:p14="http://schemas.microsoft.com/office/powerpoint/2010/main" val="42438774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946">
            <a:extLst>
              <a:ext uri="{FF2B5EF4-FFF2-40B4-BE49-F238E27FC236}">
                <a16:creationId xmlns:a16="http://schemas.microsoft.com/office/drawing/2014/main" id="{08BCA216-3543-C448-BA16-A96F6BBCF66E}"/>
              </a:ext>
            </a:extLst>
          </p:cNvPr>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Integrative Genomics Viewer (IGV)</a:t>
            </a:r>
            <a:endParaRPr sz="2400" b="1">
              <a:solidFill>
                <a:srgbClr val="000000"/>
              </a:solidFill>
              <a:latin typeface="Arial"/>
              <a:ea typeface="Arial"/>
              <a:cs typeface="Arial"/>
              <a:sym typeface="Arial"/>
            </a:endParaRPr>
          </a:p>
        </p:txBody>
      </p:sp>
      <p:sp>
        <p:nvSpPr>
          <p:cNvPr id="6" name="Shape 923">
            <a:extLst>
              <a:ext uri="{FF2B5EF4-FFF2-40B4-BE49-F238E27FC236}">
                <a16:creationId xmlns:a16="http://schemas.microsoft.com/office/drawing/2014/main" id="{215D3E89-1093-5242-AA38-46D9119CFA99}"/>
              </a:ext>
            </a:extLst>
          </p:cNvPr>
          <p:cNvSpPr txBox="1"/>
          <p:nvPr/>
        </p:nvSpPr>
        <p:spPr>
          <a:xfrm>
            <a:off x="0" y="1055300"/>
            <a:ext cx="1584176" cy="369332"/>
          </a:xfrm>
          <a:prstGeom prst="rect">
            <a:avLst/>
          </a:prstGeom>
          <a:solidFill>
            <a:srgbClr val="FFFFFF"/>
          </a:solidFill>
          <a:ln w="9525" cap="flat" cmpd="sng">
            <a:solidFill>
              <a:srgbClr val="FF6600"/>
            </a:solidFill>
            <a:prstDash val="solid"/>
            <a:round/>
            <a:headEnd type="none" w="sm" len="sm"/>
            <a:tailEnd type="none" w="sm" len="sm"/>
          </a:ln>
        </p:spPr>
        <p:txBody>
          <a:bodyPr spcFirstLastPara="1" wrap="square" lIns="91425" tIns="45700" rIns="91425" bIns="45700" anchor="t" anchorCtr="0">
            <a:noAutofit/>
          </a:bodyPr>
          <a:lstStyle/>
          <a:p>
            <a:pPr algn="ctr">
              <a:buClr>
                <a:srgbClr val="FF0000"/>
              </a:buClr>
              <a:buSzPts val="1800"/>
            </a:pPr>
            <a:r>
              <a:rPr lang="en-GB" dirty="0">
                <a:solidFill>
                  <a:srgbClr val="FF0000"/>
                </a:solidFill>
                <a:latin typeface="Calibri"/>
                <a:ea typeface="Calibri"/>
                <a:cs typeface="Calibri"/>
                <a:sym typeface="Calibri"/>
              </a:rPr>
              <a:t>Coverage track</a:t>
            </a:r>
            <a:endParaRPr dirty="0">
              <a:solidFill>
                <a:srgbClr val="FF0000"/>
              </a:solidFill>
              <a:latin typeface="Calibri"/>
              <a:ea typeface="Calibri"/>
              <a:cs typeface="Calibri"/>
              <a:sym typeface="Calibri"/>
            </a:endParaRPr>
          </a:p>
        </p:txBody>
      </p:sp>
      <p:cxnSp>
        <p:nvCxnSpPr>
          <p:cNvPr id="7" name="Shape 951">
            <a:extLst>
              <a:ext uri="{FF2B5EF4-FFF2-40B4-BE49-F238E27FC236}">
                <a16:creationId xmlns:a16="http://schemas.microsoft.com/office/drawing/2014/main" id="{6AAA23DA-0BC4-384F-890E-95F41E8DD35F}"/>
              </a:ext>
            </a:extLst>
          </p:cNvPr>
          <p:cNvCxnSpPr>
            <a:cxnSpLocks/>
            <a:stCxn id="6" idx="3"/>
          </p:cNvCxnSpPr>
          <p:nvPr/>
        </p:nvCxnSpPr>
        <p:spPr>
          <a:xfrm>
            <a:off x="1584176" y="1239966"/>
            <a:ext cx="487220" cy="626156"/>
          </a:xfrm>
          <a:prstGeom prst="straightConnector1">
            <a:avLst/>
          </a:prstGeom>
          <a:noFill/>
          <a:ln w="25400" cap="flat" cmpd="sng">
            <a:solidFill>
              <a:srgbClr val="FF6600"/>
            </a:solidFill>
            <a:prstDash val="solid"/>
            <a:round/>
            <a:headEnd type="none" w="sm" len="sm"/>
            <a:tailEnd type="stealth" w="med" len="med"/>
          </a:ln>
          <a:effectLst>
            <a:outerShdw blurRad="40000" dist="20000" dir="5400000" rotWithShape="0">
              <a:srgbClr val="000000">
                <a:alpha val="37647"/>
              </a:srgbClr>
            </a:outerShdw>
          </a:effectLst>
        </p:spPr>
      </p:cxnSp>
      <p:pic>
        <p:nvPicPr>
          <p:cNvPr id="11" name="Picture 10">
            <a:extLst>
              <a:ext uri="{FF2B5EF4-FFF2-40B4-BE49-F238E27FC236}">
                <a16:creationId xmlns:a16="http://schemas.microsoft.com/office/drawing/2014/main" id="{F0267EE8-7347-344B-B5FE-D7E309562176}"/>
              </a:ext>
            </a:extLst>
          </p:cNvPr>
          <p:cNvPicPr>
            <a:picLocks noChangeAspect="1"/>
          </p:cNvPicPr>
          <p:nvPr/>
        </p:nvPicPr>
        <p:blipFill>
          <a:blip r:embed="rId3"/>
          <a:stretch>
            <a:fillRect/>
          </a:stretch>
        </p:blipFill>
        <p:spPr>
          <a:xfrm>
            <a:off x="0" y="5667926"/>
            <a:ext cx="12192000" cy="228665"/>
          </a:xfrm>
          <a:prstGeom prst="rect">
            <a:avLst/>
          </a:prstGeom>
        </p:spPr>
      </p:pic>
      <p:sp>
        <p:nvSpPr>
          <p:cNvPr id="12" name="TextBox 11">
            <a:extLst>
              <a:ext uri="{FF2B5EF4-FFF2-40B4-BE49-F238E27FC236}">
                <a16:creationId xmlns:a16="http://schemas.microsoft.com/office/drawing/2014/main" id="{E1677303-E1AC-E44A-925A-A282770A0E2F}"/>
              </a:ext>
            </a:extLst>
          </p:cNvPr>
          <p:cNvSpPr txBox="1"/>
          <p:nvPr/>
        </p:nvSpPr>
        <p:spPr>
          <a:xfrm>
            <a:off x="0" y="5231027"/>
            <a:ext cx="7504386" cy="369332"/>
          </a:xfrm>
          <a:prstGeom prst="rect">
            <a:avLst/>
          </a:prstGeom>
          <a:noFill/>
        </p:spPr>
        <p:txBody>
          <a:bodyPr wrap="square" rtlCol="0">
            <a:spAutoFit/>
          </a:bodyPr>
          <a:lstStyle/>
          <a:p>
            <a:r>
              <a:rPr lang="en-US" dirty="0" err="1"/>
              <a:t>samtools</a:t>
            </a:r>
            <a:r>
              <a:rPr lang="en-US" dirty="0"/>
              <a:t> view shows this output: red-outlined read is the 5’ read</a:t>
            </a:r>
          </a:p>
        </p:txBody>
      </p:sp>
      <p:pic>
        <p:nvPicPr>
          <p:cNvPr id="13" name="Picture 12">
            <a:extLst>
              <a:ext uri="{FF2B5EF4-FFF2-40B4-BE49-F238E27FC236}">
                <a16:creationId xmlns:a16="http://schemas.microsoft.com/office/drawing/2014/main" id="{1B915CAF-2573-AF4A-B3EB-71D8CEEB61D9}"/>
              </a:ext>
            </a:extLst>
          </p:cNvPr>
          <p:cNvPicPr>
            <a:picLocks noChangeAspect="1"/>
          </p:cNvPicPr>
          <p:nvPr/>
        </p:nvPicPr>
        <p:blipFill>
          <a:blip r:embed="rId4"/>
          <a:stretch>
            <a:fillRect/>
          </a:stretch>
        </p:blipFill>
        <p:spPr>
          <a:xfrm>
            <a:off x="1524000" y="1055300"/>
            <a:ext cx="9049407" cy="4099982"/>
          </a:xfrm>
          <a:prstGeom prst="rect">
            <a:avLst/>
          </a:prstGeom>
        </p:spPr>
      </p:pic>
      <p:sp>
        <p:nvSpPr>
          <p:cNvPr id="14" name="TextBox 13">
            <a:extLst>
              <a:ext uri="{FF2B5EF4-FFF2-40B4-BE49-F238E27FC236}">
                <a16:creationId xmlns:a16="http://schemas.microsoft.com/office/drawing/2014/main" id="{5073D897-844C-2642-8C66-989D28D7DD50}"/>
              </a:ext>
            </a:extLst>
          </p:cNvPr>
          <p:cNvSpPr txBox="1"/>
          <p:nvPr/>
        </p:nvSpPr>
        <p:spPr>
          <a:xfrm>
            <a:off x="1" y="5898009"/>
            <a:ext cx="11682248" cy="646331"/>
          </a:xfrm>
          <a:prstGeom prst="rect">
            <a:avLst/>
          </a:prstGeom>
          <a:noFill/>
        </p:spPr>
        <p:txBody>
          <a:bodyPr wrap="square" rtlCol="0">
            <a:spAutoFit/>
          </a:bodyPr>
          <a:lstStyle/>
          <a:p>
            <a:r>
              <a:rPr lang="en-US" dirty="0"/>
              <a:t>Notice the CIGAR string is 78M 73S – </a:t>
            </a:r>
            <a:r>
              <a:rPr lang="en-US" dirty="0" err="1"/>
              <a:t>softclipped</a:t>
            </a:r>
            <a:r>
              <a:rPr lang="en-US" dirty="0"/>
              <a:t> means that the alignment STOPs at </a:t>
            </a:r>
            <a:r>
              <a:rPr lang="en-US" dirty="0" err="1"/>
              <a:t>bp</a:t>
            </a:r>
            <a:r>
              <a:rPr lang="en-US" dirty="0"/>
              <a:t> 78, but the rest of the read is NOT trimmed. Result is that EVERY BASE PAIR of the read will mismatch ref =&gt; bases are </a:t>
            </a:r>
            <a:r>
              <a:rPr lang="en-US" dirty="0" err="1"/>
              <a:t>coloured</a:t>
            </a:r>
            <a:r>
              <a:rPr lang="en-US" dirty="0"/>
              <a:t>!</a:t>
            </a:r>
          </a:p>
        </p:txBody>
      </p:sp>
      <p:cxnSp>
        <p:nvCxnSpPr>
          <p:cNvPr id="16" name="Shape 951">
            <a:extLst>
              <a:ext uri="{FF2B5EF4-FFF2-40B4-BE49-F238E27FC236}">
                <a16:creationId xmlns:a16="http://schemas.microsoft.com/office/drawing/2014/main" id="{0D9BFD7A-E988-1B4F-AF30-DF0D50D2F77E}"/>
              </a:ext>
            </a:extLst>
          </p:cNvPr>
          <p:cNvCxnSpPr>
            <a:cxnSpLocks/>
          </p:cNvCxnSpPr>
          <p:nvPr/>
        </p:nvCxnSpPr>
        <p:spPr>
          <a:xfrm flipV="1">
            <a:off x="2324746" y="2417736"/>
            <a:ext cx="0" cy="3277348"/>
          </a:xfrm>
          <a:prstGeom prst="straightConnector1">
            <a:avLst/>
          </a:prstGeom>
          <a:noFill/>
          <a:ln w="25400" cap="flat" cmpd="sng">
            <a:solidFill>
              <a:srgbClr val="FF6600"/>
            </a:solidFill>
            <a:prstDash val="solid"/>
            <a:round/>
            <a:headEnd type="none" w="sm" len="sm"/>
            <a:tailEnd type="stealth" w="med" len="med"/>
          </a:ln>
          <a:effectLst>
            <a:outerShdw blurRad="40000" dist="20000" dir="5400000" rotWithShape="0">
              <a:srgbClr val="000000">
                <a:alpha val="37647"/>
              </a:srgbClr>
            </a:outerShdw>
          </a:effectLst>
        </p:spPr>
      </p:cxnSp>
      <p:cxnSp>
        <p:nvCxnSpPr>
          <p:cNvPr id="10" name="Shape 951">
            <a:extLst>
              <a:ext uri="{FF2B5EF4-FFF2-40B4-BE49-F238E27FC236}">
                <a16:creationId xmlns:a16="http://schemas.microsoft.com/office/drawing/2014/main" id="{2166B112-69C0-2047-9A83-9C01712C8C09}"/>
              </a:ext>
            </a:extLst>
          </p:cNvPr>
          <p:cNvCxnSpPr>
            <a:cxnSpLocks/>
          </p:cNvCxnSpPr>
          <p:nvPr/>
        </p:nvCxnSpPr>
        <p:spPr>
          <a:xfrm flipV="1">
            <a:off x="8038192" y="3097763"/>
            <a:ext cx="266940" cy="2570163"/>
          </a:xfrm>
          <a:prstGeom prst="straightConnector1">
            <a:avLst/>
          </a:prstGeom>
          <a:noFill/>
          <a:ln w="25400" cap="flat" cmpd="sng">
            <a:solidFill>
              <a:srgbClr val="FF6600"/>
            </a:solidFill>
            <a:prstDash val="solid"/>
            <a:round/>
            <a:headEnd type="none" w="sm" len="sm"/>
            <a:tailEnd type="stealth" w="med" len="med"/>
          </a:ln>
          <a:effectLst>
            <a:outerShdw blurRad="40000" dist="20000" dir="5400000" rotWithShape="0">
              <a:srgbClr val="000000">
                <a:alpha val="37647"/>
              </a:srgbClr>
            </a:outerShdw>
          </a:effectLst>
        </p:spPr>
      </p:cxnSp>
      <p:sp>
        <p:nvSpPr>
          <p:cNvPr id="5" name="Left Brace 4">
            <a:extLst>
              <a:ext uri="{FF2B5EF4-FFF2-40B4-BE49-F238E27FC236}">
                <a16:creationId xmlns:a16="http://schemas.microsoft.com/office/drawing/2014/main" id="{E71253B6-5ED7-6F46-B664-8B56A83D2466}"/>
              </a:ext>
            </a:extLst>
          </p:cNvPr>
          <p:cNvSpPr/>
          <p:nvPr/>
        </p:nvSpPr>
        <p:spPr>
          <a:xfrm rot="16200000">
            <a:off x="7981844" y="946557"/>
            <a:ext cx="858413" cy="404115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552445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946">
            <a:extLst>
              <a:ext uri="{FF2B5EF4-FFF2-40B4-BE49-F238E27FC236}">
                <a16:creationId xmlns:a16="http://schemas.microsoft.com/office/drawing/2014/main" id="{08BCA216-3543-C448-BA16-A96F6BBCF66E}"/>
              </a:ext>
            </a:extLst>
          </p:cNvPr>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Integrative Genomics Viewer (IGV)</a:t>
            </a:r>
            <a:endParaRPr sz="2400" b="1">
              <a:solidFill>
                <a:srgbClr val="000000"/>
              </a:solidFill>
              <a:latin typeface="Arial"/>
              <a:ea typeface="Arial"/>
              <a:cs typeface="Arial"/>
              <a:sym typeface="Arial"/>
            </a:endParaRPr>
          </a:p>
        </p:txBody>
      </p:sp>
      <p:pic>
        <p:nvPicPr>
          <p:cNvPr id="8" name="Picture 7">
            <a:extLst>
              <a:ext uri="{FF2B5EF4-FFF2-40B4-BE49-F238E27FC236}">
                <a16:creationId xmlns:a16="http://schemas.microsoft.com/office/drawing/2014/main" id="{EA867EED-5AF3-9045-89DA-E68228B5FA00}"/>
              </a:ext>
            </a:extLst>
          </p:cNvPr>
          <p:cNvPicPr>
            <a:picLocks noChangeAspect="1"/>
          </p:cNvPicPr>
          <p:nvPr/>
        </p:nvPicPr>
        <p:blipFill>
          <a:blip r:embed="rId3"/>
          <a:stretch>
            <a:fillRect/>
          </a:stretch>
        </p:blipFill>
        <p:spPr>
          <a:xfrm>
            <a:off x="3335542" y="943334"/>
            <a:ext cx="4723165" cy="4091238"/>
          </a:xfrm>
          <a:prstGeom prst="rect">
            <a:avLst/>
          </a:prstGeom>
        </p:spPr>
      </p:pic>
      <p:pic>
        <p:nvPicPr>
          <p:cNvPr id="9" name="Picture 8">
            <a:extLst>
              <a:ext uri="{FF2B5EF4-FFF2-40B4-BE49-F238E27FC236}">
                <a16:creationId xmlns:a16="http://schemas.microsoft.com/office/drawing/2014/main" id="{6AA8C6FC-6351-5E4D-B1E1-9F2888255921}"/>
              </a:ext>
            </a:extLst>
          </p:cNvPr>
          <p:cNvPicPr>
            <a:picLocks noChangeAspect="1"/>
          </p:cNvPicPr>
          <p:nvPr/>
        </p:nvPicPr>
        <p:blipFill>
          <a:blip r:embed="rId4"/>
          <a:stretch>
            <a:fillRect/>
          </a:stretch>
        </p:blipFill>
        <p:spPr>
          <a:xfrm>
            <a:off x="0" y="5285356"/>
            <a:ext cx="12192000" cy="228665"/>
          </a:xfrm>
          <a:prstGeom prst="rect">
            <a:avLst/>
          </a:prstGeom>
        </p:spPr>
      </p:pic>
      <p:pic>
        <p:nvPicPr>
          <p:cNvPr id="10" name="Picture 9">
            <a:extLst>
              <a:ext uri="{FF2B5EF4-FFF2-40B4-BE49-F238E27FC236}">
                <a16:creationId xmlns:a16="http://schemas.microsoft.com/office/drawing/2014/main" id="{7ABCC7B6-739B-7B4C-A0AE-FDD419E7FB00}"/>
              </a:ext>
            </a:extLst>
          </p:cNvPr>
          <p:cNvPicPr>
            <a:picLocks noChangeAspect="1"/>
          </p:cNvPicPr>
          <p:nvPr/>
        </p:nvPicPr>
        <p:blipFill>
          <a:blip r:embed="rId5"/>
          <a:stretch>
            <a:fillRect/>
          </a:stretch>
        </p:blipFill>
        <p:spPr>
          <a:xfrm>
            <a:off x="0" y="5765817"/>
            <a:ext cx="12192000" cy="238246"/>
          </a:xfrm>
          <a:prstGeom prst="rect">
            <a:avLst/>
          </a:prstGeom>
        </p:spPr>
      </p:pic>
      <p:pic>
        <p:nvPicPr>
          <p:cNvPr id="11" name="Picture 10">
            <a:extLst>
              <a:ext uri="{FF2B5EF4-FFF2-40B4-BE49-F238E27FC236}">
                <a16:creationId xmlns:a16="http://schemas.microsoft.com/office/drawing/2014/main" id="{B229AD1C-2BA0-0E49-A6B9-CE71F9FF35A5}"/>
              </a:ext>
            </a:extLst>
          </p:cNvPr>
          <p:cNvPicPr>
            <a:picLocks noChangeAspect="1"/>
          </p:cNvPicPr>
          <p:nvPr/>
        </p:nvPicPr>
        <p:blipFill>
          <a:blip r:embed="rId6"/>
          <a:stretch>
            <a:fillRect/>
          </a:stretch>
        </p:blipFill>
        <p:spPr>
          <a:xfrm>
            <a:off x="0" y="6283126"/>
            <a:ext cx="12192000" cy="219581"/>
          </a:xfrm>
          <a:prstGeom prst="rect">
            <a:avLst/>
          </a:prstGeom>
        </p:spPr>
      </p:pic>
      <p:cxnSp>
        <p:nvCxnSpPr>
          <p:cNvPr id="12" name="Shape 951">
            <a:extLst>
              <a:ext uri="{FF2B5EF4-FFF2-40B4-BE49-F238E27FC236}">
                <a16:creationId xmlns:a16="http://schemas.microsoft.com/office/drawing/2014/main" id="{21F497D3-60F7-5D40-8D40-C67DEC866919}"/>
              </a:ext>
            </a:extLst>
          </p:cNvPr>
          <p:cNvCxnSpPr>
            <a:cxnSpLocks/>
          </p:cNvCxnSpPr>
          <p:nvPr/>
        </p:nvCxnSpPr>
        <p:spPr>
          <a:xfrm flipV="1">
            <a:off x="1524000" y="2681207"/>
            <a:ext cx="2118102" cy="2598629"/>
          </a:xfrm>
          <a:prstGeom prst="straightConnector1">
            <a:avLst/>
          </a:prstGeom>
          <a:noFill/>
          <a:ln w="25400" cap="flat" cmpd="sng">
            <a:solidFill>
              <a:srgbClr val="FF6600"/>
            </a:solidFill>
            <a:prstDash val="solid"/>
            <a:round/>
            <a:headEnd type="none" w="sm" len="sm"/>
            <a:tailEnd type="stealth" w="med" len="med"/>
          </a:ln>
          <a:effectLst>
            <a:outerShdw blurRad="40000" dist="20000" dir="5400000" rotWithShape="0">
              <a:srgbClr val="000000">
                <a:alpha val="37647"/>
              </a:srgbClr>
            </a:outerShdw>
          </a:effectLst>
        </p:spPr>
      </p:cxnSp>
      <p:cxnSp>
        <p:nvCxnSpPr>
          <p:cNvPr id="14" name="Shape 951">
            <a:extLst>
              <a:ext uri="{FF2B5EF4-FFF2-40B4-BE49-F238E27FC236}">
                <a16:creationId xmlns:a16="http://schemas.microsoft.com/office/drawing/2014/main" id="{9549D5D5-330A-D74C-803F-9B1B0B2623F2}"/>
              </a:ext>
            </a:extLst>
          </p:cNvPr>
          <p:cNvCxnSpPr>
            <a:cxnSpLocks/>
          </p:cNvCxnSpPr>
          <p:nvPr/>
        </p:nvCxnSpPr>
        <p:spPr>
          <a:xfrm flipH="1" flipV="1">
            <a:off x="5579706" y="2681207"/>
            <a:ext cx="1825902" cy="3113426"/>
          </a:xfrm>
          <a:prstGeom prst="straightConnector1">
            <a:avLst/>
          </a:prstGeom>
          <a:noFill/>
          <a:ln w="25400" cap="flat" cmpd="sng">
            <a:solidFill>
              <a:srgbClr val="FF6600"/>
            </a:solidFill>
            <a:prstDash val="solid"/>
            <a:round/>
            <a:headEnd type="none" w="sm" len="sm"/>
            <a:tailEnd type="stealth" w="med" len="med"/>
          </a:ln>
          <a:effectLst>
            <a:outerShdw blurRad="40000" dist="20000" dir="5400000" rotWithShape="0">
              <a:srgbClr val="000000">
                <a:alpha val="37647"/>
              </a:srgbClr>
            </a:outerShdw>
          </a:effectLst>
        </p:spPr>
      </p:cxnSp>
      <p:cxnSp>
        <p:nvCxnSpPr>
          <p:cNvPr id="16" name="Shape 951">
            <a:extLst>
              <a:ext uri="{FF2B5EF4-FFF2-40B4-BE49-F238E27FC236}">
                <a16:creationId xmlns:a16="http://schemas.microsoft.com/office/drawing/2014/main" id="{AC4A0075-1C66-9941-B1BD-B658C9599A31}"/>
              </a:ext>
            </a:extLst>
          </p:cNvPr>
          <p:cNvCxnSpPr>
            <a:cxnSpLocks/>
          </p:cNvCxnSpPr>
          <p:nvPr/>
        </p:nvCxnSpPr>
        <p:spPr>
          <a:xfrm flipV="1">
            <a:off x="5486400" y="3688598"/>
            <a:ext cx="1518835" cy="2594528"/>
          </a:xfrm>
          <a:prstGeom prst="straightConnector1">
            <a:avLst/>
          </a:prstGeom>
          <a:noFill/>
          <a:ln w="25400" cap="flat" cmpd="sng">
            <a:solidFill>
              <a:srgbClr val="FF6600"/>
            </a:solidFill>
            <a:prstDash val="solid"/>
            <a:round/>
            <a:headEnd type="none" w="sm" len="sm"/>
            <a:tailEnd type="stealth" w="med" len="med"/>
          </a:ln>
          <a:effectLst>
            <a:outerShdw blurRad="40000" dist="20000" dir="5400000" rotWithShape="0">
              <a:srgbClr val="000000">
                <a:alpha val="37647"/>
              </a:srgbClr>
            </a:outerShdw>
          </a:effectLst>
        </p:spPr>
      </p:cxnSp>
      <p:sp>
        <p:nvSpPr>
          <p:cNvPr id="18" name="TextBox 17">
            <a:extLst>
              <a:ext uri="{FF2B5EF4-FFF2-40B4-BE49-F238E27FC236}">
                <a16:creationId xmlns:a16="http://schemas.microsoft.com/office/drawing/2014/main" id="{EB609E63-FC80-FF42-8E20-EA0F6B908B63}"/>
              </a:ext>
            </a:extLst>
          </p:cNvPr>
          <p:cNvSpPr txBox="1"/>
          <p:nvPr/>
        </p:nvSpPr>
        <p:spPr>
          <a:xfrm>
            <a:off x="8325174" y="1148254"/>
            <a:ext cx="3422542" cy="3970318"/>
          </a:xfrm>
          <a:prstGeom prst="rect">
            <a:avLst/>
          </a:prstGeom>
          <a:noFill/>
        </p:spPr>
        <p:txBody>
          <a:bodyPr wrap="square" rtlCol="0">
            <a:spAutoFit/>
          </a:bodyPr>
          <a:lstStyle/>
          <a:p>
            <a:r>
              <a:rPr lang="en-US" dirty="0"/>
              <a:t>But wait! There’s more</a:t>
            </a:r>
          </a:p>
          <a:p>
            <a:endParaRPr lang="en-US" dirty="0"/>
          </a:p>
          <a:p>
            <a:r>
              <a:rPr lang="en-US" dirty="0" err="1"/>
              <a:t>samtools</a:t>
            </a:r>
            <a:r>
              <a:rPr lang="en-US" dirty="0"/>
              <a:t> view will actually show three lines in the file with the same read name.</a:t>
            </a:r>
          </a:p>
          <a:p>
            <a:endParaRPr lang="en-US" dirty="0"/>
          </a:p>
          <a:p>
            <a:r>
              <a:rPr lang="en-US" dirty="0"/>
              <a:t>We have examined the left read (</a:t>
            </a:r>
            <a:r>
              <a:rPr lang="en-US" dirty="0" err="1"/>
              <a:t>softclipped</a:t>
            </a:r>
            <a:r>
              <a:rPr lang="en-US" dirty="0"/>
              <a:t>) and the right read (perfectly aligned).</a:t>
            </a:r>
          </a:p>
          <a:p>
            <a:br>
              <a:rPr lang="en-US" dirty="0"/>
            </a:br>
            <a:r>
              <a:rPr lang="en-US" dirty="0"/>
              <a:t>The middle read alignment is the ‘right half’ of the left read. It is hard-clipped and marked as ‘secondary’ – see flags</a:t>
            </a:r>
          </a:p>
        </p:txBody>
      </p:sp>
      <p:cxnSp>
        <p:nvCxnSpPr>
          <p:cNvPr id="7" name="Straight Connector 6">
            <a:extLst>
              <a:ext uri="{FF2B5EF4-FFF2-40B4-BE49-F238E27FC236}">
                <a16:creationId xmlns:a16="http://schemas.microsoft.com/office/drawing/2014/main" id="{1BE50922-F32F-D545-B218-C2F4FD49C808}"/>
              </a:ext>
            </a:extLst>
          </p:cNvPr>
          <p:cNvCxnSpPr>
            <a:cxnSpLocks/>
          </p:cNvCxnSpPr>
          <p:nvPr/>
        </p:nvCxnSpPr>
        <p:spPr>
          <a:xfrm>
            <a:off x="7515922" y="6048667"/>
            <a:ext cx="312234"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3639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The </a:t>
            </a:r>
            <a:r>
              <a:rPr lang="en-GB" sz="2400" b="1" i="1" dirty="0">
                <a:solidFill>
                  <a:srgbClr val="000000"/>
                </a:solidFill>
                <a:latin typeface="Arial"/>
                <a:ea typeface="Arial"/>
                <a:cs typeface="Arial"/>
                <a:sym typeface="Arial"/>
              </a:rPr>
              <a:t>reference</a:t>
            </a:r>
            <a:r>
              <a:rPr lang="en-GB" sz="2400" b="1" dirty="0">
                <a:solidFill>
                  <a:srgbClr val="000000"/>
                </a:solidFill>
                <a:latin typeface="Arial"/>
                <a:ea typeface="Arial"/>
                <a:cs typeface="Arial"/>
                <a:sym typeface="Arial"/>
              </a:rPr>
              <a:t> is </a:t>
            </a:r>
            <a:r>
              <a:rPr lang="en-GB" sz="2400" b="1" i="1" dirty="0">
                <a:solidFill>
                  <a:srgbClr val="000000"/>
                </a:solidFill>
                <a:latin typeface="Arial"/>
                <a:ea typeface="Arial"/>
                <a:cs typeface="Arial"/>
                <a:sym typeface="Arial"/>
              </a:rPr>
              <a:t>key</a:t>
            </a:r>
            <a:r>
              <a:rPr lang="en-GB" sz="2400" b="1" dirty="0">
                <a:solidFill>
                  <a:srgbClr val="000000"/>
                </a:solidFill>
                <a:latin typeface="Arial"/>
                <a:ea typeface="Arial"/>
                <a:cs typeface="Arial"/>
                <a:sym typeface="Arial"/>
              </a:rPr>
              <a:t> in all that follows</a:t>
            </a:r>
            <a:endParaRPr sz="2400" b="1" dirty="0">
              <a:solidFill>
                <a:srgbClr val="000000"/>
              </a:solidFill>
              <a:latin typeface="Arial"/>
              <a:ea typeface="Arial"/>
              <a:cs typeface="Arial"/>
              <a:sym typeface="Arial"/>
            </a:endParaRPr>
          </a:p>
        </p:txBody>
      </p:sp>
      <p:grpSp>
        <p:nvGrpSpPr>
          <p:cNvPr id="186" name="Google Shape;186;p18"/>
          <p:cNvGrpSpPr/>
          <p:nvPr/>
        </p:nvGrpSpPr>
        <p:grpSpPr>
          <a:xfrm>
            <a:off x="1703512" y="1135778"/>
            <a:ext cx="8958042" cy="2221215"/>
            <a:chOff x="179512" y="980728"/>
            <a:chExt cx="8958042" cy="2221215"/>
          </a:xfrm>
        </p:grpSpPr>
        <p:sp>
          <p:nvSpPr>
            <p:cNvPr id="187" name="Google Shape;187;p18"/>
            <p:cNvSpPr/>
            <p:nvPr/>
          </p:nvSpPr>
          <p:spPr>
            <a:xfrm>
              <a:off x="6444208" y="2924944"/>
              <a:ext cx="2685351" cy="276999"/>
            </a:xfrm>
            <a:prstGeom prst="rect">
              <a:avLst/>
            </a:prstGeom>
            <a:noFill/>
            <a:ln>
              <a:noFill/>
            </a:ln>
          </p:spPr>
          <p:txBody>
            <a:bodyPr spcFirstLastPara="1" wrap="square" lIns="91425" tIns="45700" rIns="91425" bIns="45700" anchor="t" anchorCtr="0">
              <a:noAutofit/>
            </a:bodyPr>
            <a:lstStyle/>
            <a:p>
              <a:pPr>
                <a:buClr>
                  <a:srgbClr val="000000"/>
                </a:buClr>
                <a:buSzPts val="1200"/>
              </a:pPr>
              <a:r>
                <a:rPr lang="en-GB" sz="1200">
                  <a:solidFill>
                    <a:srgbClr val="000000"/>
                  </a:solidFill>
                  <a:latin typeface="Calibri"/>
                  <a:ea typeface="Calibri"/>
                  <a:cs typeface="Calibri"/>
                  <a:sym typeface="Calibri"/>
                </a:rPr>
                <a:t>Image credit: Genome Research Limited</a:t>
              </a:r>
              <a:endParaRPr sz="1400">
                <a:solidFill>
                  <a:srgbClr val="000000"/>
                </a:solidFill>
                <a:latin typeface="Arial"/>
                <a:ea typeface="Arial"/>
                <a:cs typeface="Arial"/>
                <a:sym typeface="Arial"/>
              </a:endParaRPr>
            </a:p>
          </p:txBody>
        </p:sp>
        <p:pic>
          <p:nvPicPr>
            <p:cNvPr id="188" name="Google Shape;188;p18" descr="Screen Shot 2016-10-17 at 17.39.44.png"/>
            <p:cNvPicPr preferRelativeResize="0"/>
            <p:nvPr/>
          </p:nvPicPr>
          <p:blipFill rotWithShape="1">
            <a:blip r:embed="rId3">
              <a:alphaModFix/>
            </a:blip>
            <a:srcRect/>
            <a:stretch/>
          </p:blipFill>
          <p:spPr>
            <a:xfrm>
              <a:off x="179512" y="1268760"/>
              <a:ext cx="4153841" cy="1600369"/>
            </a:xfrm>
            <a:prstGeom prst="rect">
              <a:avLst/>
            </a:prstGeom>
            <a:noFill/>
            <a:ln>
              <a:noFill/>
            </a:ln>
          </p:spPr>
        </p:pic>
        <p:pic>
          <p:nvPicPr>
            <p:cNvPr id="189" name="Google Shape;189;p18" descr="Screen Shot 2016-10-17 at 17.39.25.png"/>
            <p:cNvPicPr preferRelativeResize="0"/>
            <p:nvPr/>
          </p:nvPicPr>
          <p:blipFill rotWithShape="1">
            <a:blip r:embed="rId4">
              <a:alphaModFix/>
            </a:blip>
            <a:srcRect/>
            <a:stretch/>
          </p:blipFill>
          <p:spPr>
            <a:xfrm>
              <a:off x="4572000" y="1196752"/>
              <a:ext cx="4421047" cy="1682998"/>
            </a:xfrm>
            <a:prstGeom prst="rect">
              <a:avLst/>
            </a:prstGeom>
            <a:noFill/>
            <a:ln>
              <a:noFill/>
            </a:ln>
          </p:spPr>
        </p:pic>
        <p:pic>
          <p:nvPicPr>
            <p:cNvPr id="190" name="Google Shape;190;p18" descr="Screen Shot 2016-10-17 at 17.40.22.png"/>
            <p:cNvPicPr preferRelativeResize="0"/>
            <p:nvPr/>
          </p:nvPicPr>
          <p:blipFill rotWithShape="1">
            <a:blip r:embed="rId5">
              <a:alphaModFix/>
            </a:blip>
            <a:srcRect/>
            <a:stretch/>
          </p:blipFill>
          <p:spPr>
            <a:xfrm>
              <a:off x="6821140" y="980728"/>
              <a:ext cx="2316414" cy="795630"/>
            </a:xfrm>
            <a:prstGeom prst="rect">
              <a:avLst/>
            </a:prstGeom>
            <a:noFill/>
            <a:ln>
              <a:noFill/>
            </a:ln>
          </p:spPr>
        </p:pic>
      </p:grpSp>
      <p:sp>
        <p:nvSpPr>
          <p:cNvPr id="3" name="Oval 2">
            <a:extLst>
              <a:ext uri="{FF2B5EF4-FFF2-40B4-BE49-F238E27FC236}">
                <a16:creationId xmlns:a16="http://schemas.microsoft.com/office/drawing/2014/main" id="{A6347D27-8039-F040-A928-40C904E12B99}"/>
              </a:ext>
            </a:extLst>
          </p:cNvPr>
          <p:cNvSpPr/>
          <p:nvPr/>
        </p:nvSpPr>
        <p:spPr>
          <a:xfrm>
            <a:off x="1266092" y="2447778"/>
            <a:ext cx="4829908" cy="9092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extLst>
              <a:ext uri="{FF2B5EF4-FFF2-40B4-BE49-F238E27FC236}">
                <a16:creationId xmlns:a16="http://schemas.microsoft.com/office/drawing/2014/main" id="{5D32B22A-3106-7145-81CD-FEA5B51E270F}"/>
              </a:ext>
            </a:extLst>
          </p:cNvPr>
          <p:cNvSpPr txBox="1"/>
          <p:nvPr/>
        </p:nvSpPr>
        <p:spPr>
          <a:xfrm>
            <a:off x="309090" y="3504655"/>
            <a:ext cx="11882909" cy="3416320"/>
          </a:xfrm>
          <a:prstGeom prst="rect">
            <a:avLst/>
          </a:prstGeom>
          <a:noFill/>
        </p:spPr>
        <p:txBody>
          <a:bodyPr wrap="square" rtlCol="0">
            <a:spAutoFit/>
          </a:bodyPr>
          <a:lstStyle/>
          <a:p>
            <a:r>
              <a:rPr lang="en-US" dirty="0"/>
              <a:t>The view of alignment in </a:t>
            </a:r>
            <a:r>
              <a:rPr lang="en-US" i="1" dirty="0"/>
              <a:t>this </a:t>
            </a:r>
            <a:r>
              <a:rPr lang="en-US" dirty="0"/>
              <a:t>lecture is </a:t>
            </a:r>
            <a:r>
              <a:rPr lang="en-US" i="1" dirty="0"/>
              <a:t>wildly</a:t>
            </a:r>
            <a:r>
              <a:rPr lang="en-US" dirty="0"/>
              <a:t> asymmetric: </a:t>
            </a:r>
          </a:p>
          <a:p>
            <a:pPr marL="285750" indent="-285750">
              <a:buFontTx/>
              <a:buChar char="-"/>
            </a:pPr>
            <a:r>
              <a:rPr lang="en-US" dirty="0"/>
              <a:t>short read sequences</a:t>
            </a:r>
          </a:p>
          <a:p>
            <a:pPr marL="285750" indent="-285750">
              <a:buFontTx/>
              <a:buChar char="-"/>
            </a:pPr>
            <a:r>
              <a:rPr lang="en-US" dirty="0"/>
              <a:t>very long reference sequences. Genomes (~</a:t>
            </a:r>
            <a:r>
              <a:rPr lang="en-US" dirty="0" err="1"/>
              <a:t>Gbp</a:t>
            </a:r>
            <a:r>
              <a:rPr lang="en-US" dirty="0"/>
              <a:t>) or Transcriptomes (~100Mbp)</a:t>
            </a:r>
          </a:p>
          <a:p>
            <a:endParaRPr lang="en-US" dirty="0"/>
          </a:p>
          <a:p>
            <a:r>
              <a:rPr lang="en-US" dirty="0"/>
              <a:t>Where do references come from? </a:t>
            </a:r>
          </a:p>
          <a:p>
            <a:r>
              <a:rPr lang="en-US" dirty="0"/>
              <a:t>Organism =&gt; Consortium =&gt; Money =&gt; Sequencing =&gt; Assembly =&gt; Curation=&gt; Dissemination =&gt; Curation, Dissemination =&gt; …</a:t>
            </a:r>
          </a:p>
          <a:p>
            <a:br>
              <a:rPr lang="en-US" dirty="0"/>
            </a:br>
            <a:r>
              <a:rPr lang="en-US" i="1" dirty="0"/>
              <a:t>Human, Mouse, Zebrafish, Chicken:</a:t>
            </a:r>
            <a:r>
              <a:rPr lang="en-US" dirty="0"/>
              <a:t> </a:t>
            </a:r>
          </a:p>
          <a:p>
            <a:r>
              <a:rPr lang="en-US" dirty="0"/>
              <a:t>Lots of curation / dissemination was done at various </a:t>
            </a:r>
            <a:r>
              <a:rPr lang="en-US" dirty="0" err="1"/>
              <a:t>centres</a:t>
            </a:r>
            <a:r>
              <a:rPr lang="en-US" dirty="0"/>
              <a:t> and distributed by NCBI.  NCBI still distributes!</a:t>
            </a:r>
          </a:p>
          <a:p>
            <a:r>
              <a:rPr lang="en-US" dirty="0"/>
              <a:t>Now the umbrella for curation / patching is: </a:t>
            </a:r>
            <a:r>
              <a:rPr lang="en-US" b="1" dirty="0"/>
              <a:t>Genome Reference Consortium</a:t>
            </a:r>
          </a:p>
          <a:p>
            <a:endParaRPr lang="en-US" b="1" dirty="0"/>
          </a:p>
          <a:p>
            <a:r>
              <a:rPr lang="en-US" b="1" dirty="0">
                <a:solidFill>
                  <a:srgbClr val="FF0000"/>
                </a:solidFill>
              </a:rPr>
              <a:t>TREE OF LIFE PROGRAM AT SANGER WILL CHANGE THIS FOREVER</a:t>
            </a:r>
          </a:p>
        </p:txBody>
      </p:sp>
    </p:spTree>
    <p:extLst>
      <p:ext uri="{BB962C8B-B14F-4D97-AF65-F5344CB8AC3E}">
        <p14:creationId xmlns:p14="http://schemas.microsoft.com/office/powerpoint/2010/main" val="1445893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pic>
        <p:nvPicPr>
          <p:cNvPr id="979" name="Shape 97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980" name="Shape 980"/>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Viewing reads as pairs</a:t>
            </a:r>
            <a:endParaRPr sz="2400" b="1">
              <a:solidFill>
                <a:srgbClr val="000000"/>
              </a:solidFill>
              <a:latin typeface="Arial"/>
              <a:ea typeface="Arial"/>
              <a:cs typeface="Arial"/>
              <a:sym typeface="Arial"/>
            </a:endParaRPr>
          </a:p>
        </p:txBody>
      </p:sp>
      <p:pic>
        <p:nvPicPr>
          <p:cNvPr id="981" name="Shape 981" descr="Screen Shot 2016-10-22 at 23.16.38.png"/>
          <p:cNvPicPr preferRelativeResize="0"/>
          <p:nvPr/>
        </p:nvPicPr>
        <p:blipFill rotWithShape="1">
          <a:blip r:embed="rId4">
            <a:alphaModFix/>
          </a:blip>
          <a:srcRect/>
          <a:stretch/>
        </p:blipFill>
        <p:spPr>
          <a:xfrm>
            <a:off x="1524000" y="838200"/>
            <a:ext cx="9070848" cy="5163034"/>
          </a:xfrm>
          <a:prstGeom prst="rect">
            <a:avLst/>
          </a:prstGeom>
          <a:noFill/>
          <a:ln>
            <a:noFill/>
          </a:ln>
        </p:spPr>
      </p:pic>
    </p:spTree>
    <p:extLst>
      <p:ext uri="{BB962C8B-B14F-4D97-AF65-F5344CB8AC3E}">
        <p14:creationId xmlns:p14="http://schemas.microsoft.com/office/powerpoint/2010/main" val="3871265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pic>
        <p:nvPicPr>
          <p:cNvPr id="965" name="Shape 965" descr="Screen Shot 2016-10-22 at 23.08.39.png"/>
          <p:cNvPicPr preferRelativeResize="0"/>
          <p:nvPr/>
        </p:nvPicPr>
        <p:blipFill rotWithShape="1">
          <a:blip r:embed="rId3">
            <a:alphaModFix/>
          </a:blip>
          <a:srcRect/>
          <a:stretch/>
        </p:blipFill>
        <p:spPr>
          <a:xfrm>
            <a:off x="1524001" y="764704"/>
            <a:ext cx="9063761" cy="5005460"/>
          </a:xfrm>
          <a:prstGeom prst="rect">
            <a:avLst/>
          </a:prstGeom>
          <a:noFill/>
          <a:ln>
            <a:noFill/>
          </a:ln>
        </p:spPr>
      </p:pic>
      <p:pic>
        <p:nvPicPr>
          <p:cNvPr id="966" name="Shape 966" descr="sanger.png"/>
          <p:cNvPicPr preferRelativeResize="0"/>
          <p:nvPr/>
        </p:nvPicPr>
        <p:blipFill rotWithShape="1">
          <a:blip r:embed="rId4">
            <a:alphaModFix/>
          </a:blip>
          <a:srcRect/>
          <a:stretch/>
        </p:blipFill>
        <p:spPr>
          <a:xfrm>
            <a:off x="5372876" y="6295125"/>
            <a:ext cx="1438921" cy="418490"/>
          </a:xfrm>
          <a:prstGeom prst="rect">
            <a:avLst/>
          </a:prstGeom>
          <a:noFill/>
          <a:ln>
            <a:noFill/>
          </a:ln>
        </p:spPr>
      </p:pic>
      <p:sp>
        <p:nvSpPr>
          <p:cNvPr id="967" name="Shape 967"/>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Two samples</a:t>
            </a:r>
            <a:endParaRPr sz="2400" b="1">
              <a:solidFill>
                <a:srgbClr val="000000"/>
              </a:solidFill>
              <a:latin typeface="Arial"/>
              <a:ea typeface="Arial"/>
              <a:cs typeface="Arial"/>
              <a:sym typeface="Arial"/>
            </a:endParaRPr>
          </a:p>
        </p:txBody>
      </p:sp>
    </p:spTree>
    <p:extLst>
      <p:ext uri="{BB962C8B-B14F-4D97-AF65-F5344CB8AC3E}">
        <p14:creationId xmlns:p14="http://schemas.microsoft.com/office/powerpoint/2010/main" val="27841472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pic>
        <p:nvPicPr>
          <p:cNvPr id="906" name="Shape 906" descr="sanger.png"/>
          <p:cNvPicPr preferRelativeResize="0"/>
          <p:nvPr/>
        </p:nvPicPr>
        <p:blipFill rotWithShape="1">
          <a:blip r:embed="rId3">
            <a:alphaModFix/>
          </a:blip>
          <a:srcRect/>
          <a:stretch/>
        </p:blipFill>
        <p:spPr>
          <a:xfrm>
            <a:off x="10146666" y="6156229"/>
            <a:ext cx="1438921" cy="418490"/>
          </a:xfrm>
          <a:prstGeom prst="rect">
            <a:avLst/>
          </a:prstGeom>
          <a:noFill/>
          <a:ln>
            <a:noFill/>
          </a:ln>
        </p:spPr>
      </p:pic>
      <p:sp>
        <p:nvSpPr>
          <p:cNvPr id="907" name="Shape 907"/>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Option 2: </a:t>
            </a:r>
            <a:r>
              <a:rPr lang="en-GB" sz="2400" b="1" dirty="0" err="1">
                <a:solidFill>
                  <a:srgbClr val="000000"/>
                </a:solidFill>
                <a:latin typeface="Arial"/>
                <a:ea typeface="Arial"/>
                <a:cs typeface="Arial"/>
                <a:sym typeface="Arial"/>
              </a:rPr>
              <a:t>samtools</a:t>
            </a:r>
            <a:r>
              <a:rPr lang="en-GB" sz="2400" b="1" dirty="0">
                <a:solidFill>
                  <a:srgbClr val="000000"/>
                </a:solidFill>
                <a:latin typeface="Arial"/>
                <a:ea typeface="Arial"/>
                <a:cs typeface="Arial"/>
                <a:sym typeface="Arial"/>
              </a:rPr>
              <a:t> </a:t>
            </a:r>
            <a:r>
              <a:rPr lang="en-GB" sz="2400" b="1" dirty="0" err="1">
                <a:solidFill>
                  <a:srgbClr val="000000"/>
                </a:solidFill>
                <a:latin typeface="Arial"/>
                <a:ea typeface="Arial"/>
                <a:cs typeface="Arial"/>
                <a:sym typeface="Arial"/>
              </a:rPr>
              <a:t>tview</a:t>
            </a:r>
            <a:endParaRPr sz="2400" b="1" dirty="0">
              <a:solidFill>
                <a:srgbClr val="000000"/>
              </a:solidFill>
              <a:latin typeface="Arial"/>
              <a:ea typeface="Arial"/>
              <a:cs typeface="Arial"/>
              <a:sym typeface="Arial"/>
            </a:endParaRPr>
          </a:p>
        </p:txBody>
      </p:sp>
      <p:sp>
        <p:nvSpPr>
          <p:cNvPr id="13" name="TextBox 12">
            <a:extLst>
              <a:ext uri="{FF2B5EF4-FFF2-40B4-BE49-F238E27FC236}">
                <a16:creationId xmlns:a16="http://schemas.microsoft.com/office/drawing/2014/main" id="{E0DC80F1-EA43-D842-B63C-DBB7426F89BE}"/>
              </a:ext>
            </a:extLst>
          </p:cNvPr>
          <p:cNvSpPr txBox="1"/>
          <p:nvPr/>
        </p:nvSpPr>
        <p:spPr>
          <a:xfrm>
            <a:off x="1023604" y="999296"/>
            <a:ext cx="10561983" cy="646331"/>
          </a:xfrm>
          <a:prstGeom prst="rect">
            <a:avLst/>
          </a:prstGeom>
          <a:noFill/>
          <a:ln>
            <a:solidFill>
              <a:schemeClr val="tx1"/>
            </a:solidFill>
          </a:ln>
        </p:spPr>
        <p:txBody>
          <a:bodyPr wrap="square" rtlCol="0">
            <a:spAutoFit/>
          </a:bodyPr>
          <a:lstStyle/>
          <a:p>
            <a:r>
              <a:rPr lang="en-US" dirty="0"/>
              <a:t>If you were stuck on a desert island, this would do the job: and you can try it for fun during the practical!</a:t>
            </a:r>
          </a:p>
          <a:p>
            <a:r>
              <a:rPr lang="en-US" i="1" dirty="0"/>
              <a:t>﻿ </a:t>
            </a:r>
            <a:r>
              <a:rPr lang="en-US" i="1" dirty="0" err="1"/>
              <a:t>samtools</a:t>
            </a:r>
            <a:r>
              <a:rPr lang="en-US" i="1" dirty="0"/>
              <a:t> </a:t>
            </a:r>
            <a:r>
              <a:rPr lang="en-US" i="1" dirty="0" err="1"/>
              <a:t>tview</a:t>
            </a:r>
            <a:r>
              <a:rPr lang="en-US" i="1" dirty="0"/>
              <a:t> md5638.markdup.bam ../../ref/GRCm38.68.dna.toplevel.fa</a:t>
            </a:r>
          </a:p>
        </p:txBody>
      </p:sp>
      <p:pic>
        <p:nvPicPr>
          <p:cNvPr id="7" name="Picture 6">
            <a:extLst>
              <a:ext uri="{FF2B5EF4-FFF2-40B4-BE49-F238E27FC236}">
                <a16:creationId xmlns:a16="http://schemas.microsoft.com/office/drawing/2014/main" id="{6AC440BF-F575-8A47-97A6-45D2D232FA4C}"/>
              </a:ext>
            </a:extLst>
          </p:cNvPr>
          <p:cNvPicPr>
            <a:picLocks noChangeAspect="1"/>
          </p:cNvPicPr>
          <p:nvPr/>
        </p:nvPicPr>
        <p:blipFill>
          <a:blip r:embed="rId4"/>
          <a:stretch>
            <a:fillRect/>
          </a:stretch>
        </p:blipFill>
        <p:spPr>
          <a:xfrm>
            <a:off x="2210764" y="1701589"/>
            <a:ext cx="7257327" cy="4829149"/>
          </a:xfrm>
          <a:prstGeom prst="rect">
            <a:avLst/>
          </a:prstGeom>
        </p:spPr>
      </p:pic>
    </p:spTree>
    <p:extLst>
      <p:ext uri="{BB962C8B-B14F-4D97-AF65-F5344CB8AC3E}">
        <p14:creationId xmlns:p14="http://schemas.microsoft.com/office/powerpoint/2010/main" val="1222551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9"/>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dirty="0">
                <a:solidFill>
                  <a:srgbClr val="000000"/>
                </a:solidFill>
                <a:latin typeface="Arial"/>
                <a:ea typeface="Arial"/>
                <a:cs typeface="Arial"/>
                <a:sym typeface="Arial"/>
              </a:rPr>
              <a:t>Overview</a:t>
            </a:r>
            <a:endParaRPr sz="4800" b="1" dirty="0">
              <a:solidFill>
                <a:schemeClr val="dk1"/>
              </a:solidFill>
              <a:latin typeface="Arial"/>
              <a:ea typeface="Arial"/>
              <a:cs typeface="Arial"/>
              <a:sym typeface="Arial"/>
            </a:endParaRPr>
          </a:p>
        </p:txBody>
      </p:sp>
      <p:pic>
        <p:nvPicPr>
          <p:cNvPr id="196" name="Google Shape;196;p1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00" name="Google Shape;200;p19"/>
          <p:cNvSpPr txBox="1"/>
          <p:nvPr/>
        </p:nvSpPr>
        <p:spPr>
          <a:xfrm>
            <a:off x="1524000" y="1290960"/>
            <a:ext cx="8064896" cy="4479920"/>
          </a:xfrm>
          <a:prstGeom prst="rect">
            <a:avLst/>
          </a:prstGeom>
          <a:noFill/>
          <a:ln>
            <a:noFill/>
          </a:ln>
        </p:spPr>
        <p:txBody>
          <a:bodyPr spcFirstLastPara="1" wrap="square" lIns="91425" tIns="45700" rIns="91425" bIns="45700" anchor="t" anchorCtr="0">
            <a:noAutofit/>
          </a:bodyPr>
          <a:lstStyle/>
          <a:p>
            <a:pPr>
              <a:lnSpc>
                <a:spcPct val="120000"/>
              </a:lnSpc>
              <a:buClr>
                <a:srgbClr val="000000"/>
              </a:buClr>
              <a:buSzPts val="1800"/>
            </a:pPr>
            <a:r>
              <a:rPr lang="en-GB" b="1" dirty="0">
                <a:latin typeface="Calibri"/>
                <a:ea typeface="Calibri"/>
                <a:cs typeface="Calibri"/>
                <a:sym typeface="Calibri"/>
              </a:rPr>
              <a:t>Intro</a:t>
            </a:r>
          </a:p>
          <a:p>
            <a:pPr>
              <a:lnSpc>
                <a:spcPct val="120000"/>
              </a:lnSpc>
              <a:buClr>
                <a:srgbClr val="000000"/>
              </a:buClr>
              <a:buSzPts val="1800"/>
            </a:pPr>
            <a:endParaRPr lang="en-GB" b="1" dirty="0">
              <a:solidFill>
                <a:srgbClr val="000000"/>
              </a:solidFill>
              <a:latin typeface="Calibri"/>
              <a:ea typeface="Calibri"/>
              <a:cs typeface="Calibri"/>
              <a:sym typeface="Calibri"/>
            </a:endParaRPr>
          </a:p>
          <a:p>
            <a:pPr>
              <a:lnSpc>
                <a:spcPct val="120000"/>
              </a:lnSpc>
              <a:buClr>
                <a:srgbClr val="000000"/>
              </a:buClr>
              <a:buSzPts val="1800"/>
            </a:pPr>
            <a:r>
              <a:rPr lang="en-GB" b="1" dirty="0">
                <a:latin typeface="Calibri"/>
                <a:ea typeface="Calibri"/>
                <a:cs typeface="Calibri"/>
                <a:sym typeface="Calibri"/>
              </a:rPr>
              <a:t>Methods / Aligners</a:t>
            </a:r>
          </a:p>
          <a:p>
            <a:pPr>
              <a:lnSpc>
                <a:spcPct val="120000"/>
              </a:lnSpc>
              <a:buClr>
                <a:srgbClr val="000000"/>
              </a:buClr>
              <a:buSzPts val="1800"/>
            </a:pPr>
            <a:endParaRPr lang="en-GB" b="1" dirty="0">
              <a:solidFill>
                <a:srgbClr val="000000"/>
              </a:solidFill>
              <a:latin typeface="Calibri"/>
              <a:ea typeface="Calibri"/>
              <a:cs typeface="Calibri"/>
              <a:sym typeface="Calibri"/>
            </a:endParaRPr>
          </a:p>
          <a:p>
            <a:pPr>
              <a:lnSpc>
                <a:spcPct val="120000"/>
              </a:lnSpc>
              <a:buClr>
                <a:srgbClr val="000000"/>
              </a:buClr>
              <a:buSzPts val="1800"/>
            </a:pPr>
            <a:r>
              <a:rPr lang="en-GB" b="1" dirty="0">
                <a:latin typeface="Calibri"/>
                <a:ea typeface="Calibri"/>
                <a:cs typeface="Calibri"/>
                <a:sym typeface="Calibri"/>
              </a:rPr>
              <a:t>Alignment Outputs</a:t>
            </a:r>
          </a:p>
          <a:p>
            <a:pPr>
              <a:lnSpc>
                <a:spcPct val="120000"/>
              </a:lnSpc>
              <a:buClr>
                <a:srgbClr val="000000"/>
              </a:buClr>
              <a:buSzPts val="1800"/>
            </a:pPr>
            <a:endParaRPr lang="en-GB" b="1" dirty="0">
              <a:solidFill>
                <a:srgbClr val="000000"/>
              </a:solidFill>
              <a:latin typeface="Calibri"/>
              <a:ea typeface="Calibri"/>
              <a:cs typeface="Calibri"/>
              <a:sym typeface="Calibri"/>
            </a:endParaRPr>
          </a:p>
          <a:p>
            <a:pPr>
              <a:lnSpc>
                <a:spcPct val="120000"/>
              </a:lnSpc>
              <a:buClr>
                <a:srgbClr val="000000"/>
              </a:buClr>
              <a:buSzPts val="1800"/>
            </a:pPr>
            <a:r>
              <a:rPr lang="en-GB" b="1" dirty="0">
                <a:latin typeface="Calibri"/>
                <a:ea typeface="Calibri"/>
                <a:cs typeface="Calibri"/>
                <a:sym typeface="Calibri"/>
              </a:rPr>
              <a:t>Alignment Viewers</a:t>
            </a:r>
          </a:p>
          <a:p>
            <a:pPr>
              <a:lnSpc>
                <a:spcPct val="120000"/>
              </a:lnSpc>
              <a:buClr>
                <a:srgbClr val="000000"/>
              </a:buClr>
              <a:buSzPts val="1800"/>
            </a:pPr>
            <a:endParaRPr lang="en-GB" b="1" dirty="0">
              <a:solidFill>
                <a:srgbClr val="000000"/>
              </a:solidFill>
              <a:ea typeface="Calibri"/>
              <a:cs typeface="Calibri"/>
              <a:sym typeface="Calibri"/>
            </a:endParaRPr>
          </a:p>
          <a:p>
            <a:pPr>
              <a:lnSpc>
                <a:spcPct val="120000"/>
              </a:lnSpc>
              <a:buClr>
                <a:srgbClr val="000000"/>
              </a:buClr>
              <a:buSzPts val="1800"/>
            </a:pPr>
            <a:r>
              <a:rPr lang="en-GB" b="1" dirty="0">
                <a:solidFill>
                  <a:srgbClr val="FF0000"/>
                </a:solidFill>
                <a:ea typeface="Calibri"/>
                <a:cs typeface="Calibri"/>
                <a:sym typeface="Calibri"/>
              </a:rPr>
              <a:t>NGS Workflows, QC and BAM Improvement</a:t>
            </a:r>
            <a:endParaRPr lang="en-GB" b="1"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7422657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317BB-C88E-9946-BF5D-6A73B4DFEA28}"/>
              </a:ext>
            </a:extLst>
          </p:cNvPr>
          <p:cNvSpPr>
            <a:spLocks noGrp="1"/>
          </p:cNvSpPr>
          <p:nvPr>
            <p:ph type="title"/>
          </p:nvPr>
        </p:nvSpPr>
        <p:spPr/>
        <p:txBody>
          <a:bodyPr/>
          <a:lstStyle/>
          <a:p>
            <a:pPr algn="ctr"/>
            <a:r>
              <a:rPr lang="en-US" b="1" dirty="0"/>
              <a:t>LET’S HAVE A BREAK</a:t>
            </a:r>
          </a:p>
        </p:txBody>
      </p:sp>
      <p:sp>
        <p:nvSpPr>
          <p:cNvPr id="3" name="Content Placeholder 2">
            <a:extLst>
              <a:ext uri="{FF2B5EF4-FFF2-40B4-BE49-F238E27FC236}">
                <a16:creationId xmlns:a16="http://schemas.microsoft.com/office/drawing/2014/main" id="{B908E796-20A7-0B4F-9205-C3CDC2F0CA8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0600A3C-A9A5-474C-85DF-489E8EDEFD16}"/>
              </a:ext>
            </a:extLst>
          </p:cNvPr>
          <p:cNvPicPr>
            <a:picLocks noChangeAspect="1"/>
          </p:cNvPicPr>
          <p:nvPr/>
        </p:nvPicPr>
        <p:blipFill>
          <a:blip r:embed="rId2"/>
          <a:stretch>
            <a:fillRect/>
          </a:stretch>
        </p:blipFill>
        <p:spPr>
          <a:xfrm>
            <a:off x="3515360" y="1825625"/>
            <a:ext cx="5140960" cy="4177030"/>
          </a:xfrm>
          <a:prstGeom prst="rect">
            <a:avLst/>
          </a:prstGeom>
        </p:spPr>
      </p:pic>
    </p:spTree>
    <p:extLst>
      <p:ext uri="{BB962C8B-B14F-4D97-AF65-F5344CB8AC3E}">
        <p14:creationId xmlns:p14="http://schemas.microsoft.com/office/powerpoint/2010/main" val="2181650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9"/>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dirty="0">
                <a:solidFill>
                  <a:srgbClr val="000000"/>
                </a:solidFill>
                <a:latin typeface="Arial"/>
                <a:ea typeface="Arial"/>
                <a:cs typeface="Arial"/>
                <a:sym typeface="Arial"/>
              </a:rPr>
              <a:t>Overview</a:t>
            </a:r>
            <a:endParaRPr sz="4800" b="1" dirty="0">
              <a:solidFill>
                <a:schemeClr val="dk1"/>
              </a:solidFill>
              <a:latin typeface="Arial"/>
              <a:ea typeface="Arial"/>
              <a:cs typeface="Arial"/>
              <a:sym typeface="Arial"/>
            </a:endParaRPr>
          </a:p>
        </p:txBody>
      </p:sp>
      <p:pic>
        <p:nvPicPr>
          <p:cNvPr id="196" name="Google Shape;196;p1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00" name="Google Shape;200;p19"/>
          <p:cNvSpPr txBox="1"/>
          <p:nvPr/>
        </p:nvSpPr>
        <p:spPr>
          <a:xfrm>
            <a:off x="1524000" y="1290960"/>
            <a:ext cx="8064896" cy="4479920"/>
          </a:xfrm>
          <a:prstGeom prst="rect">
            <a:avLst/>
          </a:prstGeom>
          <a:noFill/>
          <a:ln>
            <a:noFill/>
          </a:ln>
        </p:spPr>
        <p:txBody>
          <a:bodyPr spcFirstLastPara="1" wrap="square" lIns="91425" tIns="45700" rIns="91425" bIns="45700" anchor="t" anchorCtr="0">
            <a:noAutofit/>
          </a:bodyPr>
          <a:lstStyle/>
          <a:p>
            <a:pPr>
              <a:lnSpc>
                <a:spcPct val="120000"/>
              </a:lnSpc>
              <a:buClr>
                <a:srgbClr val="000000"/>
              </a:buClr>
              <a:buSzPts val="1800"/>
            </a:pPr>
            <a:r>
              <a:rPr lang="en-GB" b="1" dirty="0">
                <a:latin typeface="Calibri"/>
                <a:ea typeface="Calibri"/>
                <a:cs typeface="Calibri"/>
                <a:sym typeface="Calibri"/>
              </a:rPr>
              <a:t>Intro</a:t>
            </a:r>
          </a:p>
          <a:p>
            <a:pPr>
              <a:lnSpc>
                <a:spcPct val="120000"/>
              </a:lnSpc>
              <a:buClr>
                <a:srgbClr val="000000"/>
              </a:buClr>
              <a:buSzPts val="1800"/>
            </a:pPr>
            <a:endParaRPr lang="en-GB" b="1" dirty="0">
              <a:solidFill>
                <a:srgbClr val="000000"/>
              </a:solidFill>
              <a:latin typeface="Calibri"/>
              <a:ea typeface="Calibri"/>
              <a:cs typeface="Calibri"/>
              <a:sym typeface="Calibri"/>
            </a:endParaRPr>
          </a:p>
          <a:p>
            <a:pPr>
              <a:lnSpc>
                <a:spcPct val="120000"/>
              </a:lnSpc>
              <a:buClr>
                <a:srgbClr val="000000"/>
              </a:buClr>
              <a:buSzPts val="1800"/>
            </a:pPr>
            <a:r>
              <a:rPr lang="en-GB" b="1" dirty="0">
                <a:latin typeface="Calibri"/>
                <a:ea typeface="Calibri"/>
                <a:cs typeface="Calibri"/>
                <a:sym typeface="Calibri"/>
              </a:rPr>
              <a:t>Methods / Aligners</a:t>
            </a:r>
          </a:p>
          <a:p>
            <a:pPr>
              <a:lnSpc>
                <a:spcPct val="120000"/>
              </a:lnSpc>
              <a:buClr>
                <a:srgbClr val="000000"/>
              </a:buClr>
              <a:buSzPts val="1800"/>
            </a:pPr>
            <a:endParaRPr lang="en-GB" b="1" dirty="0">
              <a:solidFill>
                <a:srgbClr val="000000"/>
              </a:solidFill>
              <a:latin typeface="Calibri"/>
              <a:ea typeface="Calibri"/>
              <a:cs typeface="Calibri"/>
              <a:sym typeface="Calibri"/>
            </a:endParaRPr>
          </a:p>
          <a:p>
            <a:pPr>
              <a:lnSpc>
                <a:spcPct val="120000"/>
              </a:lnSpc>
              <a:buClr>
                <a:srgbClr val="000000"/>
              </a:buClr>
              <a:buSzPts val="1800"/>
            </a:pPr>
            <a:r>
              <a:rPr lang="en-GB" b="1" dirty="0">
                <a:latin typeface="Calibri"/>
                <a:ea typeface="Calibri"/>
                <a:cs typeface="Calibri"/>
                <a:sym typeface="Calibri"/>
              </a:rPr>
              <a:t>Alignment Outputs</a:t>
            </a:r>
          </a:p>
          <a:p>
            <a:pPr>
              <a:lnSpc>
                <a:spcPct val="120000"/>
              </a:lnSpc>
              <a:buClr>
                <a:srgbClr val="000000"/>
              </a:buClr>
              <a:buSzPts val="1800"/>
            </a:pPr>
            <a:endParaRPr lang="en-GB" b="1" dirty="0">
              <a:solidFill>
                <a:srgbClr val="000000"/>
              </a:solidFill>
              <a:latin typeface="Calibri"/>
              <a:ea typeface="Calibri"/>
              <a:cs typeface="Calibri"/>
              <a:sym typeface="Calibri"/>
            </a:endParaRPr>
          </a:p>
          <a:p>
            <a:pPr>
              <a:lnSpc>
                <a:spcPct val="120000"/>
              </a:lnSpc>
              <a:buClr>
                <a:srgbClr val="000000"/>
              </a:buClr>
              <a:buSzPts val="1800"/>
            </a:pPr>
            <a:r>
              <a:rPr lang="en-GB" b="1" dirty="0">
                <a:latin typeface="Calibri"/>
                <a:ea typeface="Calibri"/>
                <a:cs typeface="Calibri"/>
                <a:sym typeface="Calibri"/>
              </a:rPr>
              <a:t>Alignment Viewers</a:t>
            </a:r>
          </a:p>
          <a:p>
            <a:pPr>
              <a:lnSpc>
                <a:spcPct val="120000"/>
              </a:lnSpc>
              <a:buClr>
                <a:srgbClr val="000000"/>
              </a:buClr>
              <a:buSzPts val="1800"/>
            </a:pPr>
            <a:endParaRPr lang="en-GB" b="1" dirty="0">
              <a:solidFill>
                <a:srgbClr val="000000"/>
              </a:solidFill>
              <a:ea typeface="Calibri"/>
              <a:cs typeface="Calibri"/>
              <a:sym typeface="Calibri"/>
            </a:endParaRPr>
          </a:p>
          <a:p>
            <a:pPr>
              <a:lnSpc>
                <a:spcPct val="120000"/>
              </a:lnSpc>
              <a:buClr>
                <a:srgbClr val="000000"/>
              </a:buClr>
              <a:buSzPts val="1800"/>
            </a:pPr>
            <a:r>
              <a:rPr lang="en-GB" b="1" dirty="0">
                <a:solidFill>
                  <a:srgbClr val="FF0000"/>
                </a:solidFill>
                <a:ea typeface="Calibri"/>
                <a:cs typeface="Calibri"/>
                <a:sym typeface="Calibri"/>
              </a:rPr>
              <a:t>NGS Workflows, QC and BAM Improvement</a:t>
            </a:r>
            <a:endParaRPr lang="en-GB" b="1"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6614897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pic>
        <p:nvPicPr>
          <p:cNvPr id="580" name="Shape 580"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581" name="Shape 581"/>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A typical NGS workflow</a:t>
            </a:r>
          </a:p>
        </p:txBody>
      </p:sp>
      <p:sp>
        <p:nvSpPr>
          <p:cNvPr id="582" name="Shape 582"/>
          <p:cNvSpPr/>
          <p:nvPr/>
        </p:nvSpPr>
        <p:spPr>
          <a:xfrm>
            <a:off x="1998320" y="1041713"/>
            <a:ext cx="8129400" cy="22301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dirty="0"/>
          </a:p>
        </p:txBody>
      </p:sp>
      <p:sp>
        <p:nvSpPr>
          <p:cNvPr id="583" name="Shape 583"/>
          <p:cNvSpPr/>
          <p:nvPr/>
        </p:nvSpPr>
        <p:spPr>
          <a:xfrm>
            <a:off x="3249608" y="2416002"/>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84" name="Shape 584"/>
          <p:cNvSpPr/>
          <p:nvPr/>
        </p:nvSpPr>
        <p:spPr>
          <a:xfrm>
            <a:off x="6660518" y="2581673"/>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5" name="Shape 585"/>
          <p:cNvCxnSpPr/>
          <p:nvPr/>
        </p:nvCxnSpPr>
        <p:spPr>
          <a:xfrm rot="-5400000">
            <a:off x="6276226" y="3089014"/>
            <a:ext cx="8915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6" name="Shape 586"/>
          <p:cNvCxnSpPr/>
          <p:nvPr/>
        </p:nvCxnSpPr>
        <p:spPr>
          <a:xfrm rot="5400000" flipH="1">
            <a:off x="6648722" y="3172648"/>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87" name="Shape 587"/>
          <p:cNvSpPr/>
          <p:nvPr/>
        </p:nvSpPr>
        <p:spPr>
          <a:xfrm>
            <a:off x="4120456" y="2573699"/>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8" name="Shape 588"/>
          <p:cNvCxnSpPr/>
          <p:nvPr/>
        </p:nvCxnSpPr>
        <p:spPr>
          <a:xfrm rot="-5400000">
            <a:off x="3749964" y="3067228"/>
            <a:ext cx="8639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9" name="Shape 589"/>
          <p:cNvCxnSpPr/>
          <p:nvPr/>
        </p:nvCxnSpPr>
        <p:spPr>
          <a:xfrm rot="5400000" flipH="1">
            <a:off x="4108659" y="3137062"/>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0" name="Shape 590"/>
          <p:cNvCxnSpPr/>
          <p:nvPr/>
        </p:nvCxnSpPr>
        <p:spPr>
          <a:xfrm rot="-5400000">
            <a:off x="5000335" y="3155691"/>
            <a:ext cx="857699" cy="2616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91" name="Shape 591"/>
          <p:cNvSpPr/>
          <p:nvPr/>
        </p:nvSpPr>
        <p:spPr>
          <a:xfrm>
            <a:off x="5280027" y="2589111"/>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592" name="Shape 592"/>
          <p:cNvSpPr txBox="1"/>
          <p:nvPr/>
        </p:nvSpPr>
        <p:spPr>
          <a:xfrm>
            <a:off x="2221172" y="2640759"/>
            <a:ext cx="706498"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Library</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sp>
        <p:nvSpPr>
          <p:cNvPr id="593" name="Shape 593"/>
          <p:cNvSpPr txBox="1"/>
          <p:nvPr/>
        </p:nvSpPr>
        <p:spPr>
          <a:xfrm>
            <a:off x="8095114" y="2686926"/>
            <a:ext cx="890100"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Library</a:t>
            </a:r>
            <a:endParaRPr/>
          </a:p>
        </p:txBody>
      </p:sp>
      <p:sp>
        <p:nvSpPr>
          <p:cNvPr id="594" name="Shape 594"/>
          <p:cNvSpPr/>
          <p:nvPr/>
        </p:nvSpPr>
        <p:spPr>
          <a:xfrm>
            <a:off x="3249608" y="1243054"/>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95" name="Shape 595"/>
          <p:cNvSpPr/>
          <p:nvPr/>
        </p:nvSpPr>
        <p:spPr>
          <a:xfrm>
            <a:off x="4603050" y="1491026"/>
            <a:ext cx="6771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NA34842</a:t>
            </a:r>
            <a:endParaRPr/>
          </a:p>
        </p:txBody>
      </p:sp>
      <p:sp>
        <p:nvSpPr>
          <p:cNvPr id="596" name="Shape 596"/>
          <p:cNvSpPr/>
          <p:nvPr/>
        </p:nvSpPr>
        <p:spPr>
          <a:xfrm>
            <a:off x="6065225" y="1491026"/>
            <a:ext cx="5952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NA87465</a:t>
            </a:r>
            <a:endParaRPr/>
          </a:p>
        </p:txBody>
      </p:sp>
      <p:cxnSp>
        <p:nvCxnSpPr>
          <p:cNvPr id="597" name="Shape 597"/>
          <p:cNvCxnSpPr/>
          <p:nvPr/>
        </p:nvCxnSpPr>
        <p:spPr>
          <a:xfrm rot="5400000" flipH="1">
            <a:off x="4827568" y="1874362"/>
            <a:ext cx="835800" cy="593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8" name="Shape 598"/>
          <p:cNvCxnSpPr/>
          <p:nvPr/>
        </p:nvCxnSpPr>
        <p:spPr>
          <a:xfrm rot="-5400000">
            <a:off x="4248349" y="1887599"/>
            <a:ext cx="820499" cy="551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9" name="Shape 599"/>
          <p:cNvCxnSpPr/>
          <p:nvPr/>
        </p:nvCxnSpPr>
        <p:spPr>
          <a:xfrm rot="5400000" flipH="1">
            <a:off x="6211060" y="1869922"/>
            <a:ext cx="828300" cy="5952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00" name="Shape 600"/>
          <p:cNvSpPr txBox="1"/>
          <p:nvPr/>
        </p:nvSpPr>
        <p:spPr>
          <a:xfrm>
            <a:off x="8084957" y="1334195"/>
            <a:ext cx="18908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Sample/Platform</a:t>
            </a:r>
            <a:endParaRPr/>
          </a:p>
        </p:txBody>
      </p:sp>
      <p:sp>
        <p:nvSpPr>
          <p:cNvPr id="601" name="Shape 601"/>
          <p:cNvSpPr txBox="1"/>
          <p:nvPr/>
        </p:nvSpPr>
        <p:spPr>
          <a:xfrm>
            <a:off x="2360723" y="1491021"/>
            <a:ext cx="7320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Sample</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grpSp>
        <p:nvGrpSpPr>
          <p:cNvPr id="603" name="Shape 603"/>
          <p:cNvGrpSpPr/>
          <p:nvPr/>
        </p:nvGrpSpPr>
        <p:grpSpPr>
          <a:xfrm>
            <a:off x="1985060" y="3506656"/>
            <a:ext cx="8129400" cy="2726535"/>
            <a:chOff x="461060" y="3506655"/>
            <a:chExt cx="8129400" cy="2726535"/>
          </a:xfrm>
        </p:grpSpPr>
        <p:grpSp>
          <p:nvGrpSpPr>
            <p:cNvPr id="604" name="Shape 604"/>
            <p:cNvGrpSpPr/>
            <p:nvPr/>
          </p:nvGrpSpPr>
          <p:grpSpPr>
            <a:xfrm>
              <a:off x="461060" y="3506655"/>
              <a:ext cx="8129400" cy="2726535"/>
              <a:chOff x="461060" y="3506655"/>
              <a:chExt cx="8129400" cy="2726535"/>
            </a:xfrm>
          </p:grpSpPr>
          <p:sp>
            <p:nvSpPr>
              <p:cNvPr id="605" name="Shape 605"/>
              <p:cNvSpPr/>
              <p:nvPr/>
            </p:nvSpPr>
            <p:spPr>
              <a:xfrm>
                <a:off x="461060" y="3506655"/>
                <a:ext cx="8129400" cy="26582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dirty="0"/>
              </a:p>
            </p:txBody>
          </p:sp>
          <p:sp>
            <p:nvSpPr>
              <p:cNvPr id="606" name="Shape 606"/>
              <p:cNvSpPr/>
              <p:nvPr/>
            </p:nvSpPr>
            <p:spPr>
              <a:xfrm>
                <a:off x="1725608" y="3575685"/>
                <a:ext cx="4721398" cy="1615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pic>
            <p:nvPicPr>
              <p:cNvPr id="607" name="Shape 607"/>
              <p:cNvPicPr preferRelativeResize="0"/>
              <p:nvPr/>
            </p:nvPicPr>
            <p:blipFill rotWithShape="1">
              <a:blip r:embed="rId4">
                <a:alphaModFix/>
              </a:blip>
              <a:srcRect/>
              <a:stretch/>
            </p:blipFill>
            <p:spPr>
              <a:xfrm>
                <a:off x="2868281" y="5273792"/>
                <a:ext cx="1091807" cy="959398"/>
              </a:xfrm>
              <a:prstGeom prst="rect">
                <a:avLst/>
              </a:prstGeom>
              <a:noFill/>
              <a:ln>
                <a:noFill/>
              </a:ln>
            </p:spPr>
          </p:pic>
          <p:sp>
            <p:nvSpPr>
              <p:cNvPr id="608" name="Shape 608"/>
              <p:cNvSpPr/>
              <p:nvPr/>
            </p:nvSpPr>
            <p:spPr>
              <a:xfrm>
                <a:off x="2222583"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09" name="Shape 609"/>
              <p:cNvSpPr/>
              <p:nvPr/>
            </p:nvSpPr>
            <p:spPr>
              <a:xfrm>
                <a:off x="2899566"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0" name="Shape 610"/>
              <p:cNvSpPr/>
              <p:nvPr/>
            </p:nvSpPr>
            <p:spPr>
              <a:xfrm>
                <a:off x="3511546" y="488086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1" name="Shape 611"/>
              <p:cNvSpPr txBox="1"/>
              <p:nvPr/>
            </p:nvSpPr>
            <p:spPr>
              <a:xfrm>
                <a:off x="4088157" y="47462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12" name="Shape 612"/>
              <p:cNvSpPr/>
              <p:nvPr/>
            </p:nvSpPr>
            <p:spPr>
              <a:xfrm>
                <a:off x="4734489"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3" name="Shape 613"/>
              <p:cNvSpPr/>
              <p:nvPr/>
            </p:nvSpPr>
            <p:spPr>
              <a:xfrm>
                <a:off x="5369514"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cxnSp>
            <p:nvCxnSpPr>
              <p:cNvPr id="614" name="Shape 614"/>
              <p:cNvCxnSpPr/>
              <p:nvPr/>
            </p:nvCxnSpPr>
            <p:spPr>
              <a:xfrm rot="5400000" flipH="1">
                <a:off x="2319274" y="469401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15" name="Shape 615"/>
              <p:cNvSpPr/>
              <p:nvPr/>
            </p:nvSpPr>
            <p:spPr>
              <a:xfrm>
                <a:off x="2208776" y="4279780"/>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6" name="Shape 616"/>
              <p:cNvSpPr/>
              <p:nvPr/>
            </p:nvSpPr>
            <p:spPr>
              <a:xfrm>
                <a:off x="2899566" y="430102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7" name="Shape 617"/>
              <p:cNvSpPr/>
              <p:nvPr/>
            </p:nvSpPr>
            <p:spPr>
              <a:xfrm>
                <a:off x="3511546" y="43084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8" name="Shape 618"/>
              <p:cNvSpPr/>
              <p:nvPr/>
            </p:nvSpPr>
            <p:spPr>
              <a:xfrm>
                <a:off x="4734489" y="431483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19" name="Shape 619"/>
              <p:cNvCxnSpPr/>
              <p:nvPr/>
            </p:nvCxnSpPr>
            <p:spPr>
              <a:xfrm rot="5400000" flipH="1">
                <a:off x="2996266" y="468074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0" name="Shape 620"/>
              <p:cNvCxnSpPr/>
              <p:nvPr/>
            </p:nvCxnSpPr>
            <p:spPr>
              <a:xfrm rot="5400000" flipH="1">
                <a:off x="3604230" y="47088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1" name="Shape 621"/>
              <p:cNvCxnSpPr/>
              <p:nvPr/>
            </p:nvCxnSpPr>
            <p:spPr>
              <a:xfrm rot="5400000" flipH="1">
                <a:off x="4818510" y="47393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2" name="Shape 622"/>
              <p:cNvSpPr/>
              <p:nvPr/>
            </p:nvSpPr>
            <p:spPr>
              <a:xfrm>
                <a:off x="5425282" y="43153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23" name="Shape 623"/>
              <p:cNvCxnSpPr/>
              <p:nvPr/>
            </p:nvCxnSpPr>
            <p:spPr>
              <a:xfrm rot="5400000" flipH="1">
                <a:off x="5509305" y="473992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4" name="Shape 624"/>
              <p:cNvSpPr txBox="1"/>
              <p:nvPr/>
            </p:nvSpPr>
            <p:spPr>
              <a:xfrm>
                <a:off x="501931" y="4442055"/>
                <a:ext cx="1283399" cy="461699"/>
              </a:xfrm>
              <a:prstGeom prst="rect">
                <a:avLst/>
              </a:prstGeom>
              <a:noFill/>
              <a:ln>
                <a:noFill/>
              </a:ln>
            </p:spPr>
            <p:txBody>
              <a:bodyPr spcFirstLastPara="1" wrap="square" lIns="91425" tIns="45700" rIns="91425" bIns="45700" anchor="t" anchorCtr="0">
                <a:noAutofit/>
              </a:bodyPr>
              <a:lstStyle/>
              <a:p>
                <a:pPr>
                  <a:buClr>
                    <a:srgbClr val="004869"/>
                  </a:buClr>
                  <a:buSzPts val="300"/>
                </a:pPr>
                <a:r>
                  <a:rPr lang="en-GB" sz="1200" b="1">
                    <a:solidFill>
                      <a:srgbClr val="004869"/>
                    </a:solidFill>
                    <a:latin typeface="Arial"/>
                    <a:ea typeface="Arial"/>
                    <a:cs typeface="Arial"/>
                    <a:sym typeface="Arial"/>
                  </a:rPr>
                  <a:t>Alignment </a:t>
                </a:r>
                <a:endParaRPr/>
              </a:p>
              <a:p>
                <a:pPr>
                  <a:buClr>
                    <a:srgbClr val="004869"/>
                  </a:buClr>
                  <a:buSzPts val="300"/>
                </a:pPr>
                <a:r>
                  <a:rPr lang="en-GB" sz="1200">
                    <a:solidFill>
                      <a:srgbClr val="004869"/>
                    </a:solidFill>
                    <a:latin typeface="Arial"/>
                    <a:ea typeface="Arial"/>
                    <a:cs typeface="Arial"/>
                    <a:sym typeface="Arial"/>
                  </a:rPr>
                  <a:t>(bwa, smalt, bowtie etc)</a:t>
                </a:r>
                <a:endParaRPr/>
              </a:p>
            </p:txBody>
          </p:sp>
          <p:cxnSp>
            <p:nvCxnSpPr>
              <p:cNvPr id="625" name="Shape 625"/>
              <p:cNvCxnSpPr/>
              <p:nvPr/>
            </p:nvCxnSpPr>
            <p:spPr>
              <a:xfrm rot="5400000" flipH="1">
                <a:off x="2319821" y="411469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6" name="Shape 626"/>
              <p:cNvSpPr/>
              <p:nvPr/>
            </p:nvSpPr>
            <p:spPr>
              <a:xfrm>
                <a:off x="2209323" y="370046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7" name="Shape 627"/>
              <p:cNvSpPr/>
              <p:nvPr/>
            </p:nvSpPr>
            <p:spPr>
              <a:xfrm>
                <a:off x="2900113" y="372170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8" name="Shape 628"/>
              <p:cNvSpPr/>
              <p:nvPr/>
            </p:nvSpPr>
            <p:spPr>
              <a:xfrm>
                <a:off x="3512092" y="37291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9" name="Shape 629"/>
              <p:cNvSpPr/>
              <p:nvPr/>
            </p:nvSpPr>
            <p:spPr>
              <a:xfrm>
                <a:off x="4735032" y="373551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0" name="Shape 630"/>
              <p:cNvCxnSpPr/>
              <p:nvPr/>
            </p:nvCxnSpPr>
            <p:spPr>
              <a:xfrm rot="5400000" flipH="1">
                <a:off x="2996809" y="410142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1" name="Shape 631"/>
              <p:cNvCxnSpPr/>
              <p:nvPr/>
            </p:nvCxnSpPr>
            <p:spPr>
              <a:xfrm rot="5400000" flipH="1">
                <a:off x="3604776" y="41295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2" name="Shape 632"/>
              <p:cNvCxnSpPr/>
              <p:nvPr/>
            </p:nvCxnSpPr>
            <p:spPr>
              <a:xfrm rot="5400000" flipH="1">
                <a:off x="4819055" y="41600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3" name="Shape 633"/>
              <p:cNvSpPr/>
              <p:nvPr/>
            </p:nvSpPr>
            <p:spPr>
              <a:xfrm>
                <a:off x="5425828" y="37360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4" name="Shape 634"/>
              <p:cNvCxnSpPr/>
              <p:nvPr/>
            </p:nvCxnSpPr>
            <p:spPr>
              <a:xfrm rot="5400000" flipH="1">
                <a:off x="5509851" y="416060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5" name="Shape 635"/>
              <p:cNvSpPr txBox="1"/>
              <p:nvPr/>
            </p:nvSpPr>
            <p:spPr>
              <a:xfrm>
                <a:off x="474866" y="3876544"/>
                <a:ext cx="11511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BAM</a:t>
                </a:r>
                <a:endParaRPr/>
              </a:p>
              <a:p>
                <a:pPr algn="ctr">
                  <a:buClr>
                    <a:srgbClr val="004869"/>
                  </a:buClr>
                  <a:buSzPts val="300"/>
                </a:pPr>
                <a:r>
                  <a:rPr lang="en-GB" sz="1200" b="1">
                    <a:solidFill>
                      <a:srgbClr val="004869"/>
                    </a:solidFill>
                    <a:latin typeface="Arial"/>
                    <a:ea typeface="Arial"/>
                    <a:cs typeface="Arial"/>
                    <a:sym typeface="Arial"/>
                  </a:rPr>
                  <a:t>Improvement</a:t>
                </a:r>
                <a:endParaRPr/>
              </a:p>
            </p:txBody>
          </p:sp>
          <p:pic>
            <p:nvPicPr>
              <p:cNvPr id="636" name="Shape 636"/>
              <p:cNvPicPr preferRelativeResize="0"/>
              <p:nvPr/>
            </p:nvPicPr>
            <p:blipFill rotWithShape="1">
              <a:blip r:embed="rId5">
                <a:alphaModFix/>
              </a:blip>
              <a:srcRect/>
              <a:stretch/>
            </p:blipFill>
            <p:spPr>
              <a:xfrm>
                <a:off x="1696180" y="5267426"/>
                <a:ext cx="888898" cy="910531"/>
              </a:xfrm>
              <a:prstGeom prst="rect">
                <a:avLst/>
              </a:prstGeom>
              <a:noFill/>
              <a:ln>
                <a:noFill/>
              </a:ln>
            </p:spPr>
          </p:pic>
          <p:pic>
            <p:nvPicPr>
              <p:cNvPr id="637" name="Shape 637"/>
              <p:cNvPicPr preferRelativeResize="0"/>
              <p:nvPr/>
            </p:nvPicPr>
            <p:blipFill rotWithShape="1">
              <a:blip r:embed="rId6">
                <a:alphaModFix/>
              </a:blip>
              <a:srcRect/>
              <a:stretch/>
            </p:blipFill>
            <p:spPr>
              <a:xfrm>
                <a:off x="4318794" y="5259985"/>
                <a:ext cx="914400" cy="914400"/>
              </a:xfrm>
              <a:prstGeom prst="rect">
                <a:avLst/>
              </a:prstGeom>
              <a:noFill/>
              <a:ln>
                <a:noFill/>
              </a:ln>
            </p:spPr>
          </p:pic>
          <p:pic>
            <p:nvPicPr>
              <p:cNvPr id="638" name="Shape 638"/>
              <p:cNvPicPr preferRelativeResize="0"/>
              <p:nvPr/>
            </p:nvPicPr>
            <p:blipFill rotWithShape="1">
              <a:blip r:embed="rId7">
                <a:alphaModFix/>
              </a:blip>
              <a:srcRect/>
              <a:stretch/>
            </p:blipFill>
            <p:spPr>
              <a:xfrm>
                <a:off x="5529257" y="5265178"/>
                <a:ext cx="881220" cy="877819"/>
              </a:xfrm>
              <a:prstGeom prst="rect">
                <a:avLst/>
              </a:prstGeom>
              <a:noFill/>
              <a:ln>
                <a:noFill/>
              </a:ln>
            </p:spPr>
          </p:pic>
          <p:pic>
            <p:nvPicPr>
              <p:cNvPr id="639" name="Shape 639"/>
              <p:cNvPicPr preferRelativeResize="0"/>
              <p:nvPr/>
            </p:nvPicPr>
            <p:blipFill rotWithShape="1">
              <a:blip r:embed="rId8">
                <a:alphaModFix/>
              </a:blip>
              <a:srcRect/>
              <a:stretch/>
            </p:blipFill>
            <p:spPr>
              <a:xfrm>
                <a:off x="5411375" y="5442051"/>
                <a:ext cx="1146611" cy="515459"/>
              </a:xfrm>
              <a:prstGeom prst="rect">
                <a:avLst/>
              </a:prstGeom>
              <a:noFill/>
              <a:ln>
                <a:noFill/>
              </a:ln>
            </p:spPr>
          </p:pic>
        </p:grpSp>
        <p:sp>
          <p:nvSpPr>
            <p:cNvPr id="640" name="Shape 640"/>
            <p:cNvSpPr txBox="1"/>
            <p:nvPr/>
          </p:nvSpPr>
          <p:spPr>
            <a:xfrm>
              <a:off x="4088157" y="4180716"/>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41" name="Shape 641"/>
            <p:cNvSpPr txBox="1"/>
            <p:nvPr/>
          </p:nvSpPr>
          <p:spPr>
            <a:xfrm>
              <a:off x="4088157" y="36999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grpSp>
      <p:grpSp>
        <p:nvGrpSpPr>
          <p:cNvPr id="642" name="Shape 642"/>
          <p:cNvGrpSpPr/>
          <p:nvPr/>
        </p:nvGrpSpPr>
        <p:grpSpPr>
          <a:xfrm>
            <a:off x="1717268" y="3377660"/>
            <a:ext cx="8869500" cy="369299"/>
            <a:chOff x="193268" y="3350047"/>
            <a:chExt cx="8869500" cy="369299"/>
          </a:xfrm>
        </p:grpSpPr>
        <p:cxnSp>
          <p:nvCxnSpPr>
            <p:cNvPr id="643" name="Shape 643"/>
            <p:cNvCxnSpPr/>
            <p:nvPr/>
          </p:nvCxnSpPr>
          <p:spPr>
            <a:xfrm>
              <a:off x="193268" y="3354794"/>
              <a:ext cx="8869500" cy="1500"/>
            </a:xfrm>
            <a:prstGeom prst="straightConnector1">
              <a:avLst/>
            </a:prstGeom>
            <a:solidFill>
              <a:srgbClr val="C3001D"/>
            </a:solidFill>
            <a:ln w="32375" cap="flat" cmpd="sng">
              <a:solidFill>
                <a:srgbClr val="004869"/>
              </a:solidFill>
              <a:prstDash val="dash"/>
              <a:round/>
              <a:headEnd type="none" w="sm" len="sm"/>
              <a:tailEnd type="none" w="sm" len="sm"/>
            </a:ln>
          </p:spPr>
        </p:cxnSp>
        <p:sp>
          <p:nvSpPr>
            <p:cNvPr id="644" name="Shape 644"/>
            <p:cNvSpPr txBox="1"/>
            <p:nvPr/>
          </p:nvSpPr>
          <p:spPr>
            <a:xfrm>
              <a:off x="295192" y="3350047"/>
              <a:ext cx="9029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dirty="0">
                  <a:solidFill>
                    <a:srgbClr val="004869"/>
                  </a:solidFill>
                  <a:latin typeface="Arial"/>
                  <a:ea typeface="Arial"/>
                  <a:cs typeface="Arial"/>
                  <a:sym typeface="Arial"/>
                </a:rPr>
                <a:t>Freeze</a:t>
              </a:r>
              <a:endParaRPr dirty="0"/>
            </a:p>
          </p:txBody>
        </p:sp>
      </p:grpSp>
      <p:sp>
        <p:nvSpPr>
          <p:cNvPr id="3" name="TextBox 2">
            <a:extLst>
              <a:ext uri="{FF2B5EF4-FFF2-40B4-BE49-F238E27FC236}">
                <a16:creationId xmlns:a16="http://schemas.microsoft.com/office/drawing/2014/main" id="{E6BE22A2-ED38-2C4C-B450-1AEB5AA501AE}"/>
              </a:ext>
            </a:extLst>
          </p:cNvPr>
          <p:cNvSpPr txBox="1"/>
          <p:nvPr/>
        </p:nvSpPr>
        <p:spPr>
          <a:xfrm>
            <a:off x="0" y="1176133"/>
            <a:ext cx="1837816" cy="4524315"/>
          </a:xfrm>
          <a:prstGeom prst="rect">
            <a:avLst/>
          </a:prstGeom>
          <a:noFill/>
          <a:ln>
            <a:solidFill>
              <a:srgbClr val="FF0000"/>
            </a:solidFill>
          </a:ln>
        </p:spPr>
        <p:txBody>
          <a:bodyPr wrap="square" rtlCol="0">
            <a:spAutoFit/>
          </a:bodyPr>
          <a:lstStyle/>
          <a:p>
            <a:r>
              <a:rPr lang="en-US" dirty="0"/>
              <a:t>There might be</a:t>
            </a:r>
          </a:p>
          <a:p>
            <a:r>
              <a:rPr lang="en-US" dirty="0"/>
              <a:t>10’s, 100’s or </a:t>
            </a:r>
          </a:p>
          <a:p>
            <a:r>
              <a:rPr lang="en-US" dirty="0"/>
              <a:t>thousands of samples.</a:t>
            </a:r>
          </a:p>
          <a:p>
            <a:endParaRPr lang="en-US" dirty="0"/>
          </a:p>
          <a:p>
            <a:r>
              <a:rPr lang="en-US" dirty="0"/>
              <a:t>This needs a coordinated workflow:</a:t>
            </a:r>
          </a:p>
          <a:p>
            <a:endParaRPr lang="en-US" dirty="0"/>
          </a:p>
          <a:p>
            <a:endParaRPr lang="en-US" dirty="0"/>
          </a:p>
          <a:p>
            <a:endParaRPr lang="en-US" dirty="0"/>
          </a:p>
          <a:p>
            <a:endParaRPr lang="en-US" dirty="0"/>
          </a:p>
          <a:p>
            <a:endParaRPr lang="en-US" dirty="0"/>
          </a:p>
          <a:p>
            <a:endParaRPr lang="en-US" dirty="0"/>
          </a:p>
          <a:p>
            <a:r>
              <a:rPr lang="en-US" dirty="0"/>
              <a:t>Alignment is just one part</a:t>
            </a:r>
          </a:p>
        </p:txBody>
      </p:sp>
      <p:sp>
        <p:nvSpPr>
          <p:cNvPr id="4" name="Right Arrow 3">
            <a:extLst>
              <a:ext uri="{FF2B5EF4-FFF2-40B4-BE49-F238E27FC236}">
                <a16:creationId xmlns:a16="http://schemas.microsoft.com/office/drawing/2014/main" id="{D16C4FC4-84AB-664B-A02D-FF12C761A0DD}"/>
              </a:ext>
            </a:extLst>
          </p:cNvPr>
          <p:cNvSpPr/>
          <p:nvPr/>
        </p:nvSpPr>
        <p:spPr>
          <a:xfrm>
            <a:off x="1634119" y="1622125"/>
            <a:ext cx="801150" cy="6167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5FF0D0DF-2BB8-A445-BB01-EE96E106FB73}"/>
              </a:ext>
            </a:extLst>
          </p:cNvPr>
          <p:cNvCxnSpPr/>
          <p:nvPr/>
        </p:nvCxnSpPr>
        <p:spPr>
          <a:xfrm flipV="1">
            <a:off x="786809" y="4746229"/>
            <a:ext cx="3194454" cy="3692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8184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grpSp>
        <p:nvGrpSpPr>
          <p:cNvPr id="603" name="Shape 603"/>
          <p:cNvGrpSpPr/>
          <p:nvPr/>
        </p:nvGrpSpPr>
        <p:grpSpPr>
          <a:xfrm>
            <a:off x="1985060" y="3506656"/>
            <a:ext cx="8129400" cy="2726535"/>
            <a:chOff x="461060" y="3506655"/>
            <a:chExt cx="8129400" cy="2726535"/>
          </a:xfrm>
        </p:grpSpPr>
        <p:grpSp>
          <p:nvGrpSpPr>
            <p:cNvPr id="604" name="Shape 604"/>
            <p:cNvGrpSpPr/>
            <p:nvPr/>
          </p:nvGrpSpPr>
          <p:grpSpPr>
            <a:xfrm>
              <a:off x="461060" y="3506655"/>
              <a:ext cx="8129400" cy="2726535"/>
              <a:chOff x="461060" y="3506655"/>
              <a:chExt cx="8129400" cy="2726535"/>
            </a:xfrm>
          </p:grpSpPr>
          <p:sp>
            <p:nvSpPr>
              <p:cNvPr id="605" name="Shape 605"/>
              <p:cNvSpPr/>
              <p:nvPr/>
            </p:nvSpPr>
            <p:spPr>
              <a:xfrm>
                <a:off x="461060" y="3506655"/>
                <a:ext cx="8129400" cy="26582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dirty="0"/>
              </a:p>
            </p:txBody>
          </p:sp>
          <p:sp>
            <p:nvSpPr>
              <p:cNvPr id="606" name="Shape 606"/>
              <p:cNvSpPr/>
              <p:nvPr/>
            </p:nvSpPr>
            <p:spPr>
              <a:xfrm>
                <a:off x="1725608" y="3575685"/>
                <a:ext cx="4721398" cy="1615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pic>
            <p:nvPicPr>
              <p:cNvPr id="607" name="Shape 607"/>
              <p:cNvPicPr preferRelativeResize="0"/>
              <p:nvPr/>
            </p:nvPicPr>
            <p:blipFill rotWithShape="1">
              <a:blip r:embed="rId3">
                <a:alphaModFix/>
              </a:blip>
              <a:srcRect/>
              <a:stretch/>
            </p:blipFill>
            <p:spPr>
              <a:xfrm>
                <a:off x="2868281" y="5273792"/>
                <a:ext cx="1091807" cy="959398"/>
              </a:xfrm>
              <a:prstGeom prst="rect">
                <a:avLst/>
              </a:prstGeom>
              <a:noFill/>
              <a:ln>
                <a:noFill/>
              </a:ln>
            </p:spPr>
          </p:pic>
          <p:sp>
            <p:nvSpPr>
              <p:cNvPr id="608" name="Shape 608"/>
              <p:cNvSpPr/>
              <p:nvPr/>
            </p:nvSpPr>
            <p:spPr>
              <a:xfrm>
                <a:off x="2222583" y="4859617"/>
                <a:ext cx="524699" cy="262199"/>
              </a:xfrm>
              <a:prstGeom prst="roundRect">
                <a:avLst>
                  <a:gd name="adj" fmla="val 16667"/>
                </a:avLst>
              </a:prstGeom>
              <a:solidFill>
                <a:schemeClr val="accent4">
                  <a:lumMod val="20000"/>
                  <a:lumOff val="80000"/>
                </a:schemeClr>
              </a:solid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09" name="Shape 609"/>
              <p:cNvSpPr/>
              <p:nvPr/>
            </p:nvSpPr>
            <p:spPr>
              <a:xfrm>
                <a:off x="2899566" y="4859617"/>
                <a:ext cx="524699" cy="262199"/>
              </a:xfrm>
              <a:prstGeom prst="roundRect">
                <a:avLst>
                  <a:gd name="adj" fmla="val 16667"/>
                </a:avLst>
              </a:prstGeom>
              <a:solidFill>
                <a:schemeClr val="accent4">
                  <a:lumMod val="20000"/>
                  <a:lumOff val="80000"/>
                </a:schemeClr>
              </a:solid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0" name="Shape 610"/>
              <p:cNvSpPr/>
              <p:nvPr/>
            </p:nvSpPr>
            <p:spPr>
              <a:xfrm>
                <a:off x="3511546" y="488086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1" name="Shape 611"/>
              <p:cNvSpPr txBox="1"/>
              <p:nvPr/>
            </p:nvSpPr>
            <p:spPr>
              <a:xfrm>
                <a:off x="4088157" y="47462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12" name="Shape 612"/>
              <p:cNvSpPr/>
              <p:nvPr/>
            </p:nvSpPr>
            <p:spPr>
              <a:xfrm>
                <a:off x="4734489"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3" name="Shape 613"/>
              <p:cNvSpPr/>
              <p:nvPr/>
            </p:nvSpPr>
            <p:spPr>
              <a:xfrm>
                <a:off x="5369514"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cxnSp>
            <p:nvCxnSpPr>
              <p:cNvPr id="614" name="Shape 614"/>
              <p:cNvCxnSpPr/>
              <p:nvPr/>
            </p:nvCxnSpPr>
            <p:spPr>
              <a:xfrm rot="5400000" flipH="1">
                <a:off x="2319274" y="469401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15" name="Shape 615"/>
              <p:cNvSpPr/>
              <p:nvPr/>
            </p:nvSpPr>
            <p:spPr>
              <a:xfrm>
                <a:off x="2208776" y="4279780"/>
                <a:ext cx="524699" cy="262199"/>
              </a:xfrm>
              <a:prstGeom prst="roundRect">
                <a:avLst>
                  <a:gd name="adj" fmla="val 16667"/>
                </a:avLst>
              </a:prstGeom>
              <a:solidFill>
                <a:schemeClr val="accent4">
                  <a:lumMod val="20000"/>
                  <a:lumOff val="80000"/>
                </a:schemeClr>
              </a:solid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6" name="Shape 616"/>
              <p:cNvSpPr/>
              <p:nvPr/>
            </p:nvSpPr>
            <p:spPr>
              <a:xfrm>
                <a:off x="2899566" y="4301026"/>
                <a:ext cx="524699" cy="262199"/>
              </a:xfrm>
              <a:prstGeom prst="roundRect">
                <a:avLst>
                  <a:gd name="adj" fmla="val 16667"/>
                </a:avLst>
              </a:prstGeom>
              <a:solidFill>
                <a:schemeClr val="accent4">
                  <a:lumMod val="20000"/>
                  <a:lumOff val="80000"/>
                </a:schemeClr>
              </a:solid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7" name="Shape 617"/>
              <p:cNvSpPr/>
              <p:nvPr/>
            </p:nvSpPr>
            <p:spPr>
              <a:xfrm>
                <a:off x="3511546" y="43084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8" name="Shape 618"/>
              <p:cNvSpPr/>
              <p:nvPr/>
            </p:nvSpPr>
            <p:spPr>
              <a:xfrm>
                <a:off x="4734489" y="431483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19" name="Shape 619"/>
              <p:cNvCxnSpPr/>
              <p:nvPr/>
            </p:nvCxnSpPr>
            <p:spPr>
              <a:xfrm rot="5400000" flipH="1">
                <a:off x="2996266" y="468074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0" name="Shape 620"/>
              <p:cNvCxnSpPr/>
              <p:nvPr/>
            </p:nvCxnSpPr>
            <p:spPr>
              <a:xfrm rot="5400000" flipH="1">
                <a:off x="3604230" y="47088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1" name="Shape 621"/>
              <p:cNvCxnSpPr/>
              <p:nvPr/>
            </p:nvCxnSpPr>
            <p:spPr>
              <a:xfrm rot="5400000" flipH="1">
                <a:off x="4818510" y="47393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2" name="Shape 622"/>
              <p:cNvSpPr/>
              <p:nvPr/>
            </p:nvSpPr>
            <p:spPr>
              <a:xfrm>
                <a:off x="5425282" y="43153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23" name="Shape 623"/>
              <p:cNvCxnSpPr/>
              <p:nvPr/>
            </p:nvCxnSpPr>
            <p:spPr>
              <a:xfrm rot="5400000" flipH="1">
                <a:off x="5509305" y="473992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4" name="Shape 624"/>
              <p:cNvSpPr txBox="1"/>
              <p:nvPr/>
            </p:nvSpPr>
            <p:spPr>
              <a:xfrm>
                <a:off x="501931" y="4442055"/>
                <a:ext cx="1283399" cy="461699"/>
              </a:xfrm>
              <a:prstGeom prst="rect">
                <a:avLst/>
              </a:prstGeom>
              <a:noFill/>
              <a:ln>
                <a:noFill/>
              </a:ln>
            </p:spPr>
            <p:txBody>
              <a:bodyPr spcFirstLastPara="1" wrap="square" lIns="91425" tIns="45700" rIns="91425" bIns="45700" anchor="t" anchorCtr="0">
                <a:noAutofit/>
              </a:bodyPr>
              <a:lstStyle/>
              <a:p>
                <a:pPr>
                  <a:buClr>
                    <a:srgbClr val="004869"/>
                  </a:buClr>
                  <a:buSzPts val="300"/>
                </a:pPr>
                <a:r>
                  <a:rPr lang="en-GB" sz="1200" b="1">
                    <a:solidFill>
                      <a:srgbClr val="004869"/>
                    </a:solidFill>
                    <a:latin typeface="Arial"/>
                    <a:ea typeface="Arial"/>
                    <a:cs typeface="Arial"/>
                    <a:sym typeface="Arial"/>
                  </a:rPr>
                  <a:t>Alignment </a:t>
                </a:r>
                <a:endParaRPr/>
              </a:p>
              <a:p>
                <a:pPr>
                  <a:buClr>
                    <a:srgbClr val="004869"/>
                  </a:buClr>
                  <a:buSzPts val="300"/>
                </a:pPr>
                <a:r>
                  <a:rPr lang="en-GB" sz="1200">
                    <a:solidFill>
                      <a:srgbClr val="004869"/>
                    </a:solidFill>
                    <a:latin typeface="Arial"/>
                    <a:ea typeface="Arial"/>
                    <a:cs typeface="Arial"/>
                    <a:sym typeface="Arial"/>
                  </a:rPr>
                  <a:t>(bwa, smalt, bowtie etc)</a:t>
                </a:r>
                <a:endParaRPr/>
              </a:p>
            </p:txBody>
          </p:sp>
          <p:cxnSp>
            <p:nvCxnSpPr>
              <p:cNvPr id="625" name="Shape 625"/>
              <p:cNvCxnSpPr/>
              <p:nvPr/>
            </p:nvCxnSpPr>
            <p:spPr>
              <a:xfrm rot="5400000" flipH="1">
                <a:off x="2319821" y="411469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6" name="Shape 626"/>
              <p:cNvSpPr/>
              <p:nvPr/>
            </p:nvSpPr>
            <p:spPr>
              <a:xfrm>
                <a:off x="2209323" y="3700462"/>
                <a:ext cx="524699" cy="262199"/>
              </a:xfrm>
              <a:prstGeom prst="roundRect">
                <a:avLst>
                  <a:gd name="adj" fmla="val 16667"/>
                </a:avLst>
              </a:prstGeom>
              <a:solidFill>
                <a:schemeClr val="accent4">
                  <a:lumMod val="20000"/>
                  <a:lumOff val="80000"/>
                </a:schemeClr>
              </a:solid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dirty="0">
                    <a:solidFill>
                      <a:srgbClr val="004869"/>
                    </a:solidFill>
                    <a:latin typeface="Arial"/>
                    <a:ea typeface="Arial"/>
                    <a:cs typeface="Arial"/>
                    <a:sym typeface="Arial"/>
                  </a:rPr>
                  <a:t>BAM</a:t>
                </a:r>
                <a:endParaRPr dirty="0"/>
              </a:p>
            </p:txBody>
          </p:sp>
          <p:sp>
            <p:nvSpPr>
              <p:cNvPr id="627" name="Shape 627"/>
              <p:cNvSpPr/>
              <p:nvPr/>
            </p:nvSpPr>
            <p:spPr>
              <a:xfrm>
                <a:off x="2900113" y="3721707"/>
                <a:ext cx="524699" cy="262199"/>
              </a:xfrm>
              <a:prstGeom prst="roundRect">
                <a:avLst>
                  <a:gd name="adj" fmla="val 16667"/>
                </a:avLst>
              </a:prstGeom>
              <a:solidFill>
                <a:schemeClr val="accent4">
                  <a:lumMod val="20000"/>
                  <a:lumOff val="80000"/>
                </a:schemeClr>
              </a:solid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8" name="Shape 628"/>
              <p:cNvSpPr/>
              <p:nvPr/>
            </p:nvSpPr>
            <p:spPr>
              <a:xfrm>
                <a:off x="3512092" y="37291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9" name="Shape 629"/>
              <p:cNvSpPr/>
              <p:nvPr/>
            </p:nvSpPr>
            <p:spPr>
              <a:xfrm>
                <a:off x="4735032" y="373551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0" name="Shape 630"/>
              <p:cNvCxnSpPr/>
              <p:nvPr/>
            </p:nvCxnSpPr>
            <p:spPr>
              <a:xfrm rot="5400000" flipH="1">
                <a:off x="2996809" y="410142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1" name="Shape 631"/>
              <p:cNvCxnSpPr/>
              <p:nvPr/>
            </p:nvCxnSpPr>
            <p:spPr>
              <a:xfrm rot="5400000" flipH="1">
                <a:off x="3604776" y="41295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2" name="Shape 632"/>
              <p:cNvCxnSpPr/>
              <p:nvPr/>
            </p:nvCxnSpPr>
            <p:spPr>
              <a:xfrm rot="5400000" flipH="1">
                <a:off x="4819055" y="41600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3" name="Shape 633"/>
              <p:cNvSpPr/>
              <p:nvPr/>
            </p:nvSpPr>
            <p:spPr>
              <a:xfrm>
                <a:off x="5425828" y="37360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4" name="Shape 634"/>
              <p:cNvCxnSpPr/>
              <p:nvPr/>
            </p:nvCxnSpPr>
            <p:spPr>
              <a:xfrm rot="5400000" flipH="1">
                <a:off x="5509851" y="416060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5" name="Shape 635"/>
              <p:cNvSpPr txBox="1"/>
              <p:nvPr/>
            </p:nvSpPr>
            <p:spPr>
              <a:xfrm>
                <a:off x="474866" y="3876544"/>
                <a:ext cx="11511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BAM</a:t>
                </a:r>
                <a:endParaRPr/>
              </a:p>
              <a:p>
                <a:pPr algn="ctr">
                  <a:buClr>
                    <a:srgbClr val="004869"/>
                  </a:buClr>
                  <a:buSzPts val="300"/>
                </a:pPr>
                <a:r>
                  <a:rPr lang="en-GB" sz="1200" b="1">
                    <a:solidFill>
                      <a:srgbClr val="004869"/>
                    </a:solidFill>
                    <a:latin typeface="Arial"/>
                    <a:ea typeface="Arial"/>
                    <a:cs typeface="Arial"/>
                    <a:sym typeface="Arial"/>
                  </a:rPr>
                  <a:t>Improvement</a:t>
                </a:r>
                <a:endParaRPr/>
              </a:p>
            </p:txBody>
          </p:sp>
          <p:pic>
            <p:nvPicPr>
              <p:cNvPr id="636" name="Shape 636"/>
              <p:cNvPicPr preferRelativeResize="0"/>
              <p:nvPr/>
            </p:nvPicPr>
            <p:blipFill rotWithShape="1">
              <a:blip r:embed="rId4">
                <a:alphaModFix/>
              </a:blip>
              <a:srcRect/>
              <a:stretch/>
            </p:blipFill>
            <p:spPr>
              <a:xfrm>
                <a:off x="1696180" y="5267426"/>
                <a:ext cx="888898" cy="910531"/>
              </a:xfrm>
              <a:prstGeom prst="rect">
                <a:avLst/>
              </a:prstGeom>
              <a:noFill/>
              <a:ln>
                <a:noFill/>
              </a:ln>
            </p:spPr>
          </p:pic>
          <p:pic>
            <p:nvPicPr>
              <p:cNvPr id="637" name="Shape 637"/>
              <p:cNvPicPr preferRelativeResize="0"/>
              <p:nvPr/>
            </p:nvPicPr>
            <p:blipFill rotWithShape="1">
              <a:blip r:embed="rId5">
                <a:alphaModFix/>
              </a:blip>
              <a:srcRect/>
              <a:stretch/>
            </p:blipFill>
            <p:spPr>
              <a:xfrm>
                <a:off x="4318794" y="5259985"/>
                <a:ext cx="914400" cy="914400"/>
              </a:xfrm>
              <a:prstGeom prst="rect">
                <a:avLst/>
              </a:prstGeom>
              <a:noFill/>
              <a:ln>
                <a:noFill/>
              </a:ln>
            </p:spPr>
          </p:pic>
          <p:pic>
            <p:nvPicPr>
              <p:cNvPr id="638" name="Shape 638"/>
              <p:cNvPicPr preferRelativeResize="0"/>
              <p:nvPr/>
            </p:nvPicPr>
            <p:blipFill rotWithShape="1">
              <a:blip r:embed="rId6">
                <a:alphaModFix/>
              </a:blip>
              <a:srcRect/>
              <a:stretch/>
            </p:blipFill>
            <p:spPr>
              <a:xfrm>
                <a:off x="5529257" y="5265178"/>
                <a:ext cx="881220" cy="877819"/>
              </a:xfrm>
              <a:prstGeom prst="rect">
                <a:avLst/>
              </a:prstGeom>
              <a:noFill/>
              <a:ln>
                <a:noFill/>
              </a:ln>
            </p:spPr>
          </p:pic>
          <p:pic>
            <p:nvPicPr>
              <p:cNvPr id="639" name="Shape 639"/>
              <p:cNvPicPr preferRelativeResize="0"/>
              <p:nvPr/>
            </p:nvPicPr>
            <p:blipFill rotWithShape="1">
              <a:blip r:embed="rId7">
                <a:alphaModFix/>
              </a:blip>
              <a:srcRect/>
              <a:stretch/>
            </p:blipFill>
            <p:spPr>
              <a:xfrm>
                <a:off x="5411375" y="5442051"/>
                <a:ext cx="1146611" cy="515459"/>
              </a:xfrm>
              <a:prstGeom prst="rect">
                <a:avLst/>
              </a:prstGeom>
              <a:noFill/>
              <a:ln>
                <a:noFill/>
              </a:ln>
            </p:spPr>
          </p:pic>
        </p:grpSp>
        <p:sp>
          <p:nvSpPr>
            <p:cNvPr id="640" name="Shape 640"/>
            <p:cNvSpPr txBox="1"/>
            <p:nvPr/>
          </p:nvSpPr>
          <p:spPr>
            <a:xfrm>
              <a:off x="4088157" y="4180716"/>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41" name="Shape 641"/>
            <p:cNvSpPr txBox="1"/>
            <p:nvPr/>
          </p:nvSpPr>
          <p:spPr>
            <a:xfrm>
              <a:off x="4088157" y="36999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grpSp>
      <p:pic>
        <p:nvPicPr>
          <p:cNvPr id="580" name="Shape 580" descr="sanger.png"/>
          <p:cNvPicPr preferRelativeResize="0"/>
          <p:nvPr/>
        </p:nvPicPr>
        <p:blipFill rotWithShape="1">
          <a:blip r:embed="rId8">
            <a:alphaModFix/>
          </a:blip>
          <a:srcRect/>
          <a:stretch/>
        </p:blipFill>
        <p:spPr>
          <a:xfrm>
            <a:off x="5372876" y="6295125"/>
            <a:ext cx="1438921" cy="418490"/>
          </a:xfrm>
          <a:prstGeom prst="rect">
            <a:avLst/>
          </a:prstGeom>
          <a:noFill/>
          <a:ln>
            <a:noFill/>
          </a:ln>
        </p:spPr>
      </p:pic>
      <p:sp>
        <p:nvSpPr>
          <p:cNvPr id="581" name="Shape 581"/>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A typical NGS workflow</a:t>
            </a:r>
          </a:p>
        </p:txBody>
      </p:sp>
      <p:sp>
        <p:nvSpPr>
          <p:cNvPr id="582" name="Shape 582"/>
          <p:cNvSpPr/>
          <p:nvPr/>
        </p:nvSpPr>
        <p:spPr>
          <a:xfrm>
            <a:off x="1998320" y="1041713"/>
            <a:ext cx="8129400" cy="22301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dirty="0"/>
          </a:p>
        </p:txBody>
      </p:sp>
      <p:sp>
        <p:nvSpPr>
          <p:cNvPr id="583" name="Shape 583"/>
          <p:cNvSpPr/>
          <p:nvPr/>
        </p:nvSpPr>
        <p:spPr>
          <a:xfrm>
            <a:off x="3249608" y="2416002"/>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84" name="Shape 584"/>
          <p:cNvSpPr/>
          <p:nvPr/>
        </p:nvSpPr>
        <p:spPr>
          <a:xfrm>
            <a:off x="6660518" y="2581673"/>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5" name="Shape 585"/>
          <p:cNvCxnSpPr/>
          <p:nvPr/>
        </p:nvCxnSpPr>
        <p:spPr>
          <a:xfrm rot="-5400000">
            <a:off x="6276226" y="3089014"/>
            <a:ext cx="8915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6" name="Shape 586"/>
          <p:cNvCxnSpPr/>
          <p:nvPr/>
        </p:nvCxnSpPr>
        <p:spPr>
          <a:xfrm rot="5400000" flipH="1">
            <a:off x="6648722" y="3172648"/>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87" name="Shape 587"/>
          <p:cNvSpPr/>
          <p:nvPr/>
        </p:nvSpPr>
        <p:spPr>
          <a:xfrm>
            <a:off x="4120456" y="2573699"/>
            <a:ext cx="524699" cy="262199"/>
          </a:xfrm>
          <a:prstGeom prst="roundRect">
            <a:avLst>
              <a:gd name="adj" fmla="val 16667"/>
            </a:avLst>
          </a:prstGeom>
          <a:solidFill>
            <a:schemeClr val="accent4">
              <a:lumMod val="20000"/>
              <a:lumOff val="80000"/>
            </a:schemeClr>
          </a:solid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8" name="Shape 588"/>
          <p:cNvCxnSpPr/>
          <p:nvPr/>
        </p:nvCxnSpPr>
        <p:spPr>
          <a:xfrm rot="-5400000">
            <a:off x="3749964" y="3067228"/>
            <a:ext cx="8639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9" name="Shape 589"/>
          <p:cNvCxnSpPr/>
          <p:nvPr/>
        </p:nvCxnSpPr>
        <p:spPr>
          <a:xfrm rot="5400000" flipH="1">
            <a:off x="4108659" y="3137062"/>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0" name="Shape 590"/>
          <p:cNvCxnSpPr/>
          <p:nvPr/>
        </p:nvCxnSpPr>
        <p:spPr>
          <a:xfrm rot="-5400000">
            <a:off x="5000335" y="3155691"/>
            <a:ext cx="857699" cy="2616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91" name="Shape 591"/>
          <p:cNvSpPr/>
          <p:nvPr/>
        </p:nvSpPr>
        <p:spPr>
          <a:xfrm>
            <a:off x="5280027" y="2589111"/>
            <a:ext cx="524699" cy="262199"/>
          </a:xfrm>
          <a:prstGeom prst="roundRect">
            <a:avLst>
              <a:gd name="adj" fmla="val 16667"/>
            </a:avLst>
          </a:prstGeom>
          <a:solidFill>
            <a:schemeClr val="accent1">
              <a:lumMod val="20000"/>
              <a:lumOff val="80000"/>
            </a:schemeClr>
          </a:solid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dirty="0">
                <a:solidFill>
                  <a:srgbClr val="004869"/>
                </a:solidFill>
                <a:latin typeface="Arial"/>
                <a:ea typeface="Arial"/>
                <a:cs typeface="Arial"/>
                <a:sym typeface="Arial"/>
              </a:rPr>
              <a:t>BAM</a:t>
            </a:r>
            <a:endParaRPr dirty="0"/>
          </a:p>
        </p:txBody>
      </p:sp>
      <p:sp>
        <p:nvSpPr>
          <p:cNvPr id="592" name="Shape 592"/>
          <p:cNvSpPr txBox="1"/>
          <p:nvPr/>
        </p:nvSpPr>
        <p:spPr>
          <a:xfrm>
            <a:off x="2221172" y="2640759"/>
            <a:ext cx="706498"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Library</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sp>
        <p:nvSpPr>
          <p:cNvPr id="593" name="Shape 593"/>
          <p:cNvSpPr txBox="1"/>
          <p:nvPr/>
        </p:nvSpPr>
        <p:spPr>
          <a:xfrm>
            <a:off x="8095114" y="2686926"/>
            <a:ext cx="890100"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Library</a:t>
            </a:r>
            <a:endParaRPr/>
          </a:p>
        </p:txBody>
      </p:sp>
      <p:sp>
        <p:nvSpPr>
          <p:cNvPr id="594" name="Shape 594"/>
          <p:cNvSpPr/>
          <p:nvPr/>
        </p:nvSpPr>
        <p:spPr>
          <a:xfrm>
            <a:off x="3249608" y="1243054"/>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95" name="Shape 595"/>
          <p:cNvSpPr/>
          <p:nvPr/>
        </p:nvSpPr>
        <p:spPr>
          <a:xfrm>
            <a:off x="4603050" y="1491026"/>
            <a:ext cx="677100" cy="262199"/>
          </a:xfrm>
          <a:prstGeom prst="roundRect">
            <a:avLst>
              <a:gd name="adj" fmla="val 16667"/>
            </a:avLst>
          </a:prstGeom>
          <a:solidFill>
            <a:schemeClr val="accent6">
              <a:lumMod val="40000"/>
              <a:lumOff val="60000"/>
            </a:schemeClr>
          </a:solid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dirty="0">
                <a:solidFill>
                  <a:srgbClr val="004869"/>
                </a:solidFill>
                <a:latin typeface="Arial"/>
                <a:ea typeface="Arial"/>
                <a:cs typeface="Arial"/>
                <a:sym typeface="Arial"/>
              </a:rPr>
              <a:t>NA34842</a:t>
            </a:r>
            <a:endParaRPr dirty="0"/>
          </a:p>
        </p:txBody>
      </p:sp>
      <p:sp>
        <p:nvSpPr>
          <p:cNvPr id="596" name="Shape 596"/>
          <p:cNvSpPr/>
          <p:nvPr/>
        </p:nvSpPr>
        <p:spPr>
          <a:xfrm>
            <a:off x="6065225" y="1491026"/>
            <a:ext cx="5952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NA87465</a:t>
            </a:r>
            <a:endParaRPr/>
          </a:p>
        </p:txBody>
      </p:sp>
      <p:cxnSp>
        <p:nvCxnSpPr>
          <p:cNvPr id="597" name="Shape 597"/>
          <p:cNvCxnSpPr/>
          <p:nvPr/>
        </p:nvCxnSpPr>
        <p:spPr>
          <a:xfrm rot="5400000" flipH="1">
            <a:off x="4827568" y="1874362"/>
            <a:ext cx="835800" cy="593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8" name="Shape 598"/>
          <p:cNvCxnSpPr/>
          <p:nvPr/>
        </p:nvCxnSpPr>
        <p:spPr>
          <a:xfrm rot="-5400000">
            <a:off x="4248349" y="1887599"/>
            <a:ext cx="820499" cy="551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9" name="Shape 599"/>
          <p:cNvCxnSpPr/>
          <p:nvPr/>
        </p:nvCxnSpPr>
        <p:spPr>
          <a:xfrm rot="5400000" flipH="1">
            <a:off x="6211060" y="1869922"/>
            <a:ext cx="828300" cy="5952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00" name="Shape 600"/>
          <p:cNvSpPr txBox="1"/>
          <p:nvPr/>
        </p:nvSpPr>
        <p:spPr>
          <a:xfrm>
            <a:off x="8084957" y="1334195"/>
            <a:ext cx="18908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Sample/Platform</a:t>
            </a:r>
            <a:endParaRPr/>
          </a:p>
        </p:txBody>
      </p:sp>
      <p:sp>
        <p:nvSpPr>
          <p:cNvPr id="601" name="Shape 601"/>
          <p:cNvSpPr txBox="1"/>
          <p:nvPr/>
        </p:nvSpPr>
        <p:spPr>
          <a:xfrm>
            <a:off x="2360723" y="1491021"/>
            <a:ext cx="7320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Sample</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grpSp>
        <p:nvGrpSpPr>
          <p:cNvPr id="642" name="Shape 642"/>
          <p:cNvGrpSpPr/>
          <p:nvPr/>
        </p:nvGrpSpPr>
        <p:grpSpPr>
          <a:xfrm>
            <a:off x="1606828" y="3037262"/>
            <a:ext cx="8979940" cy="369299"/>
            <a:chOff x="82828" y="3009649"/>
            <a:chExt cx="8979940" cy="369299"/>
          </a:xfrm>
        </p:grpSpPr>
        <p:cxnSp>
          <p:nvCxnSpPr>
            <p:cNvPr id="643" name="Shape 643"/>
            <p:cNvCxnSpPr/>
            <p:nvPr/>
          </p:nvCxnSpPr>
          <p:spPr>
            <a:xfrm>
              <a:off x="193268" y="3354794"/>
              <a:ext cx="8869500" cy="1500"/>
            </a:xfrm>
            <a:prstGeom prst="straightConnector1">
              <a:avLst/>
            </a:prstGeom>
            <a:solidFill>
              <a:srgbClr val="C3001D"/>
            </a:solidFill>
            <a:ln w="32375" cap="flat" cmpd="sng">
              <a:solidFill>
                <a:srgbClr val="004869"/>
              </a:solidFill>
              <a:prstDash val="dash"/>
              <a:round/>
              <a:headEnd type="none" w="sm" len="sm"/>
              <a:tailEnd type="none" w="sm" len="sm"/>
            </a:ln>
          </p:spPr>
        </p:cxnSp>
        <p:sp>
          <p:nvSpPr>
            <p:cNvPr id="644" name="Shape 644"/>
            <p:cNvSpPr txBox="1"/>
            <p:nvPr/>
          </p:nvSpPr>
          <p:spPr>
            <a:xfrm>
              <a:off x="82828" y="3009649"/>
              <a:ext cx="9029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Freeze</a:t>
              </a:r>
              <a:endParaRPr/>
            </a:p>
          </p:txBody>
        </p:sp>
      </p:grpSp>
      <p:sp>
        <p:nvSpPr>
          <p:cNvPr id="2" name="TextBox 1">
            <a:extLst>
              <a:ext uri="{FF2B5EF4-FFF2-40B4-BE49-F238E27FC236}">
                <a16:creationId xmlns:a16="http://schemas.microsoft.com/office/drawing/2014/main" id="{549256C7-CB1F-154B-B577-E4B2C2E8FE7B}"/>
              </a:ext>
            </a:extLst>
          </p:cNvPr>
          <p:cNvSpPr txBox="1"/>
          <p:nvPr/>
        </p:nvSpPr>
        <p:spPr>
          <a:xfrm>
            <a:off x="-777" y="1382751"/>
            <a:ext cx="1634193" cy="3693319"/>
          </a:xfrm>
          <a:prstGeom prst="rect">
            <a:avLst/>
          </a:prstGeom>
          <a:solidFill>
            <a:schemeClr val="accent2">
              <a:lumMod val="20000"/>
              <a:lumOff val="80000"/>
            </a:schemeClr>
          </a:solidFill>
        </p:spPr>
        <p:txBody>
          <a:bodyPr wrap="square" rtlCol="0">
            <a:spAutoFit/>
          </a:bodyPr>
          <a:lstStyle/>
          <a:p>
            <a:r>
              <a:rPr lang="en-US" dirty="0"/>
              <a:t>Typically in a production workflow: </a:t>
            </a:r>
          </a:p>
          <a:p>
            <a:endParaRPr lang="en-US" dirty="0"/>
          </a:p>
          <a:p>
            <a:r>
              <a:rPr lang="en-US" dirty="0"/>
              <a:t>One sample spread over multiple </a:t>
            </a:r>
            <a:r>
              <a:rPr lang="en-US" dirty="0" err="1"/>
              <a:t>seq</a:t>
            </a:r>
            <a:r>
              <a:rPr lang="en-US" dirty="0"/>
              <a:t> libraries.</a:t>
            </a:r>
          </a:p>
          <a:p>
            <a:endParaRPr lang="en-US" dirty="0"/>
          </a:p>
          <a:p>
            <a:r>
              <a:rPr lang="en-US" dirty="0"/>
              <a:t>One library spread over multiple </a:t>
            </a:r>
            <a:r>
              <a:rPr lang="en-US" dirty="0" err="1"/>
              <a:t>seq</a:t>
            </a:r>
            <a:r>
              <a:rPr lang="en-US" dirty="0"/>
              <a:t> runs (lanes)</a:t>
            </a:r>
          </a:p>
        </p:txBody>
      </p:sp>
    </p:spTree>
    <p:extLst>
      <p:ext uri="{BB962C8B-B14F-4D97-AF65-F5344CB8AC3E}">
        <p14:creationId xmlns:p14="http://schemas.microsoft.com/office/powerpoint/2010/main" val="37958458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pic>
        <p:nvPicPr>
          <p:cNvPr id="580" name="Shape 580"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581" name="Shape 581"/>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Data production workflow</a:t>
            </a:r>
            <a:endParaRPr sz="2400" b="1">
              <a:solidFill>
                <a:srgbClr val="000000"/>
              </a:solidFill>
              <a:latin typeface="Arial"/>
              <a:ea typeface="Arial"/>
              <a:cs typeface="Arial"/>
              <a:sym typeface="Arial"/>
            </a:endParaRPr>
          </a:p>
        </p:txBody>
      </p:sp>
      <p:sp>
        <p:nvSpPr>
          <p:cNvPr id="582" name="Shape 582"/>
          <p:cNvSpPr/>
          <p:nvPr/>
        </p:nvSpPr>
        <p:spPr>
          <a:xfrm>
            <a:off x="1998320" y="1041713"/>
            <a:ext cx="8129400" cy="22301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dirty="0"/>
          </a:p>
        </p:txBody>
      </p:sp>
      <p:sp>
        <p:nvSpPr>
          <p:cNvPr id="583" name="Shape 583"/>
          <p:cNvSpPr/>
          <p:nvPr/>
        </p:nvSpPr>
        <p:spPr>
          <a:xfrm>
            <a:off x="3249608" y="2416002"/>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84" name="Shape 584"/>
          <p:cNvSpPr/>
          <p:nvPr/>
        </p:nvSpPr>
        <p:spPr>
          <a:xfrm>
            <a:off x="6660518" y="2581673"/>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5" name="Shape 585"/>
          <p:cNvCxnSpPr/>
          <p:nvPr/>
        </p:nvCxnSpPr>
        <p:spPr>
          <a:xfrm rot="-5400000">
            <a:off x="6276226" y="3089014"/>
            <a:ext cx="8915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6" name="Shape 586"/>
          <p:cNvCxnSpPr/>
          <p:nvPr/>
        </p:nvCxnSpPr>
        <p:spPr>
          <a:xfrm rot="5400000" flipH="1">
            <a:off x="6648722" y="3172648"/>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87" name="Shape 587"/>
          <p:cNvSpPr/>
          <p:nvPr/>
        </p:nvSpPr>
        <p:spPr>
          <a:xfrm>
            <a:off x="4120456" y="2573699"/>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8" name="Shape 588"/>
          <p:cNvCxnSpPr/>
          <p:nvPr/>
        </p:nvCxnSpPr>
        <p:spPr>
          <a:xfrm rot="-5400000">
            <a:off x="3749964" y="3067228"/>
            <a:ext cx="8639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9" name="Shape 589"/>
          <p:cNvCxnSpPr/>
          <p:nvPr/>
        </p:nvCxnSpPr>
        <p:spPr>
          <a:xfrm rot="5400000" flipH="1">
            <a:off x="4108659" y="3137062"/>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0" name="Shape 590"/>
          <p:cNvCxnSpPr/>
          <p:nvPr/>
        </p:nvCxnSpPr>
        <p:spPr>
          <a:xfrm rot="-5400000">
            <a:off x="5000335" y="3155691"/>
            <a:ext cx="857699" cy="2616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91" name="Shape 591"/>
          <p:cNvSpPr/>
          <p:nvPr/>
        </p:nvSpPr>
        <p:spPr>
          <a:xfrm>
            <a:off x="5280027" y="2589111"/>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592" name="Shape 592"/>
          <p:cNvSpPr txBox="1"/>
          <p:nvPr/>
        </p:nvSpPr>
        <p:spPr>
          <a:xfrm>
            <a:off x="2221172" y="2640759"/>
            <a:ext cx="706498"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Library</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sp>
        <p:nvSpPr>
          <p:cNvPr id="593" name="Shape 593"/>
          <p:cNvSpPr txBox="1"/>
          <p:nvPr/>
        </p:nvSpPr>
        <p:spPr>
          <a:xfrm>
            <a:off x="8095114" y="2686926"/>
            <a:ext cx="890100"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Library</a:t>
            </a:r>
            <a:endParaRPr/>
          </a:p>
        </p:txBody>
      </p:sp>
      <p:sp>
        <p:nvSpPr>
          <p:cNvPr id="594" name="Shape 594"/>
          <p:cNvSpPr/>
          <p:nvPr/>
        </p:nvSpPr>
        <p:spPr>
          <a:xfrm>
            <a:off x="3249608" y="1243054"/>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95" name="Shape 595"/>
          <p:cNvSpPr/>
          <p:nvPr/>
        </p:nvSpPr>
        <p:spPr>
          <a:xfrm>
            <a:off x="4603050" y="1491026"/>
            <a:ext cx="6771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NA34842</a:t>
            </a:r>
            <a:endParaRPr/>
          </a:p>
        </p:txBody>
      </p:sp>
      <p:sp>
        <p:nvSpPr>
          <p:cNvPr id="596" name="Shape 596"/>
          <p:cNvSpPr/>
          <p:nvPr/>
        </p:nvSpPr>
        <p:spPr>
          <a:xfrm>
            <a:off x="6065225" y="1491026"/>
            <a:ext cx="5952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NA87465</a:t>
            </a:r>
            <a:endParaRPr/>
          </a:p>
        </p:txBody>
      </p:sp>
      <p:cxnSp>
        <p:nvCxnSpPr>
          <p:cNvPr id="597" name="Shape 597"/>
          <p:cNvCxnSpPr/>
          <p:nvPr/>
        </p:nvCxnSpPr>
        <p:spPr>
          <a:xfrm rot="5400000" flipH="1">
            <a:off x="4827568" y="1874362"/>
            <a:ext cx="835800" cy="593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8" name="Shape 598"/>
          <p:cNvCxnSpPr/>
          <p:nvPr/>
        </p:nvCxnSpPr>
        <p:spPr>
          <a:xfrm rot="-5400000">
            <a:off x="4248349" y="1887599"/>
            <a:ext cx="820499" cy="551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9" name="Shape 599"/>
          <p:cNvCxnSpPr/>
          <p:nvPr/>
        </p:nvCxnSpPr>
        <p:spPr>
          <a:xfrm rot="5400000" flipH="1">
            <a:off x="6211060" y="1869922"/>
            <a:ext cx="828300" cy="5952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00" name="Shape 600"/>
          <p:cNvSpPr txBox="1"/>
          <p:nvPr/>
        </p:nvSpPr>
        <p:spPr>
          <a:xfrm>
            <a:off x="8084957" y="1334195"/>
            <a:ext cx="18908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Sample/Platform</a:t>
            </a:r>
            <a:endParaRPr/>
          </a:p>
        </p:txBody>
      </p:sp>
      <p:sp>
        <p:nvSpPr>
          <p:cNvPr id="601" name="Shape 601"/>
          <p:cNvSpPr txBox="1"/>
          <p:nvPr/>
        </p:nvSpPr>
        <p:spPr>
          <a:xfrm>
            <a:off x="2360723" y="1491021"/>
            <a:ext cx="7320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Sample</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grpSp>
        <p:nvGrpSpPr>
          <p:cNvPr id="603" name="Shape 603"/>
          <p:cNvGrpSpPr/>
          <p:nvPr/>
        </p:nvGrpSpPr>
        <p:grpSpPr>
          <a:xfrm>
            <a:off x="1985060" y="3506656"/>
            <a:ext cx="8129400" cy="2726535"/>
            <a:chOff x="461060" y="3506655"/>
            <a:chExt cx="8129400" cy="2726535"/>
          </a:xfrm>
        </p:grpSpPr>
        <p:grpSp>
          <p:nvGrpSpPr>
            <p:cNvPr id="604" name="Shape 604"/>
            <p:cNvGrpSpPr/>
            <p:nvPr/>
          </p:nvGrpSpPr>
          <p:grpSpPr>
            <a:xfrm>
              <a:off x="461060" y="3506655"/>
              <a:ext cx="8129400" cy="2726535"/>
              <a:chOff x="461060" y="3506655"/>
              <a:chExt cx="8129400" cy="2726535"/>
            </a:xfrm>
          </p:grpSpPr>
          <p:sp>
            <p:nvSpPr>
              <p:cNvPr id="605" name="Shape 605"/>
              <p:cNvSpPr/>
              <p:nvPr/>
            </p:nvSpPr>
            <p:spPr>
              <a:xfrm>
                <a:off x="461060" y="3506655"/>
                <a:ext cx="8129400" cy="26582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dirty="0"/>
              </a:p>
            </p:txBody>
          </p:sp>
          <p:sp>
            <p:nvSpPr>
              <p:cNvPr id="606" name="Shape 606"/>
              <p:cNvSpPr/>
              <p:nvPr/>
            </p:nvSpPr>
            <p:spPr>
              <a:xfrm>
                <a:off x="1725608" y="3575685"/>
                <a:ext cx="4721398" cy="1615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pic>
            <p:nvPicPr>
              <p:cNvPr id="607" name="Shape 607"/>
              <p:cNvPicPr preferRelativeResize="0"/>
              <p:nvPr/>
            </p:nvPicPr>
            <p:blipFill rotWithShape="1">
              <a:blip r:embed="rId4">
                <a:alphaModFix/>
              </a:blip>
              <a:srcRect/>
              <a:stretch/>
            </p:blipFill>
            <p:spPr>
              <a:xfrm>
                <a:off x="2868281" y="5273792"/>
                <a:ext cx="1091807" cy="959398"/>
              </a:xfrm>
              <a:prstGeom prst="rect">
                <a:avLst/>
              </a:prstGeom>
              <a:noFill/>
              <a:ln>
                <a:noFill/>
              </a:ln>
            </p:spPr>
          </p:pic>
          <p:sp>
            <p:nvSpPr>
              <p:cNvPr id="608" name="Shape 608"/>
              <p:cNvSpPr/>
              <p:nvPr/>
            </p:nvSpPr>
            <p:spPr>
              <a:xfrm>
                <a:off x="2222583"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09" name="Shape 609"/>
              <p:cNvSpPr/>
              <p:nvPr/>
            </p:nvSpPr>
            <p:spPr>
              <a:xfrm>
                <a:off x="2899566"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0" name="Shape 610"/>
              <p:cNvSpPr/>
              <p:nvPr/>
            </p:nvSpPr>
            <p:spPr>
              <a:xfrm>
                <a:off x="3511546" y="488086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1" name="Shape 611"/>
              <p:cNvSpPr txBox="1"/>
              <p:nvPr/>
            </p:nvSpPr>
            <p:spPr>
              <a:xfrm>
                <a:off x="4088157" y="47462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12" name="Shape 612"/>
              <p:cNvSpPr/>
              <p:nvPr/>
            </p:nvSpPr>
            <p:spPr>
              <a:xfrm>
                <a:off x="4734489"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3" name="Shape 613"/>
              <p:cNvSpPr/>
              <p:nvPr/>
            </p:nvSpPr>
            <p:spPr>
              <a:xfrm>
                <a:off x="5369514"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cxnSp>
            <p:nvCxnSpPr>
              <p:cNvPr id="614" name="Shape 614"/>
              <p:cNvCxnSpPr/>
              <p:nvPr/>
            </p:nvCxnSpPr>
            <p:spPr>
              <a:xfrm rot="5400000" flipH="1">
                <a:off x="2319274" y="469401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15" name="Shape 615"/>
              <p:cNvSpPr/>
              <p:nvPr/>
            </p:nvSpPr>
            <p:spPr>
              <a:xfrm>
                <a:off x="2208776" y="4279780"/>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6" name="Shape 616"/>
              <p:cNvSpPr/>
              <p:nvPr/>
            </p:nvSpPr>
            <p:spPr>
              <a:xfrm>
                <a:off x="2899566" y="430102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7" name="Shape 617"/>
              <p:cNvSpPr/>
              <p:nvPr/>
            </p:nvSpPr>
            <p:spPr>
              <a:xfrm>
                <a:off x="3511546" y="43084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8" name="Shape 618"/>
              <p:cNvSpPr/>
              <p:nvPr/>
            </p:nvSpPr>
            <p:spPr>
              <a:xfrm>
                <a:off x="4734489" y="431483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19" name="Shape 619"/>
              <p:cNvCxnSpPr/>
              <p:nvPr/>
            </p:nvCxnSpPr>
            <p:spPr>
              <a:xfrm rot="5400000" flipH="1">
                <a:off x="2996266" y="468074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0" name="Shape 620"/>
              <p:cNvCxnSpPr/>
              <p:nvPr/>
            </p:nvCxnSpPr>
            <p:spPr>
              <a:xfrm rot="5400000" flipH="1">
                <a:off x="3604230" y="47088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1" name="Shape 621"/>
              <p:cNvCxnSpPr/>
              <p:nvPr/>
            </p:nvCxnSpPr>
            <p:spPr>
              <a:xfrm rot="5400000" flipH="1">
                <a:off x="4818510" y="47393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2" name="Shape 622"/>
              <p:cNvSpPr/>
              <p:nvPr/>
            </p:nvSpPr>
            <p:spPr>
              <a:xfrm>
                <a:off x="5425282" y="43153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23" name="Shape 623"/>
              <p:cNvCxnSpPr/>
              <p:nvPr/>
            </p:nvCxnSpPr>
            <p:spPr>
              <a:xfrm rot="5400000" flipH="1">
                <a:off x="5509305" y="473992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4" name="Shape 624"/>
              <p:cNvSpPr txBox="1"/>
              <p:nvPr/>
            </p:nvSpPr>
            <p:spPr>
              <a:xfrm>
                <a:off x="501931" y="4442055"/>
                <a:ext cx="1283399" cy="461699"/>
              </a:xfrm>
              <a:prstGeom prst="rect">
                <a:avLst/>
              </a:prstGeom>
              <a:noFill/>
              <a:ln>
                <a:noFill/>
              </a:ln>
            </p:spPr>
            <p:txBody>
              <a:bodyPr spcFirstLastPara="1" wrap="square" lIns="91425" tIns="45700" rIns="91425" bIns="45700" anchor="t" anchorCtr="0">
                <a:noAutofit/>
              </a:bodyPr>
              <a:lstStyle/>
              <a:p>
                <a:pPr>
                  <a:buClr>
                    <a:srgbClr val="004869"/>
                  </a:buClr>
                  <a:buSzPts val="300"/>
                </a:pPr>
                <a:r>
                  <a:rPr lang="en-GB" sz="1200" b="1">
                    <a:solidFill>
                      <a:srgbClr val="004869"/>
                    </a:solidFill>
                    <a:latin typeface="Arial"/>
                    <a:ea typeface="Arial"/>
                    <a:cs typeface="Arial"/>
                    <a:sym typeface="Arial"/>
                  </a:rPr>
                  <a:t>Alignment </a:t>
                </a:r>
                <a:endParaRPr/>
              </a:p>
              <a:p>
                <a:pPr>
                  <a:buClr>
                    <a:srgbClr val="004869"/>
                  </a:buClr>
                  <a:buSzPts val="300"/>
                </a:pPr>
                <a:r>
                  <a:rPr lang="en-GB" sz="1200">
                    <a:solidFill>
                      <a:srgbClr val="004869"/>
                    </a:solidFill>
                    <a:latin typeface="Arial"/>
                    <a:ea typeface="Arial"/>
                    <a:cs typeface="Arial"/>
                    <a:sym typeface="Arial"/>
                  </a:rPr>
                  <a:t>(bwa, smalt, bowtie etc)</a:t>
                </a:r>
                <a:endParaRPr/>
              </a:p>
            </p:txBody>
          </p:sp>
          <p:cxnSp>
            <p:nvCxnSpPr>
              <p:cNvPr id="625" name="Shape 625"/>
              <p:cNvCxnSpPr/>
              <p:nvPr/>
            </p:nvCxnSpPr>
            <p:spPr>
              <a:xfrm rot="5400000" flipH="1">
                <a:off x="2319821" y="411469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6" name="Shape 626"/>
              <p:cNvSpPr/>
              <p:nvPr/>
            </p:nvSpPr>
            <p:spPr>
              <a:xfrm>
                <a:off x="2209323" y="370046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7" name="Shape 627"/>
              <p:cNvSpPr/>
              <p:nvPr/>
            </p:nvSpPr>
            <p:spPr>
              <a:xfrm>
                <a:off x="2900113" y="372170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8" name="Shape 628"/>
              <p:cNvSpPr/>
              <p:nvPr/>
            </p:nvSpPr>
            <p:spPr>
              <a:xfrm>
                <a:off x="3512092" y="37291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9" name="Shape 629"/>
              <p:cNvSpPr/>
              <p:nvPr/>
            </p:nvSpPr>
            <p:spPr>
              <a:xfrm>
                <a:off x="4735032" y="373551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0" name="Shape 630"/>
              <p:cNvCxnSpPr/>
              <p:nvPr/>
            </p:nvCxnSpPr>
            <p:spPr>
              <a:xfrm rot="5400000" flipH="1">
                <a:off x="2996809" y="410142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1" name="Shape 631"/>
              <p:cNvCxnSpPr/>
              <p:nvPr/>
            </p:nvCxnSpPr>
            <p:spPr>
              <a:xfrm rot="5400000" flipH="1">
                <a:off x="3604776" y="41295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2" name="Shape 632"/>
              <p:cNvCxnSpPr/>
              <p:nvPr/>
            </p:nvCxnSpPr>
            <p:spPr>
              <a:xfrm rot="5400000" flipH="1">
                <a:off x="4819055" y="41600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3" name="Shape 633"/>
              <p:cNvSpPr/>
              <p:nvPr/>
            </p:nvSpPr>
            <p:spPr>
              <a:xfrm>
                <a:off x="5425828" y="37360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4" name="Shape 634"/>
              <p:cNvCxnSpPr/>
              <p:nvPr/>
            </p:nvCxnSpPr>
            <p:spPr>
              <a:xfrm rot="5400000" flipH="1">
                <a:off x="5509851" y="416060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5" name="Shape 635"/>
              <p:cNvSpPr txBox="1"/>
              <p:nvPr/>
            </p:nvSpPr>
            <p:spPr>
              <a:xfrm>
                <a:off x="474866" y="3876544"/>
                <a:ext cx="11511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BAM</a:t>
                </a:r>
                <a:endParaRPr/>
              </a:p>
              <a:p>
                <a:pPr algn="ctr">
                  <a:buClr>
                    <a:srgbClr val="004869"/>
                  </a:buClr>
                  <a:buSzPts val="300"/>
                </a:pPr>
                <a:r>
                  <a:rPr lang="en-GB" sz="1200" b="1">
                    <a:solidFill>
                      <a:srgbClr val="004869"/>
                    </a:solidFill>
                    <a:latin typeface="Arial"/>
                    <a:ea typeface="Arial"/>
                    <a:cs typeface="Arial"/>
                    <a:sym typeface="Arial"/>
                  </a:rPr>
                  <a:t>Improvement</a:t>
                </a:r>
                <a:endParaRPr/>
              </a:p>
            </p:txBody>
          </p:sp>
          <p:pic>
            <p:nvPicPr>
              <p:cNvPr id="636" name="Shape 636"/>
              <p:cNvPicPr preferRelativeResize="0"/>
              <p:nvPr/>
            </p:nvPicPr>
            <p:blipFill rotWithShape="1">
              <a:blip r:embed="rId5">
                <a:alphaModFix/>
              </a:blip>
              <a:srcRect/>
              <a:stretch/>
            </p:blipFill>
            <p:spPr>
              <a:xfrm>
                <a:off x="1696180" y="5267426"/>
                <a:ext cx="888898" cy="910531"/>
              </a:xfrm>
              <a:prstGeom prst="rect">
                <a:avLst/>
              </a:prstGeom>
              <a:noFill/>
              <a:ln>
                <a:noFill/>
              </a:ln>
            </p:spPr>
          </p:pic>
          <p:pic>
            <p:nvPicPr>
              <p:cNvPr id="637" name="Shape 637"/>
              <p:cNvPicPr preferRelativeResize="0"/>
              <p:nvPr/>
            </p:nvPicPr>
            <p:blipFill rotWithShape="1">
              <a:blip r:embed="rId6">
                <a:alphaModFix/>
              </a:blip>
              <a:srcRect/>
              <a:stretch/>
            </p:blipFill>
            <p:spPr>
              <a:xfrm>
                <a:off x="4318794" y="5259985"/>
                <a:ext cx="914400" cy="914400"/>
              </a:xfrm>
              <a:prstGeom prst="rect">
                <a:avLst/>
              </a:prstGeom>
              <a:noFill/>
              <a:ln>
                <a:noFill/>
              </a:ln>
            </p:spPr>
          </p:pic>
          <p:pic>
            <p:nvPicPr>
              <p:cNvPr id="638" name="Shape 638"/>
              <p:cNvPicPr preferRelativeResize="0"/>
              <p:nvPr/>
            </p:nvPicPr>
            <p:blipFill rotWithShape="1">
              <a:blip r:embed="rId7">
                <a:alphaModFix/>
              </a:blip>
              <a:srcRect/>
              <a:stretch/>
            </p:blipFill>
            <p:spPr>
              <a:xfrm>
                <a:off x="5529257" y="5265178"/>
                <a:ext cx="881220" cy="877819"/>
              </a:xfrm>
              <a:prstGeom prst="rect">
                <a:avLst/>
              </a:prstGeom>
              <a:noFill/>
              <a:ln>
                <a:noFill/>
              </a:ln>
            </p:spPr>
          </p:pic>
          <p:pic>
            <p:nvPicPr>
              <p:cNvPr id="639" name="Shape 639"/>
              <p:cNvPicPr preferRelativeResize="0"/>
              <p:nvPr/>
            </p:nvPicPr>
            <p:blipFill rotWithShape="1">
              <a:blip r:embed="rId8">
                <a:alphaModFix/>
              </a:blip>
              <a:srcRect/>
              <a:stretch/>
            </p:blipFill>
            <p:spPr>
              <a:xfrm>
                <a:off x="5411375" y="5442051"/>
                <a:ext cx="1146611" cy="515459"/>
              </a:xfrm>
              <a:prstGeom prst="rect">
                <a:avLst/>
              </a:prstGeom>
              <a:noFill/>
              <a:ln>
                <a:noFill/>
              </a:ln>
            </p:spPr>
          </p:pic>
        </p:grpSp>
        <p:sp>
          <p:nvSpPr>
            <p:cNvPr id="640" name="Shape 640"/>
            <p:cNvSpPr txBox="1"/>
            <p:nvPr/>
          </p:nvSpPr>
          <p:spPr>
            <a:xfrm>
              <a:off x="4088157" y="4180716"/>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41" name="Shape 641"/>
            <p:cNvSpPr txBox="1"/>
            <p:nvPr/>
          </p:nvSpPr>
          <p:spPr>
            <a:xfrm>
              <a:off x="4088157" y="36999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grpSp>
      <p:grpSp>
        <p:nvGrpSpPr>
          <p:cNvPr id="642" name="Shape 642"/>
          <p:cNvGrpSpPr/>
          <p:nvPr/>
        </p:nvGrpSpPr>
        <p:grpSpPr>
          <a:xfrm>
            <a:off x="1606828" y="3037262"/>
            <a:ext cx="8979940" cy="369299"/>
            <a:chOff x="82828" y="3009649"/>
            <a:chExt cx="8979940" cy="369299"/>
          </a:xfrm>
        </p:grpSpPr>
        <p:cxnSp>
          <p:nvCxnSpPr>
            <p:cNvPr id="643" name="Shape 643"/>
            <p:cNvCxnSpPr/>
            <p:nvPr/>
          </p:nvCxnSpPr>
          <p:spPr>
            <a:xfrm>
              <a:off x="193268" y="3354794"/>
              <a:ext cx="8869500" cy="1500"/>
            </a:xfrm>
            <a:prstGeom prst="straightConnector1">
              <a:avLst/>
            </a:prstGeom>
            <a:solidFill>
              <a:srgbClr val="C3001D"/>
            </a:solidFill>
            <a:ln w="32375" cap="flat" cmpd="sng">
              <a:solidFill>
                <a:srgbClr val="004869"/>
              </a:solidFill>
              <a:prstDash val="dash"/>
              <a:round/>
              <a:headEnd type="none" w="sm" len="sm"/>
              <a:tailEnd type="none" w="sm" len="sm"/>
            </a:ln>
          </p:spPr>
        </p:cxnSp>
        <p:sp>
          <p:nvSpPr>
            <p:cNvPr id="644" name="Shape 644"/>
            <p:cNvSpPr txBox="1"/>
            <p:nvPr/>
          </p:nvSpPr>
          <p:spPr>
            <a:xfrm>
              <a:off x="82828" y="3009649"/>
              <a:ext cx="9029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Freeze</a:t>
              </a:r>
              <a:endParaRPr/>
            </a:p>
          </p:txBody>
        </p:sp>
      </p:grpSp>
      <p:sp>
        <p:nvSpPr>
          <p:cNvPr id="2" name="TextBox 1">
            <a:extLst>
              <a:ext uri="{FF2B5EF4-FFF2-40B4-BE49-F238E27FC236}">
                <a16:creationId xmlns:a16="http://schemas.microsoft.com/office/drawing/2014/main" id="{549256C7-CB1F-154B-B577-E4B2C2E8FE7B}"/>
              </a:ext>
            </a:extLst>
          </p:cNvPr>
          <p:cNvSpPr txBox="1"/>
          <p:nvPr/>
        </p:nvSpPr>
        <p:spPr>
          <a:xfrm>
            <a:off x="19369" y="1382751"/>
            <a:ext cx="1634193" cy="3693319"/>
          </a:xfrm>
          <a:prstGeom prst="rect">
            <a:avLst/>
          </a:prstGeom>
          <a:solidFill>
            <a:schemeClr val="accent2">
              <a:lumMod val="20000"/>
              <a:lumOff val="80000"/>
            </a:schemeClr>
          </a:solidFill>
        </p:spPr>
        <p:txBody>
          <a:bodyPr wrap="square" rtlCol="0">
            <a:spAutoFit/>
          </a:bodyPr>
          <a:lstStyle/>
          <a:p>
            <a:r>
              <a:rPr lang="en-US" dirty="0"/>
              <a:t>Typically in a production workflow: </a:t>
            </a:r>
          </a:p>
          <a:p>
            <a:endParaRPr lang="en-US" dirty="0"/>
          </a:p>
          <a:p>
            <a:r>
              <a:rPr lang="en-US" dirty="0"/>
              <a:t>One sample spread over multiple </a:t>
            </a:r>
            <a:r>
              <a:rPr lang="en-US" dirty="0" err="1"/>
              <a:t>seq</a:t>
            </a:r>
            <a:r>
              <a:rPr lang="en-US" dirty="0"/>
              <a:t> libraries.</a:t>
            </a:r>
          </a:p>
          <a:p>
            <a:endParaRPr lang="en-US" dirty="0"/>
          </a:p>
          <a:p>
            <a:r>
              <a:rPr lang="en-US" dirty="0"/>
              <a:t>One library spread over multiple </a:t>
            </a:r>
            <a:r>
              <a:rPr lang="en-US" dirty="0" err="1"/>
              <a:t>seq</a:t>
            </a:r>
            <a:r>
              <a:rPr lang="en-US" dirty="0"/>
              <a:t> runs (lanes)</a:t>
            </a:r>
          </a:p>
        </p:txBody>
      </p:sp>
      <p:sp>
        <p:nvSpPr>
          <p:cNvPr id="3" name="TextBox 2">
            <a:extLst>
              <a:ext uri="{FF2B5EF4-FFF2-40B4-BE49-F238E27FC236}">
                <a16:creationId xmlns:a16="http://schemas.microsoft.com/office/drawing/2014/main" id="{5F33E157-6906-8145-B9A5-7F7246138C0F}"/>
              </a:ext>
            </a:extLst>
          </p:cNvPr>
          <p:cNvSpPr txBox="1"/>
          <p:nvPr/>
        </p:nvSpPr>
        <p:spPr>
          <a:xfrm>
            <a:off x="117882" y="5753492"/>
            <a:ext cx="1688997" cy="646331"/>
          </a:xfrm>
          <a:prstGeom prst="rect">
            <a:avLst/>
          </a:prstGeom>
          <a:solidFill>
            <a:schemeClr val="accent2"/>
          </a:solidFill>
        </p:spPr>
        <p:txBody>
          <a:bodyPr wrap="square" rtlCol="0">
            <a:spAutoFit/>
          </a:bodyPr>
          <a:lstStyle/>
          <a:p>
            <a:r>
              <a:rPr lang="en-US" sz="3600" dirty="0"/>
              <a:t>WHY?</a:t>
            </a:r>
          </a:p>
        </p:txBody>
      </p:sp>
    </p:spTree>
    <p:extLst>
      <p:ext uri="{BB962C8B-B14F-4D97-AF65-F5344CB8AC3E}">
        <p14:creationId xmlns:p14="http://schemas.microsoft.com/office/powerpoint/2010/main" val="12825848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pic>
        <p:nvPicPr>
          <p:cNvPr id="580" name="Shape 580"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581" name="Shape 581"/>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Data production workflow</a:t>
            </a:r>
            <a:endParaRPr sz="2400" b="1">
              <a:solidFill>
                <a:srgbClr val="000000"/>
              </a:solidFill>
              <a:latin typeface="Arial"/>
              <a:ea typeface="Arial"/>
              <a:cs typeface="Arial"/>
              <a:sym typeface="Arial"/>
            </a:endParaRPr>
          </a:p>
        </p:txBody>
      </p:sp>
      <p:sp>
        <p:nvSpPr>
          <p:cNvPr id="582" name="Shape 582"/>
          <p:cNvSpPr/>
          <p:nvPr/>
        </p:nvSpPr>
        <p:spPr>
          <a:xfrm>
            <a:off x="1998320" y="1041713"/>
            <a:ext cx="8129400" cy="22301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dirty="0"/>
          </a:p>
        </p:txBody>
      </p:sp>
      <p:sp>
        <p:nvSpPr>
          <p:cNvPr id="583" name="Shape 583"/>
          <p:cNvSpPr/>
          <p:nvPr/>
        </p:nvSpPr>
        <p:spPr>
          <a:xfrm>
            <a:off x="3249608" y="2416002"/>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84" name="Shape 584"/>
          <p:cNvSpPr/>
          <p:nvPr/>
        </p:nvSpPr>
        <p:spPr>
          <a:xfrm>
            <a:off x="6660518" y="2581673"/>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5" name="Shape 585"/>
          <p:cNvCxnSpPr/>
          <p:nvPr/>
        </p:nvCxnSpPr>
        <p:spPr>
          <a:xfrm rot="-5400000">
            <a:off x="6276226" y="3089014"/>
            <a:ext cx="8915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6" name="Shape 586"/>
          <p:cNvCxnSpPr/>
          <p:nvPr/>
        </p:nvCxnSpPr>
        <p:spPr>
          <a:xfrm rot="5400000" flipH="1">
            <a:off x="6648722" y="3172648"/>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87" name="Shape 587"/>
          <p:cNvSpPr/>
          <p:nvPr/>
        </p:nvSpPr>
        <p:spPr>
          <a:xfrm>
            <a:off x="4120456" y="2573699"/>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8" name="Shape 588"/>
          <p:cNvCxnSpPr/>
          <p:nvPr/>
        </p:nvCxnSpPr>
        <p:spPr>
          <a:xfrm rot="-5400000">
            <a:off x="3749964" y="3067228"/>
            <a:ext cx="8639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9" name="Shape 589"/>
          <p:cNvCxnSpPr/>
          <p:nvPr/>
        </p:nvCxnSpPr>
        <p:spPr>
          <a:xfrm rot="5400000" flipH="1">
            <a:off x="4108659" y="3137062"/>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0" name="Shape 590"/>
          <p:cNvCxnSpPr/>
          <p:nvPr/>
        </p:nvCxnSpPr>
        <p:spPr>
          <a:xfrm rot="-5400000">
            <a:off x="5000335" y="3155691"/>
            <a:ext cx="857699" cy="2616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91" name="Shape 591"/>
          <p:cNvSpPr/>
          <p:nvPr/>
        </p:nvSpPr>
        <p:spPr>
          <a:xfrm>
            <a:off x="5280027" y="2589111"/>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592" name="Shape 592"/>
          <p:cNvSpPr txBox="1"/>
          <p:nvPr/>
        </p:nvSpPr>
        <p:spPr>
          <a:xfrm>
            <a:off x="2221172" y="2640759"/>
            <a:ext cx="706498"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Library</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sp>
        <p:nvSpPr>
          <p:cNvPr id="593" name="Shape 593"/>
          <p:cNvSpPr txBox="1"/>
          <p:nvPr/>
        </p:nvSpPr>
        <p:spPr>
          <a:xfrm>
            <a:off x="8095114" y="2686926"/>
            <a:ext cx="890100"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Library</a:t>
            </a:r>
            <a:endParaRPr/>
          </a:p>
        </p:txBody>
      </p:sp>
      <p:sp>
        <p:nvSpPr>
          <p:cNvPr id="594" name="Shape 594"/>
          <p:cNvSpPr/>
          <p:nvPr/>
        </p:nvSpPr>
        <p:spPr>
          <a:xfrm>
            <a:off x="3249608" y="1243054"/>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95" name="Shape 595"/>
          <p:cNvSpPr/>
          <p:nvPr/>
        </p:nvSpPr>
        <p:spPr>
          <a:xfrm>
            <a:off x="4603050" y="1491026"/>
            <a:ext cx="6771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NA34842</a:t>
            </a:r>
            <a:endParaRPr/>
          </a:p>
        </p:txBody>
      </p:sp>
      <p:sp>
        <p:nvSpPr>
          <p:cNvPr id="596" name="Shape 596"/>
          <p:cNvSpPr/>
          <p:nvPr/>
        </p:nvSpPr>
        <p:spPr>
          <a:xfrm>
            <a:off x="6065225" y="1491026"/>
            <a:ext cx="5952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NA87465</a:t>
            </a:r>
            <a:endParaRPr/>
          </a:p>
        </p:txBody>
      </p:sp>
      <p:cxnSp>
        <p:nvCxnSpPr>
          <p:cNvPr id="597" name="Shape 597"/>
          <p:cNvCxnSpPr/>
          <p:nvPr/>
        </p:nvCxnSpPr>
        <p:spPr>
          <a:xfrm rot="5400000" flipH="1">
            <a:off x="4827568" y="1874362"/>
            <a:ext cx="835800" cy="593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8" name="Shape 598"/>
          <p:cNvCxnSpPr/>
          <p:nvPr/>
        </p:nvCxnSpPr>
        <p:spPr>
          <a:xfrm rot="-5400000">
            <a:off x="4248349" y="1887599"/>
            <a:ext cx="820499" cy="551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9" name="Shape 599"/>
          <p:cNvCxnSpPr/>
          <p:nvPr/>
        </p:nvCxnSpPr>
        <p:spPr>
          <a:xfrm rot="5400000" flipH="1">
            <a:off x="6211060" y="1869922"/>
            <a:ext cx="828300" cy="5952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00" name="Shape 600"/>
          <p:cNvSpPr txBox="1"/>
          <p:nvPr/>
        </p:nvSpPr>
        <p:spPr>
          <a:xfrm>
            <a:off x="8084957" y="1334195"/>
            <a:ext cx="18908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Sample/Platform</a:t>
            </a:r>
            <a:endParaRPr/>
          </a:p>
        </p:txBody>
      </p:sp>
      <p:sp>
        <p:nvSpPr>
          <p:cNvPr id="601" name="Shape 601"/>
          <p:cNvSpPr txBox="1"/>
          <p:nvPr/>
        </p:nvSpPr>
        <p:spPr>
          <a:xfrm>
            <a:off x="2360723" y="1491021"/>
            <a:ext cx="7320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Sample</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grpSp>
        <p:nvGrpSpPr>
          <p:cNvPr id="603" name="Shape 603"/>
          <p:cNvGrpSpPr/>
          <p:nvPr/>
        </p:nvGrpSpPr>
        <p:grpSpPr>
          <a:xfrm>
            <a:off x="1985060" y="3506656"/>
            <a:ext cx="8129400" cy="2726535"/>
            <a:chOff x="461060" y="3506655"/>
            <a:chExt cx="8129400" cy="2726535"/>
          </a:xfrm>
        </p:grpSpPr>
        <p:grpSp>
          <p:nvGrpSpPr>
            <p:cNvPr id="604" name="Shape 604"/>
            <p:cNvGrpSpPr/>
            <p:nvPr/>
          </p:nvGrpSpPr>
          <p:grpSpPr>
            <a:xfrm>
              <a:off x="461060" y="3506655"/>
              <a:ext cx="8129400" cy="2726535"/>
              <a:chOff x="461060" y="3506655"/>
              <a:chExt cx="8129400" cy="2726535"/>
            </a:xfrm>
          </p:grpSpPr>
          <p:sp>
            <p:nvSpPr>
              <p:cNvPr id="605" name="Shape 605"/>
              <p:cNvSpPr/>
              <p:nvPr/>
            </p:nvSpPr>
            <p:spPr>
              <a:xfrm>
                <a:off x="461060" y="3506655"/>
                <a:ext cx="8129400" cy="26582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dirty="0"/>
              </a:p>
            </p:txBody>
          </p:sp>
          <p:sp>
            <p:nvSpPr>
              <p:cNvPr id="606" name="Shape 606"/>
              <p:cNvSpPr/>
              <p:nvPr/>
            </p:nvSpPr>
            <p:spPr>
              <a:xfrm>
                <a:off x="1725608" y="3575685"/>
                <a:ext cx="4721398" cy="1615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pic>
            <p:nvPicPr>
              <p:cNvPr id="607" name="Shape 607"/>
              <p:cNvPicPr preferRelativeResize="0"/>
              <p:nvPr/>
            </p:nvPicPr>
            <p:blipFill rotWithShape="1">
              <a:blip r:embed="rId4">
                <a:alphaModFix/>
              </a:blip>
              <a:srcRect/>
              <a:stretch/>
            </p:blipFill>
            <p:spPr>
              <a:xfrm>
                <a:off x="2868281" y="5273792"/>
                <a:ext cx="1091807" cy="959398"/>
              </a:xfrm>
              <a:prstGeom prst="rect">
                <a:avLst/>
              </a:prstGeom>
              <a:noFill/>
              <a:ln>
                <a:noFill/>
              </a:ln>
            </p:spPr>
          </p:pic>
          <p:sp>
            <p:nvSpPr>
              <p:cNvPr id="608" name="Shape 608"/>
              <p:cNvSpPr/>
              <p:nvPr/>
            </p:nvSpPr>
            <p:spPr>
              <a:xfrm>
                <a:off x="2222583"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09" name="Shape 609"/>
              <p:cNvSpPr/>
              <p:nvPr/>
            </p:nvSpPr>
            <p:spPr>
              <a:xfrm>
                <a:off x="2899566"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0" name="Shape 610"/>
              <p:cNvSpPr/>
              <p:nvPr/>
            </p:nvSpPr>
            <p:spPr>
              <a:xfrm>
                <a:off x="3511546" y="488086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1" name="Shape 611"/>
              <p:cNvSpPr txBox="1"/>
              <p:nvPr/>
            </p:nvSpPr>
            <p:spPr>
              <a:xfrm>
                <a:off x="4088157" y="47462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12" name="Shape 612"/>
              <p:cNvSpPr/>
              <p:nvPr/>
            </p:nvSpPr>
            <p:spPr>
              <a:xfrm>
                <a:off x="4734489"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3" name="Shape 613"/>
              <p:cNvSpPr/>
              <p:nvPr/>
            </p:nvSpPr>
            <p:spPr>
              <a:xfrm>
                <a:off x="5369514"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cxnSp>
            <p:nvCxnSpPr>
              <p:cNvPr id="614" name="Shape 614"/>
              <p:cNvCxnSpPr/>
              <p:nvPr/>
            </p:nvCxnSpPr>
            <p:spPr>
              <a:xfrm rot="5400000" flipH="1">
                <a:off x="2319274" y="469401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15" name="Shape 615"/>
              <p:cNvSpPr/>
              <p:nvPr/>
            </p:nvSpPr>
            <p:spPr>
              <a:xfrm>
                <a:off x="2208776" y="4279780"/>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6" name="Shape 616"/>
              <p:cNvSpPr/>
              <p:nvPr/>
            </p:nvSpPr>
            <p:spPr>
              <a:xfrm>
                <a:off x="2899566" y="430102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7" name="Shape 617"/>
              <p:cNvSpPr/>
              <p:nvPr/>
            </p:nvSpPr>
            <p:spPr>
              <a:xfrm>
                <a:off x="3511546" y="43084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8" name="Shape 618"/>
              <p:cNvSpPr/>
              <p:nvPr/>
            </p:nvSpPr>
            <p:spPr>
              <a:xfrm>
                <a:off x="4734489" y="431483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19" name="Shape 619"/>
              <p:cNvCxnSpPr/>
              <p:nvPr/>
            </p:nvCxnSpPr>
            <p:spPr>
              <a:xfrm rot="5400000" flipH="1">
                <a:off x="2996266" y="468074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0" name="Shape 620"/>
              <p:cNvCxnSpPr/>
              <p:nvPr/>
            </p:nvCxnSpPr>
            <p:spPr>
              <a:xfrm rot="5400000" flipH="1">
                <a:off x="3604230" y="47088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1" name="Shape 621"/>
              <p:cNvCxnSpPr/>
              <p:nvPr/>
            </p:nvCxnSpPr>
            <p:spPr>
              <a:xfrm rot="5400000" flipH="1">
                <a:off x="4818510" y="47393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2" name="Shape 622"/>
              <p:cNvSpPr/>
              <p:nvPr/>
            </p:nvSpPr>
            <p:spPr>
              <a:xfrm>
                <a:off x="5425282" y="43153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23" name="Shape 623"/>
              <p:cNvCxnSpPr/>
              <p:nvPr/>
            </p:nvCxnSpPr>
            <p:spPr>
              <a:xfrm rot="5400000" flipH="1">
                <a:off x="5509305" y="473992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4" name="Shape 624"/>
              <p:cNvSpPr txBox="1"/>
              <p:nvPr/>
            </p:nvSpPr>
            <p:spPr>
              <a:xfrm>
                <a:off x="501931" y="4442055"/>
                <a:ext cx="1283399" cy="461699"/>
              </a:xfrm>
              <a:prstGeom prst="rect">
                <a:avLst/>
              </a:prstGeom>
              <a:noFill/>
              <a:ln>
                <a:noFill/>
              </a:ln>
            </p:spPr>
            <p:txBody>
              <a:bodyPr spcFirstLastPara="1" wrap="square" lIns="91425" tIns="45700" rIns="91425" bIns="45700" anchor="t" anchorCtr="0">
                <a:noAutofit/>
              </a:bodyPr>
              <a:lstStyle/>
              <a:p>
                <a:pPr>
                  <a:buClr>
                    <a:srgbClr val="004869"/>
                  </a:buClr>
                  <a:buSzPts val="300"/>
                </a:pPr>
                <a:r>
                  <a:rPr lang="en-GB" sz="1200" b="1">
                    <a:solidFill>
                      <a:srgbClr val="004869"/>
                    </a:solidFill>
                    <a:latin typeface="Arial"/>
                    <a:ea typeface="Arial"/>
                    <a:cs typeface="Arial"/>
                    <a:sym typeface="Arial"/>
                  </a:rPr>
                  <a:t>Alignment </a:t>
                </a:r>
                <a:endParaRPr/>
              </a:p>
              <a:p>
                <a:pPr>
                  <a:buClr>
                    <a:srgbClr val="004869"/>
                  </a:buClr>
                  <a:buSzPts val="300"/>
                </a:pPr>
                <a:r>
                  <a:rPr lang="en-GB" sz="1200">
                    <a:solidFill>
                      <a:srgbClr val="004869"/>
                    </a:solidFill>
                    <a:latin typeface="Arial"/>
                    <a:ea typeface="Arial"/>
                    <a:cs typeface="Arial"/>
                    <a:sym typeface="Arial"/>
                  </a:rPr>
                  <a:t>(bwa, smalt, bowtie etc)</a:t>
                </a:r>
                <a:endParaRPr/>
              </a:p>
            </p:txBody>
          </p:sp>
          <p:cxnSp>
            <p:nvCxnSpPr>
              <p:cNvPr id="625" name="Shape 625"/>
              <p:cNvCxnSpPr/>
              <p:nvPr/>
            </p:nvCxnSpPr>
            <p:spPr>
              <a:xfrm rot="5400000" flipH="1">
                <a:off x="2319821" y="411469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6" name="Shape 626"/>
              <p:cNvSpPr/>
              <p:nvPr/>
            </p:nvSpPr>
            <p:spPr>
              <a:xfrm>
                <a:off x="2209323" y="370046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7" name="Shape 627"/>
              <p:cNvSpPr/>
              <p:nvPr/>
            </p:nvSpPr>
            <p:spPr>
              <a:xfrm>
                <a:off x="2900113" y="372170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8" name="Shape 628"/>
              <p:cNvSpPr/>
              <p:nvPr/>
            </p:nvSpPr>
            <p:spPr>
              <a:xfrm>
                <a:off x="3512092" y="37291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9" name="Shape 629"/>
              <p:cNvSpPr/>
              <p:nvPr/>
            </p:nvSpPr>
            <p:spPr>
              <a:xfrm>
                <a:off x="4735032" y="373551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0" name="Shape 630"/>
              <p:cNvCxnSpPr/>
              <p:nvPr/>
            </p:nvCxnSpPr>
            <p:spPr>
              <a:xfrm rot="5400000" flipH="1">
                <a:off x="2996809" y="410142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1" name="Shape 631"/>
              <p:cNvCxnSpPr/>
              <p:nvPr/>
            </p:nvCxnSpPr>
            <p:spPr>
              <a:xfrm rot="5400000" flipH="1">
                <a:off x="3604776" y="41295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2" name="Shape 632"/>
              <p:cNvCxnSpPr/>
              <p:nvPr/>
            </p:nvCxnSpPr>
            <p:spPr>
              <a:xfrm rot="5400000" flipH="1">
                <a:off x="4819055" y="41600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3" name="Shape 633"/>
              <p:cNvSpPr/>
              <p:nvPr/>
            </p:nvSpPr>
            <p:spPr>
              <a:xfrm>
                <a:off x="5425828" y="37360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4" name="Shape 634"/>
              <p:cNvCxnSpPr/>
              <p:nvPr/>
            </p:nvCxnSpPr>
            <p:spPr>
              <a:xfrm rot="5400000" flipH="1">
                <a:off x="5509851" y="416060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5" name="Shape 635"/>
              <p:cNvSpPr txBox="1"/>
              <p:nvPr/>
            </p:nvSpPr>
            <p:spPr>
              <a:xfrm>
                <a:off x="474866" y="3876544"/>
                <a:ext cx="11511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BAM</a:t>
                </a:r>
                <a:endParaRPr/>
              </a:p>
              <a:p>
                <a:pPr algn="ctr">
                  <a:buClr>
                    <a:srgbClr val="004869"/>
                  </a:buClr>
                  <a:buSzPts val="300"/>
                </a:pPr>
                <a:r>
                  <a:rPr lang="en-GB" sz="1200" b="1">
                    <a:solidFill>
                      <a:srgbClr val="004869"/>
                    </a:solidFill>
                    <a:latin typeface="Arial"/>
                    <a:ea typeface="Arial"/>
                    <a:cs typeface="Arial"/>
                    <a:sym typeface="Arial"/>
                  </a:rPr>
                  <a:t>Improvement</a:t>
                </a:r>
                <a:endParaRPr/>
              </a:p>
            </p:txBody>
          </p:sp>
          <p:pic>
            <p:nvPicPr>
              <p:cNvPr id="636" name="Shape 636"/>
              <p:cNvPicPr preferRelativeResize="0"/>
              <p:nvPr/>
            </p:nvPicPr>
            <p:blipFill rotWithShape="1">
              <a:blip r:embed="rId5">
                <a:alphaModFix/>
              </a:blip>
              <a:srcRect/>
              <a:stretch/>
            </p:blipFill>
            <p:spPr>
              <a:xfrm>
                <a:off x="1696180" y="5267426"/>
                <a:ext cx="888898" cy="910531"/>
              </a:xfrm>
              <a:prstGeom prst="rect">
                <a:avLst/>
              </a:prstGeom>
              <a:noFill/>
              <a:ln>
                <a:noFill/>
              </a:ln>
            </p:spPr>
          </p:pic>
          <p:pic>
            <p:nvPicPr>
              <p:cNvPr id="637" name="Shape 637"/>
              <p:cNvPicPr preferRelativeResize="0"/>
              <p:nvPr/>
            </p:nvPicPr>
            <p:blipFill rotWithShape="1">
              <a:blip r:embed="rId6">
                <a:alphaModFix/>
              </a:blip>
              <a:srcRect/>
              <a:stretch/>
            </p:blipFill>
            <p:spPr>
              <a:xfrm>
                <a:off x="4318794" y="5259985"/>
                <a:ext cx="914400" cy="914400"/>
              </a:xfrm>
              <a:prstGeom prst="rect">
                <a:avLst/>
              </a:prstGeom>
              <a:noFill/>
              <a:ln>
                <a:noFill/>
              </a:ln>
            </p:spPr>
          </p:pic>
          <p:pic>
            <p:nvPicPr>
              <p:cNvPr id="638" name="Shape 638"/>
              <p:cNvPicPr preferRelativeResize="0"/>
              <p:nvPr/>
            </p:nvPicPr>
            <p:blipFill rotWithShape="1">
              <a:blip r:embed="rId7">
                <a:alphaModFix/>
              </a:blip>
              <a:srcRect/>
              <a:stretch/>
            </p:blipFill>
            <p:spPr>
              <a:xfrm>
                <a:off x="5529257" y="5265178"/>
                <a:ext cx="881220" cy="877819"/>
              </a:xfrm>
              <a:prstGeom prst="rect">
                <a:avLst/>
              </a:prstGeom>
              <a:noFill/>
              <a:ln>
                <a:noFill/>
              </a:ln>
            </p:spPr>
          </p:pic>
          <p:pic>
            <p:nvPicPr>
              <p:cNvPr id="639" name="Shape 639"/>
              <p:cNvPicPr preferRelativeResize="0"/>
              <p:nvPr/>
            </p:nvPicPr>
            <p:blipFill rotWithShape="1">
              <a:blip r:embed="rId8">
                <a:alphaModFix/>
              </a:blip>
              <a:srcRect/>
              <a:stretch/>
            </p:blipFill>
            <p:spPr>
              <a:xfrm>
                <a:off x="5411375" y="5442051"/>
                <a:ext cx="1146611" cy="515459"/>
              </a:xfrm>
              <a:prstGeom prst="rect">
                <a:avLst/>
              </a:prstGeom>
              <a:noFill/>
              <a:ln>
                <a:noFill/>
              </a:ln>
            </p:spPr>
          </p:pic>
        </p:grpSp>
        <p:sp>
          <p:nvSpPr>
            <p:cNvPr id="640" name="Shape 640"/>
            <p:cNvSpPr txBox="1"/>
            <p:nvPr/>
          </p:nvSpPr>
          <p:spPr>
            <a:xfrm>
              <a:off x="4088157" y="4180716"/>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41" name="Shape 641"/>
            <p:cNvSpPr txBox="1"/>
            <p:nvPr/>
          </p:nvSpPr>
          <p:spPr>
            <a:xfrm>
              <a:off x="4088157" y="36999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grpSp>
      <p:grpSp>
        <p:nvGrpSpPr>
          <p:cNvPr id="642" name="Shape 642"/>
          <p:cNvGrpSpPr/>
          <p:nvPr/>
        </p:nvGrpSpPr>
        <p:grpSpPr>
          <a:xfrm>
            <a:off x="1606828" y="3037262"/>
            <a:ext cx="8979940" cy="369299"/>
            <a:chOff x="82828" y="3009649"/>
            <a:chExt cx="8979940" cy="369299"/>
          </a:xfrm>
        </p:grpSpPr>
        <p:cxnSp>
          <p:nvCxnSpPr>
            <p:cNvPr id="643" name="Shape 643"/>
            <p:cNvCxnSpPr/>
            <p:nvPr/>
          </p:nvCxnSpPr>
          <p:spPr>
            <a:xfrm>
              <a:off x="193268" y="3354794"/>
              <a:ext cx="8869500" cy="1500"/>
            </a:xfrm>
            <a:prstGeom prst="straightConnector1">
              <a:avLst/>
            </a:prstGeom>
            <a:solidFill>
              <a:srgbClr val="C3001D"/>
            </a:solidFill>
            <a:ln w="32375" cap="flat" cmpd="sng">
              <a:solidFill>
                <a:srgbClr val="004869"/>
              </a:solidFill>
              <a:prstDash val="dash"/>
              <a:round/>
              <a:headEnd type="none" w="sm" len="sm"/>
              <a:tailEnd type="none" w="sm" len="sm"/>
            </a:ln>
          </p:spPr>
        </p:cxnSp>
        <p:sp>
          <p:nvSpPr>
            <p:cNvPr id="644" name="Shape 644"/>
            <p:cNvSpPr txBox="1"/>
            <p:nvPr/>
          </p:nvSpPr>
          <p:spPr>
            <a:xfrm>
              <a:off x="82828" y="3009649"/>
              <a:ext cx="9029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Freeze</a:t>
              </a:r>
              <a:endParaRPr/>
            </a:p>
          </p:txBody>
        </p:sp>
      </p:grpSp>
      <p:sp>
        <p:nvSpPr>
          <p:cNvPr id="2" name="TextBox 1">
            <a:extLst>
              <a:ext uri="{FF2B5EF4-FFF2-40B4-BE49-F238E27FC236}">
                <a16:creationId xmlns:a16="http://schemas.microsoft.com/office/drawing/2014/main" id="{549256C7-CB1F-154B-B577-E4B2C2E8FE7B}"/>
              </a:ext>
            </a:extLst>
          </p:cNvPr>
          <p:cNvSpPr txBox="1"/>
          <p:nvPr/>
        </p:nvSpPr>
        <p:spPr>
          <a:xfrm>
            <a:off x="19369" y="1382751"/>
            <a:ext cx="1634193" cy="3693319"/>
          </a:xfrm>
          <a:prstGeom prst="rect">
            <a:avLst/>
          </a:prstGeom>
          <a:solidFill>
            <a:schemeClr val="accent2">
              <a:lumMod val="20000"/>
              <a:lumOff val="80000"/>
            </a:schemeClr>
          </a:solidFill>
        </p:spPr>
        <p:txBody>
          <a:bodyPr wrap="square" rtlCol="0">
            <a:spAutoFit/>
          </a:bodyPr>
          <a:lstStyle/>
          <a:p>
            <a:r>
              <a:rPr lang="en-US" dirty="0"/>
              <a:t>Typically in a production workflow: </a:t>
            </a:r>
          </a:p>
          <a:p>
            <a:endParaRPr lang="en-US" dirty="0"/>
          </a:p>
          <a:p>
            <a:r>
              <a:rPr lang="en-US" dirty="0"/>
              <a:t>One sample spread over multiple </a:t>
            </a:r>
            <a:r>
              <a:rPr lang="en-US" dirty="0" err="1"/>
              <a:t>seq</a:t>
            </a:r>
            <a:r>
              <a:rPr lang="en-US" dirty="0"/>
              <a:t> libraries.</a:t>
            </a:r>
          </a:p>
          <a:p>
            <a:endParaRPr lang="en-US" dirty="0"/>
          </a:p>
          <a:p>
            <a:r>
              <a:rPr lang="en-US" dirty="0"/>
              <a:t>One library spread over multiple </a:t>
            </a:r>
            <a:r>
              <a:rPr lang="en-US" dirty="0" err="1"/>
              <a:t>seq</a:t>
            </a:r>
            <a:r>
              <a:rPr lang="en-US" dirty="0"/>
              <a:t> runs (lanes)</a:t>
            </a:r>
          </a:p>
        </p:txBody>
      </p:sp>
      <p:sp>
        <p:nvSpPr>
          <p:cNvPr id="3" name="TextBox 2">
            <a:extLst>
              <a:ext uri="{FF2B5EF4-FFF2-40B4-BE49-F238E27FC236}">
                <a16:creationId xmlns:a16="http://schemas.microsoft.com/office/drawing/2014/main" id="{5F33E157-6906-8145-B9A5-7F7246138C0F}"/>
              </a:ext>
            </a:extLst>
          </p:cNvPr>
          <p:cNvSpPr txBox="1"/>
          <p:nvPr/>
        </p:nvSpPr>
        <p:spPr>
          <a:xfrm>
            <a:off x="117882" y="5753492"/>
            <a:ext cx="4755392" cy="923330"/>
          </a:xfrm>
          <a:prstGeom prst="rect">
            <a:avLst/>
          </a:prstGeom>
          <a:solidFill>
            <a:schemeClr val="accent6">
              <a:lumMod val="20000"/>
              <a:lumOff val="80000"/>
            </a:schemeClr>
          </a:solidFill>
          <a:ln>
            <a:solidFill>
              <a:srgbClr val="FF0000"/>
            </a:solidFill>
          </a:ln>
        </p:spPr>
        <p:txBody>
          <a:bodyPr wrap="square" rtlCol="0">
            <a:spAutoFit/>
          </a:bodyPr>
          <a:lstStyle/>
          <a:p>
            <a:pPr marL="285750" indent="-285750">
              <a:buFontTx/>
              <a:buChar char="-"/>
            </a:pPr>
            <a:r>
              <a:rPr lang="en-US" dirty="0"/>
              <a:t>Mitigation of batch (run/instrument) effects</a:t>
            </a:r>
          </a:p>
          <a:p>
            <a:pPr marL="742950" lvl="1" indent="-285750">
              <a:buFontTx/>
              <a:buChar char="-"/>
            </a:pPr>
            <a:r>
              <a:rPr lang="en-US" dirty="0"/>
              <a:t>Split library over multiple lanes</a:t>
            </a:r>
          </a:p>
          <a:p>
            <a:r>
              <a:rPr lang="en-US" dirty="0"/>
              <a:t>- Increasing  sequencing depth (more libraries)</a:t>
            </a:r>
          </a:p>
        </p:txBody>
      </p:sp>
    </p:spTree>
    <p:extLst>
      <p:ext uri="{BB962C8B-B14F-4D97-AF65-F5344CB8AC3E}">
        <p14:creationId xmlns:p14="http://schemas.microsoft.com/office/powerpoint/2010/main" val="983062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The </a:t>
            </a:r>
            <a:r>
              <a:rPr lang="en-GB" sz="2400" b="1" i="1" dirty="0">
                <a:solidFill>
                  <a:srgbClr val="000000"/>
                </a:solidFill>
                <a:latin typeface="Arial"/>
                <a:ea typeface="Arial"/>
                <a:cs typeface="Arial"/>
                <a:sym typeface="Arial"/>
              </a:rPr>
              <a:t>reference</a:t>
            </a:r>
            <a:r>
              <a:rPr lang="en-GB" sz="2400" b="1" dirty="0">
                <a:solidFill>
                  <a:srgbClr val="000000"/>
                </a:solidFill>
                <a:latin typeface="Arial"/>
                <a:ea typeface="Arial"/>
                <a:cs typeface="Arial"/>
                <a:sym typeface="Arial"/>
              </a:rPr>
              <a:t> is </a:t>
            </a:r>
            <a:r>
              <a:rPr lang="en-GB" sz="2400" b="1" i="1" dirty="0">
                <a:solidFill>
                  <a:srgbClr val="000000"/>
                </a:solidFill>
                <a:latin typeface="Arial"/>
                <a:ea typeface="Arial"/>
                <a:cs typeface="Arial"/>
                <a:sym typeface="Arial"/>
              </a:rPr>
              <a:t>key</a:t>
            </a:r>
            <a:r>
              <a:rPr lang="en-GB" sz="2400" b="1" dirty="0">
                <a:solidFill>
                  <a:srgbClr val="000000"/>
                </a:solidFill>
                <a:latin typeface="Arial"/>
                <a:ea typeface="Arial"/>
                <a:cs typeface="Arial"/>
                <a:sym typeface="Arial"/>
              </a:rPr>
              <a:t> in all that follows</a:t>
            </a:r>
            <a:endParaRPr sz="2400" b="1" dirty="0">
              <a:solidFill>
                <a:srgbClr val="000000"/>
              </a:solidFill>
              <a:latin typeface="Arial"/>
              <a:ea typeface="Arial"/>
              <a:cs typeface="Arial"/>
              <a:sym typeface="Arial"/>
            </a:endParaRPr>
          </a:p>
        </p:txBody>
      </p:sp>
      <p:grpSp>
        <p:nvGrpSpPr>
          <p:cNvPr id="186" name="Google Shape;186;p18"/>
          <p:cNvGrpSpPr/>
          <p:nvPr/>
        </p:nvGrpSpPr>
        <p:grpSpPr>
          <a:xfrm>
            <a:off x="1703512" y="1135778"/>
            <a:ext cx="8958042" cy="2221215"/>
            <a:chOff x="179512" y="980728"/>
            <a:chExt cx="8958042" cy="2221215"/>
          </a:xfrm>
        </p:grpSpPr>
        <p:sp>
          <p:nvSpPr>
            <p:cNvPr id="187" name="Google Shape;187;p18"/>
            <p:cNvSpPr/>
            <p:nvPr/>
          </p:nvSpPr>
          <p:spPr>
            <a:xfrm>
              <a:off x="6444208" y="2924944"/>
              <a:ext cx="2685351" cy="276999"/>
            </a:xfrm>
            <a:prstGeom prst="rect">
              <a:avLst/>
            </a:prstGeom>
            <a:noFill/>
            <a:ln>
              <a:noFill/>
            </a:ln>
          </p:spPr>
          <p:txBody>
            <a:bodyPr spcFirstLastPara="1" wrap="square" lIns="91425" tIns="45700" rIns="91425" bIns="45700" anchor="t" anchorCtr="0">
              <a:noAutofit/>
            </a:bodyPr>
            <a:lstStyle/>
            <a:p>
              <a:pPr>
                <a:buClr>
                  <a:srgbClr val="000000"/>
                </a:buClr>
                <a:buSzPts val="1200"/>
              </a:pPr>
              <a:r>
                <a:rPr lang="en-GB" sz="1200">
                  <a:solidFill>
                    <a:srgbClr val="000000"/>
                  </a:solidFill>
                  <a:latin typeface="Calibri"/>
                  <a:ea typeface="Calibri"/>
                  <a:cs typeface="Calibri"/>
                  <a:sym typeface="Calibri"/>
                </a:rPr>
                <a:t>Image credit: Genome Research Limited</a:t>
              </a:r>
              <a:endParaRPr sz="1400">
                <a:solidFill>
                  <a:srgbClr val="000000"/>
                </a:solidFill>
                <a:latin typeface="Arial"/>
                <a:ea typeface="Arial"/>
                <a:cs typeface="Arial"/>
                <a:sym typeface="Arial"/>
              </a:endParaRPr>
            </a:p>
          </p:txBody>
        </p:sp>
        <p:pic>
          <p:nvPicPr>
            <p:cNvPr id="188" name="Google Shape;188;p18" descr="Screen Shot 2016-10-17 at 17.39.44.png"/>
            <p:cNvPicPr preferRelativeResize="0"/>
            <p:nvPr/>
          </p:nvPicPr>
          <p:blipFill rotWithShape="1">
            <a:blip r:embed="rId3">
              <a:alphaModFix/>
            </a:blip>
            <a:srcRect/>
            <a:stretch/>
          </p:blipFill>
          <p:spPr>
            <a:xfrm>
              <a:off x="179512" y="1268760"/>
              <a:ext cx="4153841" cy="1600369"/>
            </a:xfrm>
            <a:prstGeom prst="rect">
              <a:avLst/>
            </a:prstGeom>
            <a:noFill/>
            <a:ln>
              <a:noFill/>
            </a:ln>
          </p:spPr>
        </p:pic>
        <p:pic>
          <p:nvPicPr>
            <p:cNvPr id="189" name="Google Shape;189;p18" descr="Screen Shot 2016-10-17 at 17.39.25.png"/>
            <p:cNvPicPr preferRelativeResize="0"/>
            <p:nvPr/>
          </p:nvPicPr>
          <p:blipFill rotWithShape="1">
            <a:blip r:embed="rId4">
              <a:alphaModFix/>
            </a:blip>
            <a:srcRect/>
            <a:stretch/>
          </p:blipFill>
          <p:spPr>
            <a:xfrm>
              <a:off x="4572000" y="1196752"/>
              <a:ext cx="4421047" cy="1682998"/>
            </a:xfrm>
            <a:prstGeom prst="rect">
              <a:avLst/>
            </a:prstGeom>
            <a:noFill/>
            <a:ln>
              <a:noFill/>
            </a:ln>
          </p:spPr>
        </p:pic>
        <p:pic>
          <p:nvPicPr>
            <p:cNvPr id="190" name="Google Shape;190;p18" descr="Screen Shot 2016-10-17 at 17.40.22.png"/>
            <p:cNvPicPr preferRelativeResize="0"/>
            <p:nvPr/>
          </p:nvPicPr>
          <p:blipFill rotWithShape="1">
            <a:blip r:embed="rId5">
              <a:alphaModFix/>
            </a:blip>
            <a:srcRect/>
            <a:stretch/>
          </p:blipFill>
          <p:spPr>
            <a:xfrm>
              <a:off x="6821140" y="980728"/>
              <a:ext cx="2316414" cy="795630"/>
            </a:xfrm>
            <a:prstGeom prst="rect">
              <a:avLst/>
            </a:prstGeom>
            <a:noFill/>
            <a:ln>
              <a:noFill/>
            </a:ln>
          </p:spPr>
        </p:pic>
      </p:grpSp>
      <p:sp>
        <p:nvSpPr>
          <p:cNvPr id="3" name="Oval 2">
            <a:extLst>
              <a:ext uri="{FF2B5EF4-FFF2-40B4-BE49-F238E27FC236}">
                <a16:creationId xmlns:a16="http://schemas.microsoft.com/office/drawing/2014/main" id="{A6347D27-8039-F040-A928-40C904E12B99}"/>
              </a:ext>
            </a:extLst>
          </p:cNvPr>
          <p:cNvSpPr/>
          <p:nvPr/>
        </p:nvSpPr>
        <p:spPr>
          <a:xfrm>
            <a:off x="1266092" y="2447778"/>
            <a:ext cx="4829908" cy="9092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 name="Picture 1">
            <a:extLst>
              <a:ext uri="{FF2B5EF4-FFF2-40B4-BE49-F238E27FC236}">
                <a16:creationId xmlns:a16="http://schemas.microsoft.com/office/drawing/2014/main" id="{B22477FB-ADE0-CE4B-9ECC-E22603FAAECB}"/>
              </a:ext>
            </a:extLst>
          </p:cNvPr>
          <p:cNvPicPr>
            <a:picLocks noChangeAspect="1"/>
          </p:cNvPicPr>
          <p:nvPr/>
        </p:nvPicPr>
        <p:blipFill>
          <a:blip r:embed="rId6"/>
          <a:stretch>
            <a:fillRect/>
          </a:stretch>
        </p:blipFill>
        <p:spPr>
          <a:xfrm>
            <a:off x="192551" y="3886981"/>
            <a:ext cx="5448300" cy="2235200"/>
          </a:xfrm>
          <a:prstGeom prst="rect">
            <a:avLst/>
          </a:prstGeom>
        </p:spPr>
      </p:pic>
      <p:sp>
        <p:nvSpPr>
          <p:cNvPr id="5" name="TextBox 4">
            <a:extLst>
              <a:ext uri="{FF2B5EF4-FFF2-40B4-BE49-F238E27FC236}">
                <a16:creationId xmlns:a16="http://schemas.microsoft.com/office/drawing/2014/main" id="{E5E01EA6-71B3-6248-A5A9-5F1AABEE155B}"/>
              </a:ext>
            </a:extLst>
          </p:cNvPr>
          <p:cNvSpPr txBox="1"/>
          <p:nvPr/>
        </p:nvSpPr>
        <p:spPr>
          <a:xfrm>
            <a:off x="355713" y="3636611"/>
            <a:ext cx="2948821" cy="369332"/>
          </a:xfrm>
          <a:prstGeom prst="rect">
            <a:avLst/>
          </a:prstGeom>
          <a:noFill/>
        </p:spPr>
        <p:txBody>
          <a:bodyPr wrap="none" rtlCol="0">
            <a:spAutoFit/>
          </a:bodyPr>
          <a:lstStyle/>
          <a:p>
            <a:r>
              <a:rPr lang="en-US" dirty="0"/>
              <a:t>HUMAN reference sequences</a:t>
            </a:r>
          </a:p>
        </p:txBody>
      </p:sp>
      <p:pic>
        <p:nvPicPr>
          <p:cNvPr id="7" name="Picture 6">
            <a:extLst>
              <a:ext uri="{FF2B5EF4-FFF2-40B4-BE49-F238E27FC236}">
                <a16:creationId xmlns:a16="http://schemas.microsoft.com/office/drawing/2014/main" id="{B49DB01B-18D1-334A-8F5D-883B3D453F3E}"/>
              </a:ext>
            </a:extLst>
          </p:cNvPr>
          <p:cNvPicPr>
            <a:picLocks noChangeAspect="1"/>
          </p:cNvPicPr>
          <p:nvPr/>
        </p:nvPicPr>
        <p:blipFill>
          <a:blip r:embed="rId7"/>
          <a:stretch>
            <a:fillRect/>
          </a:stretch>
        </p:blipFill>
        <p:spPr>
          <a:xfrm>
            <a:off x="7429500" y="3886606"/>
            <a:ext cx="4762500" cy="2082800"/>
          </a:xfrm>
          <a:prstGeom prst="rect">
            <a:avLst/>
          </a:prstGeom>
        </p:spPr>
      </p:pic>
      <p:sp>
        <p:nvSpPr>
          <p:cNvPr id="14" name="TextBox 13">
            <a:extLst>
              <a:ext uri="{FF2B5EF4-FFF2-40B4-BE49-F238E27FC236}">
                <a16:creationId xmlns:a16="http://schemas.microsoft.com/office/drawing/2014/main" id="{1D0EB962-CC5C-2D43-AE3D-E94E7D9D308E}"/>
              </a:ext>
            </a:extLst>
          </p:cNvPr>
          <p:cNvSpPr txBox="1"/>
          <p:nvPr/>
        </p:nvSpPr>
        <p:spPr>
          <a:xfrm>
            <a:off x="9179148" y="3517274"/>
            <a:ext cx="2892715" cy="369332"/>
          </a:xfrm>
          <a:prstGeom prst="rect">
            <a:avLst/>
          </a:prstGeom>
          <a:noFill/>
        </p:spPr>
        <p:txBody>
          <a:bodyPr wrap="none" rtlCol="0">
            <a:spAutoFit/>
          </a:bodyPr>
          <a:lstStyle/>
          <a:p>
            <a:r>
              <a:rPr lang="en-US" dirty="0"/>
              <a:t>MOUSE reference sequences</a:t>
            </a:r>
          </a:p>
        </p:txBody>
      </p:sp>
      <p:sp>
        <p:nvSpPr>
          <p:cNvPr id="4" name="TextBox 3">
            <a:extLst>
              <a:ext uri="{FF2B5EF4-FFF2-40B4-BE49-F238E27FC236}">
                <a16:creationId xmlns:a16="http://schemas.microsoft.com/office/drawing/2014/main" id="{613CA0F1-985A-8D43-8481-D2CA1D9B072B}"/>
              </a:ext>
            </a:extLst>
          </p:cNvPr>
          <p:cNvSpPr txBox="1"/>
          <p:nvPr/>
        </p:nvSpPr>
        <p:spPr>
          <a:xfrm>
            <a:off x="92161" y="6122180"/>
            <a:ext cx="11848048" cy="646331"/>
          </a:xfrm>
          <a:prstGeom prst="rect">
            <a:avLst/>
          </a:prstGeom>
          <a:noFill/>
          <a:ln>
            <a:solidFill>
              <a:srgbClr val="FF0000"/>
            </a:solidFill>
          </a:ln>
        </p:spPr>
        <p:txBody>
          <a:bodyPr wrap="square" rtlCol="0">
            <a:spAutoFit/>
          </a:bodyPr>
          <a:lstStyle/>
          <a:p>
            <a:r>
              <a:rPr lang="en-US" dirty="0"/>
              <a:t>The actual reference is a just a (big) sequence (</a:t>
            </a:r>
            <a:r>
              <a:rPr lang="en-US" dirty="0" err="1"/>
              <a:t>fasta</a:t>
            </a:r>
            <a:r>
              <a:rPr lang="en-US" dirty="0"/>
              <a:t>) file: $ ls –h </a:t>
            </a:r>
            <a:r>
              <a:rPr lang="en-US" dirty="0">
                <a:solidFill>
                  <a:srgbClr val="FF0000"/>
                </a:solidFill>
              </a:rPr>
              <a:t>GRC</a:t>
            </a:r>
            <a:r>
              <a:rPr lang="en-US" dirty="0"/>
              <a:t>h38.fa </a:t>
            </a:r>
          </a:p>
          <a:p>
            <a:r>
              <a:rPr lang="en-US" dirty="0"/>
              <a:t>&gt; 3.1G </a:t>
            </a:r>
            <a:r>
              <a:rPr lang="en-US" dirty="0">
                <a:solidFill>
                  <a:srgbClr val="FF0000"/>
                </a:solidFill>
              </a:rPr>
              <a:t>GRC</a:t>
            </a:r>
            <a:r>
              <a:rPr lang="en-US" dirty="0"/>
              <a:t>h38.fa</a:t>
            </a:r>
          </a:p>
        </p:txBody>
      </p:sp>
    </p:spTree>
    <p:extLst>
      <p:ext uri="{BB962C8B-B14F-4D97-AF65-F5344CB8AC3E}">
        <p14:creationId xmlns:p14="http://schemas.microsoft.com/office/powerpoint/2010/main" val="40577375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pic>
        <p:nvPicPr>
          <p:cNvPr id="580" name="Shape 580"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581" name="Shape 581"/>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Data production workflow</a:t>
            </a:r>
            <a:endParaRPr sz="2400" b="1">
              <a:solidFill>
                <a:srgbClr val="000000"/>
              </a:solidFill>
              <a:latin typeface="Arial"/>
              <a:ea typeface="Arial"/>
              <a:cs typeface="Arial"/>
              <a:sym typeface="Arial"/>
            </a:endParaRPr>
          </a:p>
        </p:txBody>
      </p:sp>
      <p:sp>
        <p:nvSpPr>
          <p:cNvPr id="582" name="Shape 582"/>
          <p:cNvSpPr/>
          <p:nvPr/>
        </p:nvSpPr>
        <p:spPr>
          <a:xfrm>
            <a:off x="1998320" y="1041713"/>
            <a:ext cx="8129400" cy="22301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dirty="0"/>
          </a:p>
        </p:txBody>
      </p:sp>
      <p:sp>
        <p:nvSpPr>
          <p:cNvPr id="583" name="Shape 583"/>
          <p:cNvSpPr/>
          <p:nvPr/>
        </p:nvSpPr>
        <p:spPr>
          <a:xfrm>
            <a:off x="3249608" y="2416002"/>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84" name="Shape 584"/>
          <p:cNvSpPr/>
          <p:nvPr/>
        </p:nvSpPr>
        <p:spPr>
          <a:xfrm>
            <a:off x="6660518" y="2581673"/>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5" name="Shape 585"/>
          <p:cNvCxnSpPr/>
          <p:nvPr/>
        </p:nvCxnSpPr>
        <p:spPr>
          <a:xfrm rot="-5400000">
            <a:off x="6276226" y="3089014"/>
            <a:ext cx="8915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6" name="Shape 586"/>
          <p:cNvCxnSpPr/>
          <p:nvPr/>
        </p:nvCxnSpPr>
        <p:spPr>
          <a:xfrm rot="5400000" flipH="1">
            <a:off x="6648722" y="3172648"/>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87" name="Shape 587"/>
          <p:cNvSpPr/>
          <p:nvPr/>
        </p:nvSpPr>
        <p:spPr>
          <a:xfrm>
            <a:off x="4120456" y="2573699"/>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8" name="Shape 588"/>
          <p:cNvCxnSpPr/>
          <p:nvPr/>
        </p:nvCxnSpPr>
        <p:spPr>
          <a:xfrm rot="-5400000">
            <a:off x="3749964" y="3067228"/>
            <a:ext cx="8639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9" name="Shape 589"/>
          <p:cNvCxnSpPr/>
          <p:nvPr/>
        </p:nvCxnSpPr>
        <p:spPr>
          <a:xfrm rot="5400000" flipH="1">
            <a:off x="4108659" y="3137062"/>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0" name="Shape 590"/>
          <p:cNvCxnSpPr/>
          <p:nvPr/>
        </p:nvCxnSpPr>
        <p:spPr>
          <a:xfrm rot="-5400000">
            <a:off x="5000335" y="3155691"/>
            <a:ext cx="857699" cy="2616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91" name="Shape 591"/>
          <p:cNvSpPr/>
          <p:nvPr/>
        </p:nvSpPr>
        <p:spPr>
          <a:xfrm>
            <a:off x="5280027" y="2589111"/>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592" name="Shape 592"/>
          <p:cNvSpPr txBox="1"/>
          <p:nvPr/>
        </p:nvSpPr>
        <p:spPr>
          <a:xfrm>
            <a:off x="2221172" y="2640759"/>
            <a:ext cx="706498"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Library</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sp>
        <p:nvSpPr>
          <p:cNvPr id="593" name="Shape 593"/>
          <p:cNvSpPr txBox="1"/>
          <p:nvPr/>
        </p:nvSpPr>
        <p:spPr>
          <a:xfrm>
            <a:off x="8095114" y="2686926"/>
            <a:ext cx="890100"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Library</a:t>
            </a:r>
            <a:endParaRPr/>
          </a:p>
        </p:txBody>
      </p:sp>
      <p:sp>
        <p:nvSpPr>
          <p:cNvPr id="594" name="Shape 594"/>
          <p:cNvSpPr/>
          <p:nvPr/>
        </p:nvSpPr>
        <p:spPr>
          <a:xfrm>
            <a:off x="3249608" y="1243054"/>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95" name="Shape 595"/>
          <p:cNvSpPr/>
          <p:nvPr/>
        </p:nvSpPr>
        <p:spPr>
          <a:xfrm>
            <a:off x="4603050" y="1491026"/>
            <a:ext cx="6771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NA34842</a:t>
            </a:r>
            <a:endParaRPr/>
          </a:p>
        </p:txBody>
      </p:sp>
      <p:sp>
        <p:nvSpPr>
          <p:cNvPr id="596" name="Shape 596"/>
          <p:cNvSpPr/>
          <p:nvPr/>
        </p:nvSpPr>
        <p:spPr>
          <a:xfrm>
            <a:off x="6065225" y="1491026"/>
            <a:ext cx="5952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NA87465</a:t>
            </a:r>
            <a:endParaRPr/>
          </a:p>
        </p:txBody>
      </p:sp>
      <p:cxnSp>
        <p:nvCxnSpPr>
          <p:cNvPr id="597" name="Shape 597"/>
          <p:cNvCxnSpPr/>
          <p:nvPr/>
        </p:nvCxnSpPr>
        <p:spPr>
          <a:xfrm rot="5400000" flipH="1">
            <a:off x="4827568" y="1874362"/>
            <a:ext cx="835800" cy="593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8" name="Shape 598"/>
          <p:cNvCxnSpPr/>
          <p:nvPr/>
        </p:nvCxnSpPr>
        <p:spPr>
          <a:xfrm rot="-5400000">
            <a:off x="4248349" y="1887599"/>
            <a:ext cx="820499" cy="551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9" name="Shape 599"/>
          <p:cNvCxnSpPr/>
          <p:nvPr/>
        </p:nvCxnSpPr>
        <p:spPr>
          <a:xfrm rot="5400000" flipH="1">
            <a:off x="6211060" y="1869922"/>
            <a:ext cx="828300" cy="5952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00" name="Shape 600"/>
          <p:cNvSpPr txBox="1"/>
          <p:nvPr/>
        </p:nvSpPr>
        <p:spPr>
          <a:xfrm>
            <a:off x="8084957" y="1334195"/>
            <a:ext cx="18908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Sample/Platform</a:t>
            </a:r>
            <a:endParaRPr/>
          </a:p>
        </p:txBody>
      </p:sp>
      <p:sp>
        <p:nvSpPr>
          <p:cNvPr id="601" name="Shape 601"/>
          <p:cNvSpPr txBox="1"/>
          <p:nvPr/>
        </p:nvSpPr>
        <p:spPr>
          <a:xfrm>
            <a:off x="2360723" y="1491021"/>
            <a:ext cx="7320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Sample</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grpSp>
        <p:nvGrpSpPr>
          <p:cNvPr id="603" name="Shape 603"/>
          <p:cNvGrpSpPr/>
          <p:nvPr/>
        </p:nvGrpSpPr>
        <p:grpSpPr>
          <a:xfrm>
            <a:off x="1985060" y="3506656"/>
            <a:ext cx="8129400" cy="2726535"/>
            <a:chOff x="461060" y="3506655"/>
            <a:chExt cx="8129400" cy="2726535"/>
          </a:xfrm>
        </p:grpSpPr>
        <p:grpSp>
          <p:nvGrpSpPr>
            <p:cNvPr id="604" name="Shape 604"/>
            <p:cNvGrpSpPr/>
            <p:nvPr/>
          </p:nvGrpSpPr>
          <p:grpSpPr>
            <a:xfrm>
              <a:off x="461060" y="3506655"/>
              <a:ext cx="8129400" cy="2726535"/>
              <a:chOff x="461060" y="3506655"/>
              <a:chExt cx="8129400" cy="2726535"/>
            </a:xfrm>
          </p:grpSpPr>
          <p:sp>
            <p:nvSpPr>
              <p:cNvPr id="605" name="Shape 605"/>
              <p:cNvSpPr/>
              <p:nvPr/>
            </p:nvSpPr>
            <p:spPr>
              <a:xfrm>
                <a:off x="461060" y="3506655"/>
                <a:ext cx="8129400" cy="26582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sz="2600" dirty="0">
                  <a:solidFill>
                    <a:srgbClr val="FF0000"/>
                  </a:solidFill>
                </a:endParaRPr>
              </a:p>
            </p:txBody>
          </p:sp>
          <p:sp>
            <p:nvSpPr>
              <p:cNvPr id="606" name="Shape 606"/>
              <p:cNvSpPr/>
              <p:nvPr/>
            </p:nvSpPr>
            <p:spPr>
              <a:xfrm>
                <a:off x="1725608" y="3575685"/>
                <a:ext cx="4721398" cy="1615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pic>
            <p:nvPicPr>
              <p:cNvPr id="607" name="Shape 607"/>
              <p:cNvPicPr preferRelativeResize="0"/>
              <p:nvPr/>
            </p:nvPicPr>
            <p:blipFill rotWithShape="1">
              <a:blip r:embed="rId4">
                <a:alphaModFix/>
              </a:blip>
              <a:srcRect/>
              <a:stretch/>
            </p:blipFill>
            <p:spPr>
              <a:xfrm>
                <a:off x="2868281" y="5273792"/>
                <a:ext cx="1091807" cy="959398"/>
              </a:xfrm>
              <a:prstGeom prst="rect">
                <a:avLst/>
              </a:prstGeom>
              <a:noFill/>
              <a:ln>
                <a:noFill/>
              </a:ln>
            </p:spPr>
          </p:pic>
          <p:sp>
            <p:nvSpPr>
              <p:cNvPr id="608" name="Shape 608"/>
              <p:cNvSpPr/>
              <p:nvPr/>
            </p:nvSpPr>
            <p:spPr>
              <a:xfrm>
                <a:off x="2222583"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09" name="Shape 609"/>
              <p:cNvSpPr/>
              <p:nvPr/>
            </p:nvSpPr>
            <p:spPr>
              <a:xfrm>
                <a:off x="2899566"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0" name="Shape 610"/>
              <p:cNvSpPr/>
              <p:nvPr/>
            </p:nvSpPr>
            <p:spPr>
              <a:xfrm>
                <a:off x="3511546" y="488086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1" name="Shape 611"/>
              <p:cNvSpPr txBox="1"/>
              <p:nvPr/>
            </p:nvSpPr>
            <p:spPr>
              <a:xfrm>
                <a:off x="4088157" y="47462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12" name="Shape 612"/>
              <p:cNvSpPr/>
              <p:nvPr/>
            </p:nvSpPr>
            <p:spPr>
              <a:xfrm>
                <a:off x="4734489"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3" name="Shape 613"/>
              <p:cNvSpPr/>
              <p:nvPr/>
            </p:nvSpPr>
            <p:spPr>
              <a:xfrm>
                <a:off x="5369514"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cxnSp>
            <p:nvCxnSpPr>
              <p:cNvPr id="614" name="Shape 614"/>
              <p:cNvCxnSpPr/>
              <p:nvPr/>
            </p:nvCxnSpPr>
            <p:spPr>
              <a:xfrm rot="5400000" flipH="1">
                <a:off x="2319274" y="469401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15" name="Shape 615"/>
              <p:cNvSpPr/>
              <p:nvPr/>
            </p:nvSpPr>
            <p:spPr>
              <a:xfrm>
                <a:off x="2208776" y="4279780"/>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6" name="Shape 616"/>
              <p:cNvSpPr/>
              <p:nvPr/>
            </p:nvSpPr>
            <p:spPr>
              <a:xfrm>
                <a:off x="2899566" y="430102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7" name="Shape 617"/>
              <p:cNvSpPr/>
              <p:nvPr/>
            </p:nvSpPr>
            <p:spPr>
              <a:xfrm>
                <a:off x="3511546" y="43084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8" name="Shape 618"/>
              <p:cNvSpPr/>
              <p:nvPr/>
            </p:nvSpPr>
            <p:spPr>
              <a:xfrm>
                <a:off x="4734489" y="431483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19" name="Shape 619"/>
              <p:cNvCxnSpPr/>
              <p:nvPr/>
            </p:nvCxnSpPr>
            <p:spPr>
              <a:xfrm rot="5400000" flipH="1">
                <a:off x="2996266" y="468074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0" name="Shape 620"/>
              <p:cNvCxnSpPr/>
              <p:nvPr/>
            </p:nvCxnSpPr>
            <p:spPr>
              <a:xfrm rot="5400000" flipH="1">
                <a:off x="3604230" y="47088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1" name="Shape 621"/>
              <p:cNvCxnSpPr/>
              <p:nvPr/>
            </p:nvCxnSpPr>
            <p:spPr>
              <a:xfrm rot="5400000" flipH="1">
                <a:off x="4818510" y="47393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2" name="Shape 622"/>
              <p:cNvSpPr/>
              <p:nvPr/>
            </p:nvSpPr>
            <p:spPr>
              <a:xfrm>
                <a:off x="5425282" y="43153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23" name="Shape 623"/>
              <p:cNvCxnSpPr/>
              <p:nvPr/>
            </p:nvCxnSpPr>
            <p:spPr>
              <a:xfrm rot="5400000" flipH="1">
                <a:off x="5509305" y="473992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4" name="Shape 624"/>
              <p:cNvSpPr txBox="1"/>
              <p:nvPr/>
            </p:nvSpPr>
            <p:spPr>
              <a:xfrm>
                <a:off x="501931" y="4442055"/>
                <a:ext cx="1283399" cy="461699"/>
              </a:xfrm>
              <a:prstGeom prst="rect">
                <a:avLst/>
              </a:prstGeom>
              <a:noFill/>
              <a:ln>
                <a:noFill/>
              </a:ln>
            </p:spPr>
            <p:txBody>
              <a:bodyPr spcFirstLastPara="1" wrap="square" lIns="91425" tIns="45700" rIns="91425" bIns="45700" anchor="t" anchorCtr="0">
                <a:noAutofit/>
              </a:bodyPr>
              <a:lstStyle/>
              <a:p>
                <a:pPr>
                  <a:buClr>
                    <a:srgbClr val="004869"/>
                  </a:buClr>
                  <a:buSzPts val="300"/>
                </a:pPr>
                <a:r>
                  <a:rPr lang="en-GB" sz="1200" b="1">
                    <a:solidFill>
                      <a:srgbClr val="004869"/>
                    </a:solidFill>
                    <a:latin typeface="Arial"/>
                    <a:ea typeface="Arial"/>
                    <a:cs typeface="Arial"/>
                    <a:sym typeface="Arial"/>
                  </a:rPr>
                  <a:t>Alignment </a:t>
                </a:r>
                <a:endParaRPr/>
              </a:p>
              <a:p>
                <a:pPr>
                  <a:buClr>
                    <a:srgbClr val="004869"/>
                  </a:buClr>
                  <a:buSzPts val="300"/>
                </a:pPr>
                <a:r>
                  <a:rPr lang="en-GB" sz="1200">
                    <a:solidFill>
                      <a:srgbClr val="004869"/>
                    </a:solidFill>
                    <a:latin typeface="Arial"/>
                    <a:ea typeface="Arial"/>
                    <a:cs typeface="Arial"/>
                    <a:sym typeface="Arial"/>
                  </a:rPr>
                  <a:t>(bwa, smalt, bowtie etc)</a:t>
                </a:r>
                <a:endParaRPr/>
              </a:p>
            </p:txBody>
          </p:sp>
          <p:cxnSp>
            <p:nvCxnSpPr>
              <p:cNvPr id="625" name="Shape 625"/>
              <p:cNvCxnSpPr/>
              <p:nvPr/>
            </p:nvCxnSpPr>
            <p:spPr>
              <a:xfrm rot="5400000" flipH="1">
                <a:off x="2319821" y="411469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6" name="Shape 626"/>
              <p:cNvSpPr/>
              <p:nvPr/>
            </p:nvSpPr>
            <p:spPr>
              <a:xfrm>
                <a:off x="2209323" y="370046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7" name="Shape 627"/>
              <p:cNvSpPr/>
              <p:nvPr/>
            </p:nvSpPr>
            <p:spPr>
              <a:xfrm>
                <a:off x="2900113" y="372170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8" name="Shape 628"/>
              <p:cNvSpPr/>
              <p:nvPr/>
            </p:nvSpPr>
            <p:spPr>
              <a:xfrm>
                <a:off x="3512092" y="37291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9" name="Shape 629"/>
              <p:cNvSpPr/>
              <p:nvPr/>
            </p:nvSpPr>
            <p:spPr>
              <a:xfrm>
                <a:off x="4735032" y="373551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0" name="Shape 630"/>
              <p:cNvCxnSpPr/>
              <p:nvPr/>
            </p:nvCxnSpPr>
            <p:spPr>
              <a:xfrm rot="5400000" flipH="1">
                <a:off x="2996809" y="410142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1" name="Shape 631"/>
              <p:cNvCxnSpPr/>
              <p:nvPr/>
            </p:nvCxnSpPr>
            <p:spPr>
              <a:xfrm rot="5400000" flipH="1">
                <a:off x="3604776" y="41295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2" name="Shape 632"/>
              <p:cNvCxnSpPr/>
              <p:nvPr/>
            </p:nvCxnSpPr>
            <p:spPr>
              <a:xfrm rot="5400000" flipH="1">
                <a:off x="4819055" y="41600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3" name="Shape 633"/>
              <p:cNvSpPr/>
              <p:nvPr/>
            </p:nvSpPr>
            <p:spPr>
              <a:xfrm>
                <a:off x="5425828" y="37360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4" name="Shape 634"/>
              <p:cNvCxnSpPr/>
              <p:nvPr/>
            </p:nvCxnSpPr>
            <p:spPr>
              <a:xfrm rot="5400000" flipH="1">
                <a:off x="5509851" y="416060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5" name="Shape 635"/>
              <p:cNvSpPr txBox="1"/>
              <p:nvPr/>
            </p:nvSpPr>
            <p:spPr>
              <a:xfrm>
                <a:off x="474866" y="3876544"/>
                <a:ext cx="11511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BAM</a:t>
                </a:r>
                <a:endParaRPr/>
              </a:p>
              <a:p>
                <a:pPr algn="ctr">
                  <a:buClr>
                    <a:srgbClr val="004869"/>
                  </a:buClr>
                  <a:buSzPts val="300"/>
                </a:pPr>
                <a:r>
                  <a:rPr lang="en-GB" sz="1200" b="1">
                    <a:solidFill>
                      <a:srgbClr val="004869"/>
                    </a:solidFill>
                    <a:latin typeface="Arial"/>
                    <a:ea typeface="Arial"/>
                    <a:cs typeface="Arial"/>
                    <a:sym typeface="Arial"/>
                  </a:rPr>
                  <a:t>Improvement</a:t>
                </a:r>
                <a:endParaRPr/>
              </a:p>
            </p:txBody>
          </p:sp>
          <p:pic>
            <p:nvPicPr>
              <p:cNvPr id="636" name="Shape 636"/>
              <p:cNvPicPr preferRelativeResize="0"/>
              <p:nvPr/>
            </p:nvPicPr>
            <p:blipFill rotWithShape="1">
              <a:blip r:embed="rId5">
                <a:alphaModFix/>
              </a:blip>
              <a:srcRect/>
              <a:stretch/>
            </p:blipFill>
            <p:spPr>
              <a:xfrm>
                <a:off x="1696180" y="5267426"/>
                <a:ext cx="888898" cy="910531"/>
              </a:xfrm>
              <a:prstGeom prst="rect">
                <a:avLst/>
              </a:prstGeom>
              <a:noFill/>
              <a:ln>
                <a:noFill/>
              </a:ln>
            </p:spPr>
          </p:pic>
          <p:pic>
            <p:nvPicPr>
              <p:cNvPr id="637" name="Shape 637"/>
              <p:cNvPicPr preferRelativeResize="0"/>
              <p:nvPr/>
            </p:nvPicPr>
            <p:blipFill rotWithShape="1">
              <a:blip r:embed="rId6">
                <a:alphaModFix/>
              </a:blip>
              <a:srcRect/>
              <a:stretch/>
            </p:blipFill>
            <p:spPr>
              <a:xfrm>
                <a:off x="4318794" y="5259985"/>
                <a:ext cx="914400" cy="914400"/>
              </a:xfrm>
              <a:prstGeom prst="rect">
                <a:avLst/>
              </a:prstGeom>
              <a:noFill/>
              <a:ln>
                <a:noFill/>
              </a:ln>
            </p:spPr>
          </p:pic>
          <p:pic>
            <p:nvPicPr>
              <p:cNvPr id="638" name="Shape 638"/>
              <p:cNvPicPr preferRelativeResize="0"/>
              <p:nvPr/>
            </p:nvPicPr>
            <p:blipFill rotWithShape="1">
              <a:blip r:embed="rId7">
                <a:alphaModFix/>
              </a:blip>
              <a:srcRect/>
              <a:stretch/>
            </p:blipFill>
            <p:spPr>
              <a:xfrm>
                <a:off x="5529257" y="5265178"/>
                <a:ext cx="881220" cy="877819"/>
              </a:xfrm>
              <a:prstGeom prst="rect">
                <a:avLst/>
              </a:prstGeom>
              <a:noFill/>
              <a:ln>
                <a:noFill/>
              </a:ln>
            </p:spPr>
          </p:pic>
          <p:pic>
            <p:nvPicPr>
              <p:cNvPr id="639" name="Shape 639"/>
              <p:cNvPicPr preferRelativeResize="0"/>
              <p:nvPr/>
            </p:nvPicPr>
            <p:blipFill rotWithShape="1">
              <a:blip r:embed="rId8">
                <a:alphaModFix/>
              </a:blip>
              <a:srcRect/>
              <a:stretch/>
            </p:blipFill>
            <p:spPr>
              <a:xfrm>
                <a:off x="5411375" y="5442051"/>
                <a:ext cx="1146611" cy="515459"/>
              </a:xfrm>
              <a:prstGeom prst="rect">
                <a:avLst/>
              </a:prstGeom>
              <a:noFill/>
              <a:ln>
                <a:noFill/>
              </a:ln>
            </p:spPr>
          </p:pic>
        </p:grpSp>
        <p:sp>
          <p:nvSpPr>
            <p:cNvPr id="640" name="Shape 640"/>
            <p:cNvSpPr txBox="1"/>
            <p:nvPr/>
          </p:nvSpPr>
          <p:spPr>
            <a:xfrm>
              <a:off x="4088157" y="4180716"/>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41" name="Shape 641"/>
            <p:cNvSpPr txBox="1"/>
            <p:nvPr/>
          </p:nvSpPr>
          <p:spPr>
            <a:xfrm>
              <a:off x="4088157" y="36999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grpSp>
      <p:grpSp>
        <p:nvGrpSpPr>
          <p:cNvPr id="642" name="Shape 642"/>
          <p:cNvGrpSpPr/>
          <p:nvPr/>
        </p:nvGrpSpPr>
        <p:grpSpPr>
          <a:xfrm>
            <a:off x="1606828" y="3037262"/>
            <a:ext cx="8521428" cy="1148227"/>
            <a:chOff x="82828" y="3009649"/>
            <a:chExt cx="8521428" cy="1148227"/>
          </a:xfrm>
        </p:grpSpPr>
        <p:cxnSp>
          <p:nvCxnSpPr>
            <p:cNvPr id="643" name="Shape 643"/>
            <p:cNvCxnSpPr>
              <a:cxnSpLocks/>
              <a:stCxn id="644" idx="2"/>
            </p:cNvCxnSpPr>
            <p:nvPr/>
          </p:nvCxnSpPr>
          <p:spPr>
            <a:xfrm flipV="1">
              <a:off x="534328" y="3358304"/>
              <a:ext cx="7917528" cy="20644"/>
            </a:xfrm>
            <a:prstGeom prst="straightConnector1">
              <a:avLst/>
            </a:prstGeom>
            <a:solidFill>
              <a:srgbClr val="C3001D"/>
            </a:solidFill>
            <a:ln w="32375" cap="flat" cmpd="sng">
              <a:solidFill>
                <a:srgbClr val="004869"/>
              </a:solidFill>
              <a:prstDash val="dash"/>
              <a:round/>
              <a:headEnd type="none" w="sm" len="sm"/>
              <a:tailEnd type="none" w="sm" len="sm"/>
            </a:ln>
          </p:spPr>
        </p:cxnSp>
        <p:sp>
          <p:nvSpPr>
            <p:cNvPr id="644" name="Shape 644"/>
            <p:cNvSpPr txBox="1"/>
            <p:nvPr/>
          </p:nvSpPr>
          <p:spPr>
            <a:xfrm>
              <a:off x="82828" y="3009649"/>
              <a:ext cx="9029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Freeze</a:t>
              </a:r>
              <a:endParaRPr/>
            </a:p>
          </p:txBody>
        </p:sp>
        <p:cxnSp>
          <p:nvCxnSpPr>
            <p:cNvPr id="78" name="Shape 643">
              <a:extLst>
                <a:ext uri="{FF2B5EF4-FFF2-40B4-BE49-F238E27FC236}">
                  <a16:creationId xmlns:a16="http://schemas.microsoft.com/office/drawing/2014/main" id="{C5FCB31B-4A2D-3042-9782-2764C0603ECD}"/>
                </a:ext>
              </a:extLst>
            </p:cNvPr>
            <p:cNvCxnSpPr>
              <a:cxnSpLocks/>
            </p:cNvCxnSpPr>
            <p:nvPr/>
          </p:nvCxnSpPr>
          <p:spPr>
            <a:xfrm flipV="1">
              <a:off x="686728" y="4137232"/>
              <a:ext cx="7917528" cy="20644"/>
            </a:xfrm>
            <a:prstGeom prst="straightConnector1">
              <a:avLst/>
            </a:prstGeom>
            <a:solidFill>
              <a:srgbClr val="C3001D"/>
            </a:solidFill>
            <a:ln w="32375" cap="flat" cmpd="sng">
              <a:solidFill>
                <a:srgbClr val="004869"/>
              </a:solidFill>
              <a:prstDash val="dash"/>
              <a:round/>
              <a:headEnd type="none" w="sm" len="sm"/>
              <a:tailEnd type="none" w="sm" len="sm"/>
            </a:ln>
          </p:spPr>
        </p:cxnSp>
      </p:grpSp>
      <p:sp>
        <p:nvSpPr>
          <p:cNvPr id="2" name="TextBox 1">
            <a:extLst>
              <a:ext uri="{FF2B5EF4-FFF2-40B4-BE49-F238E27FC236}">
                <a16:creationId xmlns:a16="http://schemas.microsoft.com/office/drawing/2014/main" id="{549256C7-CB1F-154B-B577-E4B2C2E8FE7B}"/>
              </a:ext>
            </a:extLst>
          </p:cNvPr>
          <p:cNvSpPr txBox="1"/>
          <p:nvPr/>
        </p:nvSpPr>
        <p:spPr>
          <a:xfrm>
            <a:off x="-777" y="1382751"/>
            <a:ext cx="1634193" cy="3693319"/>
          </a:xfrm>
          <a:prstGeom prst="rect">
            <a:avLst/>
          </a:prstGeom>
          <a:solidFill>
            <a:schemeClr val="accent2">
              <a:lumMod val="20000"/>
              <a:lumOff val="80000"/>
            </a:schemeClr>
          </a:solidFill>
        </p:spPr>
        <p:txBody>
          <a:bodyPr wrap="square" rtlCol="0">
            <a:spAutoFit/>
          </a:bodyPr>
          <a:lstStyle/>
          <a:p>
            <a:r>
              <a:rPr lang="en-US" dirty="0"/>
              <a:t>Typically in a production workflow: </a:t>
            </a:r>
          </a:p>
          <a:p>
            <a:endParaRPr lang="en-US" dirty="0"/>
          </a:p>
          <a:p>
            <a:r>
              <a:rPr lang="en-US" dirty="0"/>
              <a:t>One sample spread over multiple </a:t>
            </a:r>
            <a:r>
              <a:rPr lang="en-US" dirty="0" err="1"/>
              <a:t>seq</a:t>
            </a:r>
            <a:r>
              <a:rPr lang="en-US" dirty="0"/>
              <a:t> libraries.</a:t>
            </a:r>
          </a:p>
          <a:p>
            <a:endParaRPr lang="en-US" dirty="0"/>
          </a:p>
          <a:p>
            <a:r>
              <a:rPr lang="en-US" dirty="0"/>
              <a:t>One library spread over multiple </a:t>
            </a:r>
            <a:r>
              <a:rPr lang="en-US" dirty="0" err="1"/>
              <a:t>seq</a:t>
            </a:r>
            <a:r>
              <a:rPr lang="en-US" dirty="0"/>
              <a:t> runs (lanes)</a:t>
            </a:r>
          </a:p>
        </p:txBody>
      </p:sp>
      <p:sp>
        <p:nvSpPr>
          <p:cNvPr id="6" name="TextBox 5">
            <a:extLst>
              <a:ext uri="{FF2B5EF4-FFF2-40B4-BE49-F238E27FC236}">
                <a16:creationId xmlns:a16="http://schemas.microsoft.com/office/drawing/2014/main" id="{3DEBAC3E-40B0-4745-B677-045EBDCB0B31}"/>
              </a:ext>
            </a:extLst>
          </p:cNvPr>
          <p:cNvSpPr txBox="1"/>
          <p:nvPr/>
        </p:nvSpPr>
        <p:spPr>
          <a:xfrm>
            <a:off x="7940838" y="4298259"/>
            <a:ext cx="4184864" cy="769441"/>
          </a:xfrm>
          <a:prstGeom prst="rect">
            <a:avLst/>
          </a:prstGeom>
          <a:solidFill>
            <a:schemeClr val="bg1"/>
          </a:solidFill>
          <a:ln>
            <a:solidFill>
              <a:srgbClr val="FF0000"/>
            </a:solidFill>
          </a:ln>
        </p:spPr>
        <p:txBody>
          <a:bodyPr wrap="none" rtlCol="0">
            <a:spAutoFit/>
          </a:bodyPr>
          <a:lstStyle/>
          <a:p>
            <a:r>
              <a:rPr lang="en-US" sz="2200" dirty="0"/>
              <a:t>This step is the alignment of FASTQ</a:t>
            </a:r>
          </a:p>
          <a:p>
            <a:r>
              <a:rPr lang="en-US" sz="2200" dirty="0"/>
              <a:t>- you’ve done this in previous talk</a:t>
            </a:r>
          </a:p>
        </p:txBody>
      </p:sp>
      <p:sp>
        <p:nvSpPr>
          <p:cNvPr id="7" name="Left Arrow 6">
            <a:extLst>
              <a:ext uri="{FF2B5EF4-FFF2-40B4-BE49-F238E27FC236}">
                <a16:creationId xmlns:a16="http://schemas.microsoft.com/office/drawing/2014/main" id="{19674BBE-4FD1-7848-BEB9-8FBEBB285FF9}"/>
              </a:ext>
            </a:extLst>
          </p:cNvPr>
          <p:cNvSpPr/>
          <p:nvPr/>
        </p:nvSpPr>
        <p:spPr>
          <a:xfrm>
            <a:off x="7528539" y="4343148"/>
            <a:ext cx="385269" cy="2900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2F8E90B-36A8-944B-B0D6-AC32543A3407}"/>
              </a:ext>
            </a:extLst>
          </p:cNvPr>
          <p:cNvSpPr txBox="1"/>
          <p:nvPr/>
        </p:nvSpPr>
        <p:spPr>
          <a:xfrm>
            <a:off x="10164677" y="3962662"/>
            <a:ext cx="1639808" cy="369332"/>
          </a:xfrm>
          <a:prstGeom prst="rect">
            <a:avLst/>
          </a:prstGeom>
          <a:solidFill>
            <a:srgbClr val="FF0000"/>
          </a:solidFill>
        </p:spPr>
        <p:txBody>
          <a:bodyPr wrap="none" rtlCol="0">
            <a:spAutoFit/>
          </a:bodyPr>
          <a:lstStyle/>
          <a:p>
            <a:r>
              <a:rPr lang="en-US" dirty="0"/>
              <a:t>POST-ALIGN QC</a:t>
            </a:r>
          </a:p>
        </p:txBody>
      </p:sp>
    </p:spTree>
    <p:extLst>
      <p:ext uri="{BB962C8B-B14F-4D97-AF65-F5344CB8AC3E}">
        <p14:creationId xmlns:p14="http://schemas.microsoft.com/office/powerpoint/2010/main" val="29033431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pic>
        <p:nvPicPr>
          <p:cNvPr id="492" name="Shape 492"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493" name="Shape 493"/>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Data QC from alignments – a brief revision</a:t>
            </a:r>
            <a:endParaRPr sz="2400" b="1" dirty="0">
              <a:solidFill>
                <a:srgbClr val="000000"/>
              </a:solidFill>
              <a:latin typeface="Arial"/>
              <a:ea typeface="Arial"/>
              <a:cs typeface="Arial"/>
              <a:sym typeface="Arial"/>
            </a:endParaRPr>
          </a:p>
        </p:txBody>
      </p:sp>
      <p:sp>
        <p:nvSpPr>
          <p:cNvPr id="494" name="Shape 494"/>
          <p:cNvSpPr txBox="1"/>
          <p:nvPr/>
        </p:nvSpPr>
        <p:spPr>
          <a:xfrm>
            <a:off x="1915872" y="1961087"/>
            <a:ext cx="8352928" cy="4752528"/>
          </a:xfrm>
          <a:prstGeom prst="rect">
            <a:avLst/>
          </a:prstGeom>
          <a:noFill/>
          <a:ln>
            <a:noFill/>
          </a:ln>
        </p:spPr>
        <p:txBody>
          <a:bodyPr spcFirstLastPara="1" wrap="square" lIns="91425" tIns="45700" rIns="91425" bIns="45700" anchor="t" anchorCtr="0">
            <a:noAutofit/>
          </a:bodyPr>
          <a:lstStyle/>
          <a:p>
            <a:pPr>
              <a:buClr>
                <a:srgbClr val="004869"/>
              </a:buClr>
              <a:buSzPts val="500"/>
            </a:pPr>
            <a:r>
              <a:rPr lang="en-GB" sz="2000" dirty="0">
                <a:solidFill>
                  <a:srgbClr val="000000"/>
                </a:solidFill>
                <a:latin typeface="Arial"/>
                <a:ea typeface="Arial"/>
                <a:cs typeface="Arial"/>
                <a:sym typeface="Arial"/>
              </a:rPr>
              <a:t>Already covered by the QC lecture: several useful metrics to assess the quality of your data and alignments produced:</a:t>
            </a:r>
          </a:p>
          <a:p>
            <a:pPr>
              <a:buClr>
                <a:srgbClr val="004869"/>
              </a:buClr>
              <a:buSzPts val="500"/>
            </a:pPr>
            <a:endParaRPr dirty="0"/>
          </a:p>
          <a:p>
            <a:pPr marL="457200" indent="-342900">
              <a:buClr>
                <a:schemeClr val="dk1"/>
              </a:buClr>
              <a:buSzPts val="1800"/>
              <a:buFont typeface="Arial"/>
              <a:buChar char="•"/>
            </a:pPr>
            <a:r>
              <a:rPr lang="en-GB" dirty="0">
                <a:solidFill>
                  <a:srgbClr val="000000"/>
                </a:solidFill>
                <a:latin typeface="Arial"/>
                <a:ea typeface="Arial"/>
                <a:cs typeface="Arial"/>
                <a:sym typeface="Arial"/>
              </a:rPr>
              <a:t>Mapping rates – should be &gt; 90%</a:t>
            </a:r>
          </a:p>
          <a:p>
            <a:pPr marL="114300">
              <a:buClr>
                <a:schemeClr val="dk1"/>
              </a:buClr>
              <a:buSzPts val="1800"/>
            </a:pPr>
            <a:endParaRPr lang="en-GB" dirty="0">
              <a:solidFill>
                <a:srgbClr val="000000"/>
              </a:solidFill>
              <a:latin typeface="Arial"/>
              <a:ea typeface="Arial"/>
              <a:cs typeface="Arial"/>
              <a:sym typeface="Arial"/>
            </a:endParaRPr>
          </a:p>
          <a:p>
            <a:pPr marL="457200" indent="-342900">
              <a:buClr>
                <a:schemeClr val="dk1"/>
              </a:buClr>
              <a:buSzPts val="1800"/>
              <a:buFont typeface="Arial"/>
              <a:buChar char="•"/>
            </a:pPr>
            <a:r>
              <a:rPr lang="en-GB" dirty="0">
                <a:solidFill>
                  <a:srgbClr val="000000"/>
                </a:solidFill>
                <a:latin typeface="Arial"/>
                <a:ea typeface="Arial"/>
                <a:cs typeface="Arial"/>
                <a:sym typeface="Arial"/>
              </a:rPr>
              <a:t>Duplicate marked rates – some want 5%, </a:t>
            </a:r>
            <a:r>
              <a:rPr lang="en-GB" i="1" dirty="0">
                <a:solidFill>
                  <a:srgbClr val="000000"/>
                </a:solidFill>
                <a:latin typeface="Arial"/>
                <a:ea typeface="Arial"/>
                <a:cs typeface="Arial"/>
                <a:sym typeface="Arial"/>
              </a:rPr>
              <a:t>I see </a:t>
            </a:r>
            <a:r>
              <a:rPr lang="en-GB" i="1" dirty="0" err="1">
                <a:solidFill>
                  <a:srgbClr val="000000"/>
                </a:solidFill>
                <a:latin typeface="Arial"/>
                <a:ea typeface="Arial"/>
                <a:cs typeface="Arial"/>
                <a:sym typeface="Arial"/>
              </a:rPr>
              <a:t>anectdotally</a:t>
            </a:r>
            <a:r>
              <a:rPr lang="en-GB" i="1" dirty="0">
                <a:solidFill>
                  <a:srgbClr val="000000"/>
                </a:solidFill>
                <a:latin typeface="Arial"/>
                <a:ea typeface="Arial"/>
                <a:cs typeface="Arial"/>
                <a:sym typeface="Arial"/>
              </a:rPr>
              <a:t> around 15%</a:t>
            </a:r>
          </a:p>
          <a:p>
            <a:pPr marL="114300">
              <a:buClr>
                <a:schemeClr val="dk1"/>
              </a:buClr>
              <a:buSzPts val="1800"/>
            </a:pPr>
            <a:endParaRPr lang="en-GB" dirty="0">
              <a:solidFill>
                <a:srgbClr val="000000"/>
              </a:solidFill>
              <a:latin typeface="Arial"/>
              <a:ea typeface="Arial"/>
              <a:cs typeface="Arial"/>
              <a:sym typeface="Arial"/>
            </a:endParaRPr>
          </a:p>
          <a:p>
            <a:pPr marL="457200" indent="-342900">
              <a:buClr>
                <a:schemeClr val="dk1"/>
              </a:buClr>
              <a:buSzPts val="1800"/>
              <a:buFont typeface="Arial"/>
              <a:buChar char="•"/>
            </a:pPr>
            <a:r>
              <a:rPr lang="en-GB" dirty="0">
                <a:solidFill>
                  <a:srgbClr val="000000"/>
                </a:solidFill>
                <a:latin typeface="Arial"/>
                <a:ea typeface="Arial"/>
                <a:cs typeface="Arial"/>
                <a:sym typeface="Arial"/>
              </a:rPr>
              <a:t>GC content vs read depth – which does need mapping (why?). </a:t>
            </a:r>
            <a:r>
              <a:rPr lang="en-GB" i="1" dirty="0">
                <a:solidFill>
                  <a:srgbClr val="000000"/>
                </a:solidFill>
                <a:latin typeface="Arial"/>
                <a:ea typeface="Arial"/>
                <a:cs typeface="Arial"/>
                <a:sym typeface="Arial"/>
              </a:rPr>
              <a:t>~ Flat.</a:t>
            </a:r>
          </a:p>
          <a:p>
            <a:pPr marL="114300">
              <a:buClr>
                <a:schemeClr val="dk1"/>
              </a:buClr>
              <a:buSzPts val="1800"/>
            </a:pPr>
            <a:endParaRPr lang="en-GB" dirty="0">
              <a:solidFill>
                <a:srgbClr val="000000"/>
              </a:solidFill>
              <a:latin typeface="Arial"/>
              <a:ea typeface="Arial"/>
              <a:cs typeface="Arial"/>
              <a:sym typeface="Arial"/>
            </a:endParaRPr>
          </a:p>
          <a:p>
            <a:pPr marL="457200" indent="-342900">
              <a:buClr>
                <a:schemeClr val="dk1"/>
              </a:buClr>
              <a:buSzPts val="1800"/>
              <a:buFont typeface="Arial"/>
              <a:buChar char="•"/>
            </a:pPr>
            <a:r>
              <a:rPr lang="en-GB" dirty="0">
                <a:solidFill>
                  <a:srgbClr val="000000"/>
                </a:solidFill>
                <a:latin typeface="Arial"/>
                <a:ea typeface="Arial"/>
                <a:cs typeface="Arial"/>
                <a:sym typeface="Arial"/>
              </a:rPr>
              <a:t>Fragment size distribution. </a:t>
            </a:r>
            <a:r>
              <a:rPr lang="en-GB" i="1" dirty="0">
                <a:solidFill>
                  <a:srgbClr val="000000"/>
                </a:solidFill>
                <a:latin typeface="Arial"/>
                <a:ea typeface="Arial"/>
                <a:cs typeface="Arial"/>
                <a:sym typeface="Arial"/>
              </a:rPr>
              <a:t>Depends on read length and insert size.</a:t>
            </a:r>
          </a:p>
          <a:p>
            <a:pPr marL="457200" indent="-342900">
              <a:buClr>
                <a:schemeClr val="dk1"/>
              </a:buClr>
              <a:buSzPts val="1800"/>
              <a:buFont typeface="Arial"/>
              <a:buChar char="•"/>
            </a:pPr>
            <a:endParaRPr lang="en-GB" dirty="0">
              <a:solidFill>
                <a:srgbClr val="000000"/>
              </a:solidFill>
              <a:latin typeface="Arial"/>
              <a:ea typeface="Arial"/>
              <a:cs typeface="Arial"/>
              <a:sym typeface="Arial"/>
            </a:endParaRPr>
          </a:p>
          <a:p>
            <a:pPr marL="457200" indent="-342900">
              <a:buClr>
                <a:schemeClr val="dk1"/>
              </a:buClr>
              <a:buSzPts val="1800"/>
              <a:buFont typeface="Arial"/>
              <a:buChar char="•"/>
            </a:pPr>
            <a:r>
              <a:rPr lang="en-GB" dirty="0">
                <a:solidFill>
                  <a:srgbClr val="000000"/>
                </a:solidFill>
                <a:latin typeface="Arial"/>
                <a:ea typeface="Arial"/>
                <a:cs typeface="Arial"/>
                <a:sym typeface="Arial"/>
              </a:rPr>
              <a:t>Indels by cycle. </a:t>
            </a:r>
            <a:r>
              <a:rPr lang="en-GB" i="1" dirty="0">
                <a:solidFill>
                  <a:srgbClr val="000000"/>
                </a:solidFill>
                <a:latin typeface="Arial"/>
                <a:ea typeface="Arial"/>
                <a:cs typeface="Arial"/>
                <a:sym typeface="Arial"/>
              </a:rPr>
              <a:t>No weird spikes.</a:t>
            </a:r>
          </a:p>
        </p:txBody>
      </p:sp>
      <p:sp>
        <p:nvSpPr>
          <p:cNvPr id="2" name="TextBox 1">
            <a:extLst>
              <a:ext uri="{FF2B5EF4-FFF2-40B4-BE49-F238E27FC236}">
                <a16:creationId xmlns:a16="http://schemas.microsoft.com/office/drawing/2014/main" id="{68CAE5E8-6BD4-EE41-B234-6E856CACB485}"/>
              </a:ext>
            </a:extLst>
          </p:cNvPr>
          <p:cNvSpPr txBox="1"/>
          <p:nvPr/>
        </p:nvSpPr>
        <p:spPr>
          <a:xfrm>
            <a:off x="1524000" y="1036712"/>
            <a:ext cx="9411631" cy="830997"/>
          </a:xfrm>
          <a:prstGeom prst="rect">
            <a:avLst/>
          </a:prstGeom>
          <a:noFill/>
          <a:ln>
            <a:solidFill>
              <a:srgbClr val="FF0000"/>
            </a:solidFill>
          </a:ln>
        </p:spPr>
        <p:txBody>
          <a:bodyPr wrap="square" rtlCol="0">
            <a:spAutoFit/>
          </a:bodyPr>
          <a:lstStyle/>
          <a:p>
            <a:r>
              <a:rPr lang="en-US" sz="2400" i="1" dirty="0" err="1"/>
              <a:t>samtools</a:t>
            </a:r>
            <a:r>
              <a:rPr lang="en-US" sz="2400" i="1" dirty="0"/>
              <a:t> stats </a:t>
            </a:r>
            <a:r>
              <a:rPr lang="en-US" sz="2400" i="1" dirty="0" err="1"/>
              <a:t>my_aligned_reads.bam</a:t>
            </a:r>
            <a:r>
              <a:rPr lang="en-US" sz="2400" i="1" dirty="0"/>
              <a:t> &gt; </a:t>
            </a:r>
            <a:r>
              <a:rPr lang="en-US" sz="2400" i="1" dirty="0" err="1"/>
              <a:t>my_aligned_reads.stats.txt</a:t>
            </a:r>
            <a:endParaRPr lang="en-US" sz="2400" i="1" dirty="0"/>
          </a:p>
          <a:p>
            <a:r>
              <a:rPr lang="en-US" sz="2400" i="1" dirty="0"/>
              <a:t>plot-</a:t>
            </a:r>
            <a:r>
              <a:rPr lang="en-US" sz="2400" i="1" dirty="0" err="1"/>
              <a:t>bamstats</a:t>
            </a:r>
            <a:r>
              <a:rPr lang="en-US" sz="2400" i="1" dirty="0"/>
              <a:t> </a:t>
            </a:r>
            <a:r>
              <a:rPr lang="en-US" sz="2400" i="1" dirty="0" err="1"/>
              <a:t>my_aligned_reads.stats.txt</a:t>
            </a:r>
            <a:endParaRPr lang="en-US" sz="2400" i="1" dirty="0"/>
          </a:p>
        </p:txBody>
      </p:sp>
    </p:spTree>
    <p:extLst>
      <p:ext uri="{BB962C8B-B14F-4D97-AF65-F5344CB8AC3E}">
        <p14:creationId xmlns:p14="http://schemas.microsoft.com/office/powerpoint/2010/main" val="903759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pic>
        <p:nvPicPr>
          <p:cNvPr id="492" name="Shape 492"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493" name="Shape 493"/>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Data QC from alignments – a brief revision</a:t>
            </a:r>
            <a:endParaRPr sz="2400" b="1" dirty="0">
              <a:solidFill>
                <a:srgbClr val="000000"/>
              </a:solidFill>
              <a:latin typeface="Arial"/>
              <a:ea typeface="Arial"/>
              <a:cs typeface="Arial"/>
              <a:sym typeface="Arial"/>
            </a:endParaRPr>
          </a:p>
        </p:txBody>
      </p:sp>
      <p:sp>
        <p:nvSpPr>
          <p:cNvPr id="494" name="Shape 494"/>
          <p:cNvSpPr txBox="1"/>
          <p:nvPr/>
        </p:nvSpPr>
        <p:spPr>
          <a:xfrm>
            <a:off x="1915872" y="1961087"/>
            <a:ext cx="7929877" cy="1887899"/>
          </a:xfrm>
          <a:prstGeom prst="rect">
            <a:avLst/>
          </a:prstGeom>
          <a:noFill/>
          <a:ln>
            <a:noFill/>
          </a:ln>
        </p:spPr>
        <p:txBody>
          <a:bodyPr spcFirstLastPara="1" wrap="square" lIns="91425" tIns="45700" rIns="91425" bIns="45700" anchor="t" anchorCtr="0">
            <a:noAutofit/>
          </a:bodyPr>
          <a:lstStyle/>
          <a:p>
            <a:pPr marL="114300">
              <a:buClr>
                <a:schemeClr val="dk1"/>
              </a:buClr>
              <a:buSzPts val="1800"/>
            </a:pPr>
            <a:endParaRPr lang="en-GB" dirty="0">
              <a:solidFill>
                <a:srgbClr val="000000"/>
              </a:solidFill>
              <a:latin typeface="Arial"/>
              <a:ea typeface="Arial"/>
              <a:cs typeface="Arial"/>
              <a:sym typeface="Arial"/>
            </a:endParaRPr>
          </a:p>
          <a:p>
            <a:pPr marL="114300">
              <a:buClr>
                <a:schemeClr val="dk1"/>
              </a:buClr>
              <a:buSzPts val="1800"/>
            </a:pPr>
            <a:r>
              <a:rPr lang="en-GB" sz="6000" dirty="0">
                <a:solidFill>
                  <a:srgbClr val="FF0000"/>
                </a:solidFill>
                <a:latin typeface="Arial"/>
                <a:ea typeface="Arial"/>
                <a:cs typeface="Arial"/>
                <a:sym typeface="Arial"/>
              </a:rPr>
              <a:t>And now, a quiz!</a:t>
            </a:r>
          </a:p>
        </p:txBody>
      </p:sp>
    </p:spTree>
    <p:extLst>
      <p:ext uri="{BB962C8B-B14F-4D97-AF65-F5344CB8AC3E}">
        <p14:creationId xmlns:p14="http://schemas.microsoft.com/office/powerpoint/2010/main" val="6557167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pic>
        <p:nvPicPr>
          <p:cNvPr id="518" name="Shape 518"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519" name="Shape 519"/>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GC of reads</a:t>
            </a:r>
            <a:endParaRPr sz="2400" b="1">
              <a:solidFill>
                <a:srgbClr val="000000"/>
              </a:solidFill>
              <a:latin typeface="Arial"/>
              <a:ea typeface="Arial"/>
              <a:cs typeface="Arial"/>
              <a:sym typeface="Arial"/>
            </a:endParaRPr>
          </a:p>
        </p:txBody>
      </p:sp>
      <p:pic>
        <p:nvPicPr>
          <p:cNvPr id="520" name="Shape 520"/>
          <p:cNvPicPr preferRelativeResize="0"/>
          <p:nvPr/>
        </p:nvPicPr>
        <p:blipFill rotWithShape="1">
          <a:blip r:embed="rId4">
            <a:alphaModFix/>
          </a:blip>
          <a:srcRect/>
          <a:stretch/>
        </p:blipFill>
        <p:spPr>
          <a:xfrm>
            <a:off x="1222913" y="1149806"/>
            <a:ext cx="4869423" cy="3246275"/>
          </a:xfrm>
          <a:prstGeom prst="rect">
            <a:avLst/>
          </a:prstGeom>
          <a:noFill/>
          <a:ln>
            <a:noFill/>
          </a:ln>
        </p:spPr>
      </p:pic>
      <p:pic>
        <p:nvPicPr>
          <p:cNvPr id="521" name="Shape 521"/>
          <p:cNvPicPr preferRelativeResize="0"/>
          <p:nvPr/>
        </p:nvPicPr>
        <p:blipFill rotWithShape="1">
          <a:blip r:embed="rId5">
            <a:alphaModFix/>
          </a:blip>
          <a:srcRect/>
          <a:stretch/>
        </p:blipFill>
        <p:spPr>
          <a:xfrm>
            <a:off x="6366067" y="3352996"/>
            <a:ext cx="4727125" cy="3151374"/>
          </a:xfrm>
          <a:prstGeom prst="rect">
            <a:avLst/>
          </a:prstGeom>
          <a:noFill/>
          <a:ln>
            <a:noFill/>
          </a:ln>
        </p:spPr>
      </p:pic>
    </p:spTree>
    <p:extLst>
      <p:ext uri="{BB962C8B-B14F-4D97-AF65-F5344CB8AC3E}">
        <p14:creationId xmlns:p14="http://schemas.microsoft.com/office/powerpoint/2010/main" val="35777347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pic>
        <p:nvPicPr>
          <p:cNvPr id="526" name="Shape 526"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527" name="Shape 527"/>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GC vs depth</a:t>
            </a:r>
            <a:endParaRPr sz="2400" b="1">
              <a:solidFill>
                <a:srgbClr val="000000"/>
              </a:solidFill>
              <a:latin typeface="Arial"/>
              <a:ea typeface="Arial"/>
              <a:cs typeface="Arial"/>
              <a:sym typeface="Arial"/>
            </a:endParaRPr>
          </a:p>
        </p:txBody>
      </p:sp>
      <p:pic>
        <p:nvPicPr>
          <p:cNvPr id="528" name="Shape 528" descr="GELG00000000030.strip.bam.bc-gc-depth.png"/>
          <p:cNvPicPr preferRelativeResize="0"/>
          <p:nvPr/>
        </p:nvPicPr>
        <p:blipFill rotWithShape="1">
          <a:blip r:embed="rId4">
            <a:alphaModFix/>
          </a:blip>
          <a:srcRect/>
          <a:stretch/>
        </p:blipFill>
        <p:spPr>
          <a:xfrm>
            <a:off x="0" y="943334"/>
            <a:ext cx="4481523" cy="3734624"/>
          </a:xfrm>
          <a:prstGeom prst="rect">
            <a:avLst/>
          </a:prstGeom>
          <a:noFill/>
          <a:ln>
            <a:noFill/>
          </a:ln>
        </p:spPr>
      </p:pic>
      <p:pic>
        <p:nvPicPr>
          <p:cNvPr id="529" name="Shape 529" descr="GELG00000000027.strip.bam.bc-gc-depth.png"/>
          <p:cNvPicPr preferRelativeResize="0"/>
          <p:nvPr/>
        </p:nvPicPr>
        <p:blipFill rotWithShape="1">
          <a:blip r:embed="rId5">
            <a:alphaModFix/>
          </a:blip>
          <a:srcRect/>
          <a:stretch/>
        </p:blipFill>
        <p:spPr>
          <a:xfrm>
            <a:off x="7375887" y="2810646"/>
            <a:ext cx="4342375" cy="3618650"/>
          </a:xfrm>
          <a:prstGeom prst="rect">
            <a:avLst/>
          </a:prstGeom>
          <a:noFill/>
          <a:ln>
            <a:noFill/>
          </a:ln>
        </p:spPr>
      </p:pic>
    </p:spTree>
    <p:extLst>
      <p:ext uri="{BB962C8B-B14F-4D97-AF65-F5344CB8AC3E}">
        <p14:creationId xmlns:p14="http://schemas.microsoft.com/office/powerpoint/2010/main" val="27998914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pic>
        <p:nvPicPr>
          <p:cNvPr id="534" name="Shape 534"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535" name="Shape 535"/>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Fragment size</a:t>
            </a:r>
            <a:endParaRPr sz="2400" b="1">
              <a:solidFill>
                <a:srgbClr val="000000"/>
              </a:solidFill>
              <a:latin typeface="Arial"/>
              <a:ea typeface="Arial"/>
              <a:cs typeface="Arial"/>
              <a:sym typeface="Arial"/>
            </a:endParaRPr>
          </a:p>
        </p:txBody>
      </p:sp>
      <p:pic>
        <p:nvPicPr>
          <p:cNvPr id="536" name="Shape 536" descr="fragsize.png"/>
          <p:cNvPicPr preferRelativeResize="0"/>
          <p:nvPr/>
        </p:nvPicPr>
        <p:blipFill rotWithShape="1">
          <a:blip r:embed="rId4">
            <a:alphaModFix/>
          </a:blip>
          <a:srcRect/>
          <a:stretch/>
        </p:blipFill>
        <p:spPr>
          <a:xfrm>
            <a:off x="7577526" y="1216415"/>
            <a:ext cx="4614474" cy="3076324"/>
          </a:xfrm>
          <a:prstGeom prst="rect">
            <a:avLst/>
          </a:prstGeom>
          <a:noFill/>
          <a:ln>
            <a:noFill/>
          </a:ln>
        </p:spPr>
      </p:pic>
      <p:pic>
        <p:nvPicPr>
          <p:cNvPr id="537" name="Shape 537" descr="download.png"/>
          <p:cNvPicPr preferRelativeResize="0"/>
          <p:nvPr/>
        </p:nvPicPr>
        <p:blipFill rotWithShape="1">
          <a:blip r:embed="rId5">
            <a:alphaModFix/>
          </a:blip>
          <a:srcRect/>
          <a:stretch/>
        </p:blipFill>
        <p:spPr>
          <a:xfrm>
            <a:off x="171796" y="3727640"/>
            <a:ext cx="4478950" cy="2985975"/>
          </a:xfrm>
          <a:prstGeom prst="rect">
            <a:avLst/>
          </a:prstGeom>
          <a:noFill/>
          <a:ln>
            <a:noFill/>
          </a:ln>
        </p:spPr>
      </p:pic>
    </p:spTree>
    <p:extLst>
      <p:ext uri="{BB962C8B-B14F-4D97-AF65-F5344CB8AC3E}">
        <p14:creationId xmlns:p14="http://schemas.microsoft.com/office/powerpoint/2010/main" val="20812375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pic>
        <p:nvPicPr>
          <p:cNvPr id="558" name="Shape 558"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559" name="Shape 559"/>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Indels per cycle</a:t>
            </a:r>
            <a:endParaRPr sz="2400" b="1">
              <a:solidFill>
                <a:srgbClr val="000000"/>
              </a:solidFill>
              <a:latin typeface="Arial"/>
              <a:ea typeface="Arial"/>
              <a:cs typeface="Arial"/>
              <a:sym typeface="Arial"/>
            </a:endParaRPr>
          </a:p>
        </p:txBody>
      </p:sp>
      <p:pic>
        <p:nvPicPr>
          <p:cNvPr id="560" name="Shape 560"/>
          <p:cNvPicPr preferRelativeResize="0"/>
          <p:nvPr/>
        </p:nvPicPr>
        <p:blipFill rotWithShape="1">
          <a:blip r:embed="rId4">
            <a:alphaModFix/>
          </a:blip>
          <a:srcRect/>
          <a:stretch/>
        </p:blipFill>
        <p:spPr>
          <a:xfrm>
            <a:off x="7346978" y="1064347"/>
            <a:ext cx="4383598" cy="2927333"/>
          </a:xfrm>
          <a:prstGeom prst="rect">
            <a:avLst/>
          </a:prstGeom>
          <a:noFill/>
          <a:ln>
            <a:noFill/>
          </a:ln>
        </p:spPr>
      </p:pic>
      <p:pic>
        <p:nvPicPr>
          <p:cNvPr id="561" name="Shape 561"/>
          <p:cNvPicPr preferRelativeResize="0"/>
          <p:nvPr/>
        </p:nvPicPr>
        <p:blipFill rotWithShape="1">
          <a:blip r:embed="rId5">
            <a:alphaModFix/>
          </a:blip>
          <a:srcRect/>
          <a:stretch/>
        </p:blipFill>
        <p:spPr>
          <a:xfrm>
            <a:off x="401161" y="3767253"/>
            <a:ext cx="4376292" cy="2877619"/>
          </a:xfrm>
          <a:prstGeom prst="rect">
            <a:avLst/>
          </a:prstGeom>
          <a:noFill/>
          <a:ln>
            <a:noFill/>
          </a:ln>
        </p:spPr>
      </p:pic>
    </p:spTree>
    <p:extLst>
      <p:ext uri="{BB962C8B-B14F-4D97-AF65-F5344CB8AC3E}">
        <p14:creationId xmlns:p14="http://schemas.microsoft.com/office/powerpoint/2010/main" val="8051592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pic>
        <p:nvPicPr>
          <p:cNvPr id="492" name="Shape 492"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493" name="Shape 493"/>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Data QC from alignments – a brief revision</a:t>
            </a:r>
            <a:endParaRPr sz="2400" b="1" dirty="0">
              <a:solidFill>
                <a:srgbClr val="000000"/>
              </a:solidFill>
              <a:latin typeface="Arial"/>
              <a:ea typeface="Arial"/>
              <a:cs typeface="Arial"/>
              <a:sym typeface="Arial"/>
            </a:endParaRPr>
          </a:p>
        </p:txBody>
      </p:sp>
      <p:sp>
        <p:nvSpPr>
          <p:cNvPr id="494" name="Shape 494"/>
          <p:cNvSpPr txBox="1"/>
          <p:nvPr/>
        </p:nvSpPr>
        <p:spPr>
          <a:xfrm>
            <a:off x="1915872" y="1961087"/>
            <a:ext cx="7929877" cy="1887899"/>
          </a:xfrm>
          <a:prstGeom prst="rect">
            <a:avLst/>
          </a:prstGeom>
          <a:noFill/>
          <a:ln>
            <a:noFill/>
          </a:ln>
        </p:spPr>
        <p:txBody>
          <a:bodyPr spcFirstLastPara="1" wrap="square" lIns="91425" tIns="45700" rIns="91425" bIns="45700" anchor="t" anchorCtr="0">
            <a:noAutofit/>
          </a:bodyPr>
          <a:lstStyle/>
          <a:p>
            <a:pPr marL="114300">
              <a:buClr>
                <a:schemeClr val="dk1"/>
              </a:buClr>
              <a:buSzPts val="1800"/>
            </a:pPr>
            <a:endParaRPr lang="en-GB" dirty="0">
              <a:solidFill>
                <a:srgbClr val="000000"/>
              </a:solidFill>
              <a:latin typeface="Arial"/>
              <a:ea typeface="Arial"/>
              <a:cs typeface="Arial"/>
              <a:sym typeface="Arial"/>
            </a:endParaRPr>
          </a:p>
          <a:p>
            <a:pPr marL="114300">
              <a:buClr>
                <a:schemeClr val="dk1"/>
              </a:buClr>
              <a:buSzPts val="1800"/>
            </a:pPr>
            <a:r>
              <a:rPr lang="en-GB" sz="6000" dirty="0">
                <a:solidFill>
                  <a:srgbClr val="FF0000"/>
                </a:solidFill>
                <a:latin typeface="Arial"/>
                <a:ea typeface="Arial"/>
                <a:cs typeface="Arial"/>
                <a:sym typeface="Arial"/>
              </a:rPr>
              <a:t>QUIZ IS OVER</a:t>
            </a:r>
          </a:p>
        </p:txBody>
      </p:sp>
    </p:spTree>
    <p:extLst>
      <p:ext uri="{BB962C8B-B14F-4D97-AF65-F5344CB8AC3E}">
        <p14:creationId xmlns:p14="http://schemas.microsoft.com/office/powerpoint/2010/main" val="1167288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pic>
        <p:nvPicPr>
          <p:cNvPr id="580" name="Shape 580"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581" name="Shape 581"/>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Data production workflow</a:t>
            </a:r>
            <a:endParaRPr sz="2400" b="1">
              <a:solidFill>
                <a:srgbClr val="000000"/>
              </a:solidFill>
              <a:latin typeface="Arial"/>
              <a:ea typeface="Arial"/>
              <a:cs typeface="Arial"/>
              <a:sym typeface="Arial"/>
            </a:endParaRPr>
          </a:p>
        </p:txBody>
      </p:sp>
      <p:sp>
        <p:nvSpPr>
          <p:cNvPr id="582" name="Shape 582"/>
          <p:cNvSpPr/>
          <p:nvPr/>
        </p:nvSpPr>
        <p:spPr>
          <a:xfrm>
            <a:off x="1998320" y="1041713"/>
            <a:ext cx="8129400" cy="22301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dirty="0"/>
          </a:p>
        </p:txBody>
      </p:sp>
      <p:sp>
        <p:nvSpPr>
          <p:cNvPr id="583" name="Shape 583"/>
          <p:cNvSpPr/>
          <p:nvPr/>
        </p:nvSpPr>
        <p:spPr>
          <a:xfrm>
            <a:off x="3249608" y="2416002"/>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84" name="Shape 584"/>
          <p:cNvSpPr/>
          <p:nvPr/>
        </p:nvSpPr>
        <p:spPr>
          <a:xfrm>
            <a:off x="6660518" y="2581673"/>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5" name="Shape 585"/>
          <p:cNvCxnSpPr/>
          <p:nvPr/>
        </p:nvCxnSpPr>
        <p:spPr>
          <a:xfrm rot="-5400000">
            <a:off x="6276226" y="3089014"/>
            <a:ext cx="8915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6" name="Shape 586"/>
          <p:cNvCxnSpPr/>
          <p:nvPr/>
        </p:nvCxnSpPr>
        <p:spPr>
          <a:xfrm rot="5400000" flipH="1">
            <a:off x="6648722" y="3172648"/>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87" name="Shape 587"/>
          <p:cNvSpPr/>
          <p:nvPr/>
        </p:nvSpPr>
        <p:spPr>
          <a:xfrm>
            <a:off x="4120456" y="2573699"/>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8" name="Shape 588"/>
          <p:cNvCxnSpPr/>
          <p:nvPr/>
        </p:nvCxnSpPr>
        <p:spPr>
          <a:xfrm rot="-5400000">
            <a:off x="3749964" y="3067228"/>
            <a:ext cx="8639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9" name="Shape 589"/>
          <p:cNvCxnSpPr/>
          <p:nvPr/>
        </p:nvCxnSpPr>
        <p:spPr>
          <a:xfrm rot="5400000" flipH="1">
            <a:off x="4108659" y="3137062"/>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0" name="Shape 590"/>
          <p:cNvCxnSpPr/>
          <p:nvPr/>
        </p:nvCxnSpPr>
        <p:spPr>
          <a:xfrm rot="-5400000">
            <a:off x="5000335" y="3155691"/>
            <a:ext cx="857699" cy="2616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91" name="Shape 591"/>
          <p:cNvSpPr/>
          <p:nvPr/>
        </p:nvSpPr>
        <p:spPr>
          <a:xfrm>
            <a:off x="5280027" y="2589111"/>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592" name="Shape 592"/>
          <p:cNvSpPr txBox="1"/>
          <p:nvPr/>
        </p:nvSpPr>
        <p:spPr>
          <a:xfrm>
            <a:off x="2221172" y="2640759"/>
            <a:ext cx="706498"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Library</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sp>
        <p:nvSpPr>
          <p:cNvPr id="593" name="Shape 593"/>
          <p:cNvSpPr txBox="1"/>
          <p:nvPr/>
        </p:nvSpPr>
        <p:spPr>
          <a:xfrm>
            <a:off x="8095114" y="2686926"/>
            <a:ext cx="890100"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Library</a:t>
            </a:r>
            <a:endParaRPr/>
          </a:p>
        </p:txBody>
      </p:sp>
      <p:sp>
        <p:nvSpPr>
          <p:cNvPr id="594" name="Shape 594"/>
          <p:cNvSpPr/>
          <p:nvPr/>
        </p:nvSpPr>
        <p:spPr>
          <a:xfrm>
            <a:off x="3249608" y="1243054"/>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95" name="Shape 595"/>
          <p:cNvSpPr/>
          <p:nvPr/>
        </p:nvSpPr>
        <p:spPr>
          <a:xfrm>
            <a:off x="4603050" y="1491026"/>
            <a:ext cx="6771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NA34842</a:t>
            </a:r>
            <a:endParaRPr/>
          </a:p>
        </p:txBody>
      </p:sp>
      <p:sp>
        <p:nvSpPr>
          <p:cNvPr id="596" name="Shape 596"/>
          <p:cNvSpPr/>
          <p:nvPr/>
        </p:nvSpPr>
        <p:spPr>
          <a:xfrm>
            <a:off x="6065225" y="1491026"/>
            <a:ext cx="5952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NA87465</a:t>
            </a:r>
            <a:endParaRPr/>
          </a:p>
        </p:txBody>
      </p:sp>
      <p:cxnSp>
        <p:nvCxnSpPr>
          <p:cNvPr id="597" name="Shape 597"/>
          <p:cNvCxnSpPr/>
          <p:nvPr/>
        </p:nvCxnSpPr>
        <p:spPr>
          <a:xfrm rot="5400000" flipH="1">
            <a:off x="4827568" y="1874362"/>
            <a:ext cx="835800" cy="593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8" name="Shape 598"/>
          <p:cNvCxnSpPr/>
          <p:nvPr/>
        </p:nvCxnSpPr>
        <p:spPr>
          <a:xfrm rot="-5400000">
            <a:off x="4248349" y="1887599"/>
            <a:ext cx="820499" cy="551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9" name="Shape 599"/>
          <p:cNvCxnSpPr/>
          <p:nvPr/>
        </p:nvCxnSpPr>
        <p:spPr>
          <a:xfrm rot="5400000" flipH="1">
            <a:off x="6211060" y="1869922"/>
            <a:ext cx="828300" cy="5952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00" name="Shape 600"/>
          <p:cNvSpPr txBox="1"/>
          <p:nvPr/>
        </p:nvSpPr>
        <p:spPr>
          <a:xfrm>
            <a:off x="8084957" y="1334195"/>
            <a:ext cx="18908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Sample/Platform</a:t>
            </a:r>
            <a:endParaRPr/>
          </a:p>
        </p:txBody>
      </p:sp>
      <p:sp>
        <p:nvSpPr>
          <p:cNvPr id="601" name="Shape 601"/>
          <p:cNvSpPr txBox="1"/>
          <p:nvPr/>
        </p:nvSpPr>
        <p:spPr>
          <a:xfrm>
            <a:off x="2360723" y="1491021"/>
            <a:ext cx="7320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Sample</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grpSp>
        <p:nvGrpSpPr>
          <p:cNvPr id="603" name="Shape 603"/>
          <p:cNvGrpSpPr/>
          <p:nvPr/>
        </p:nvGrpSpPr>
        <p:grpSpPr>
          <a:xfrm>
            <a:off x="1985060" y="3506656"/>
            <a:ext cx="8129400" cy="2726535"/>
            <a:chOff x="461060" y="3506655"/>
            <a:chExt cx="8129400" cy="2726535"/>
          </a:xfrm>
        </p:grpSpPr>
        <p:grpSp>
          <p:nvGrpSpPr>
            <p:cNvPr id="604" name="Shape 604"/>
            <p:cNvGrpSpPr/>
            <p:nvPr/>
          </p:nvGrpSpPr>
          <p:grpSpPr>
            <a:xfrm>
              <a:off x="461060" y="3506655"/>
              <a:ext cx="8129400" cy="2726535"/>
              <a:chOff x="461060" y="3506655"/>
              <a:chExt cx="8129400" cy="2726535"/>
            </a:xfrm>
          </p:grpSpPr>
          <p:sp>
            <p:nvSpPr>
              <p:cNvPr id="605" name="Shape 605"/>
              <p:cNvSpPr/>
              <p:nvPr/>
            </p:nvSpPr>
            <p:spPr>
              <a:xfrm>
                <a:off x="461060" y="3506655"/>
                <a:ext cx="8129400" cy="26582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sz="2600" dirty="0">
                  <a:solidFill>
                    <a:srgbClr val="FF0000"/>
                  </a:solidFill>
                </a:endParaRPr>
              </a:p>
            </p:txBody>
          </p:sp>
          <p:sp>
            <p:nvSpPr>
              <p:cNvPr id="606" name="Shape 606"/>
              <p:cNvSpPr/>
              <p:nvPr/>
            </p:nvSpPr>
            <p:spPr>
              <a:xfrm>
                <a:off x="1725608" y="3575685"/>
                <a:ext cx="4721398" cy="1615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pic>
            <p:nvPicPr>
              <p:cNvPr id="607" name="Shape 607"/>
              <p:cNvPicPr preferRelativeResize="0"/>
              <p:nvPr/>
            </p:nvPicPr>
            <p:blipFill rotWithShape="1">
              <a:blip r:embed="rId4">
                <a:alphaModFix/>
              </a:blip>
              <a:srcRect/>
              <a:stretch/>
            </p:blipFill>
            <p:spPr>
              <a:xfrm>
                <a:off x="2868281" y="5273792"/>
                <a:ext cx="1091807" cy="959398"/>
              </a:xfrm>
              <a:prstGeom prst="rect">
                <a:avLst/>
              </a:prstGeom>
              <a:noFill/>
              <a:ln>
                <a:noFill/>
              </a:ln>
            </p:spPr>
          </p:pic>
          <p:sp>
            <p:nvSpPr>
              <p:cNvPr id="608" name="Shape 608"/>
              <p:cNvSpPr/>
              <p:nvPr/>
            </p:nvSpPr>
            <p:spPr>
              <a:xfrm>
                <a:off x="2222583"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09" name="Shape 609"/>
              <p:cNvSpPr/>
              <p:nvPr/>
            </p:nvSpPr>
            <p:spPr>
              <a:xfrm>
                <a:off x="2899566"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0" name="Shape 610"/>
              <p:cNvSpPr/>
              <p:nvPr/>
            </p:nvSpPr>
            <p:spPr>
              <a:xfrm>
                <a:off x="3511546" y="488086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1" name="Shape 611"/>
              <p:cNvSpPr txBox="1"/>
              <p:nvPr/>
            </p:nvSpPr>
            <p:spPr>
              <a:xfrm>
                <a:off x="4088157" y="47462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12" name="Shape 612"/>
              <p:cNvSpPr/>
              <p:nvPr/>
            </p:nvSpPr>
            <p:spPr>
              <a:xfrm>
                <a:off x="4734489"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3" name="Shape 613"/>
              <p:cNvSpPr/>
              <p:nvPr/>
            </p:nvSpPr>
            <p:spPr>
              <a:xfrm>
                <a:off x="5369514"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cxnSp>
            <p:nvCxnSpPr>
              <p:cNvPr id="614" name="Shape 614"/>
              <p:cNvCxnSpPr/>
              <p:nvPr/>
            </p:nvCxnSpPr>
            <p:spPr>
              <a:xfrm rot="5400000" flipH="1">
                <a:off x="2319274" y="469401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15" name="Shape 615"/>
              <p:cNvSpPr/>
              <p:nvPr/>
            </p:nvSpPr>
            <p:spPr>
              <a:xfrm>
                <a:off x="2208776" y="4279780"/>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6" name="Shape 616"/>
              <p:cNvSpPr/>
              <p:nvPr/>
            </p:nvSpPr>
            <p:spPr>
              <a:xfrm>
                <a:off x="2899566" y="430102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7" name="Shape 617"/>
              <p:cNvSpPr/>
              <p:nvPr/>
            </p:nvSpPr>
            <p:spPr>
              <a:xfrm>
                <a:off x="3511546" y="43084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8" name="Shape 618"/>
              <p:cNvSpPr/>
              <p:nvPr/>
            </p:nvSpPr>
            <p:spPr>
              <a:xfrm>
                <a:off x="4734489" y="431483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19" name="Shape 619"/>
              <p:cNvCxnSpPr/>
              <p:nvPr/>
            </p:nvCxnSpPr>
            <p:spPr>
              <a:xfrm rot="5400000" flipH="1">
                <a:off x="2996266" y="468074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0" name="Shape 620"/>
              <p:cNvCxnSpPr/>
              <p:nvPr/>
            </p:nvCxnSpPr>
            <p:spPr>
              <a:xfrm rot="5400000" flipH="1">
                <a:off x="3604230" y="47088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1" name="Shape 621"/>
              <p:cNvCxnSpPr/>
              <p:nvPr/>
            </p:nvCxnSpPr>
            <p:spPr>
              <a:xfrm rot="5400000" flipH="1">
                <a:off x="4818510" y="47393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2" name="Shape 622"/>
              <p:cNvSpPr/>
              <p:nvPr/>
            </p:nvSpPr>
            <p:spPr>
              <a:xfrm>
                <a:off x="5425282" y="43153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23" name="Shape 623"/>
              <p:cNvCxnSpPr/>
              <p:nvPr/>
            </p:nvCxnSpPr>
            <p:spPr>
              <a:xfrm rot="5400000" flipH="1">
                <a:off x="5509305" y="473992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4" name="Shape 624"/>
              <p:cNvSpPr txBox="1"/>
              <p:nvPr/>
            </p:nvSpPr>
            <p:spPr>
              <a:xfrm>
                <a:off x="501931" y="4442055"/>
                <a:ext cx="1283399" cy="461699"/>
              </a:xfrm>
              <a:prstGeom prst="rect">
                <a:avLst/>
              </a:prstGeom>
              <a:noFill/>
              <a:ln>
                <a:noFill/>
              </a:ln>
            </p:spPr>
            <p:txBody>
              <a:bodyPr spcFirstLastPara="1" wrap="square" lIns="91425" tIns="45700" rIns="91425" bIns="45700" anchor="t" anchorCtr="0">
                <a:noAutofit/>
              </a:bodyPr>
              <a:lstStyle/>
              <a:p>
                <a:pPr>
                  <a:buClr>
                    <a:srgbClr val="004869"/>
                  </a:buClr>
                  <a:buSzPts val="300"/>
                </a:pPr>
                <a:r>
                  <a:rPr lang="en-GB" sz="1200" b="1">
                    <a:solidFill>
                      <a:srgbClr val="004869"/>
                    </a:solidFill>
                    <a:latin typeface="Arial"/>
                    <a:ea typeface="Arial"/>
                    <a:cs typeface="Arial"/>
                    <a:sym typeface="Arial"/>
                  </a:rPr>
                  <a:t>Alignment </a:t>
                </a:r>
                <a:endParaRPr/>
              </a:p>
              <a:p>
                <a:pPr>
                  <a:buClr>
                    <a:srgbClr val="004869"/>
                  </a:buClr>
                  <a:buSzPts val="300"/>
                </a:pPr>
                <a:r>
                  <a:rPr lang="en-GB" sz="1200">
                    <a:solidFill>
                      <a:srgbClr val="004869"/>
                    </a:solidFill>
                    <a:latin typeface="Arial"/>
                    <a:ea typeface="Arial"/>
                    <a:cs typeface="Arial"/>
                    <a:sym typeface="Arial"/>
                  </a:rPr>
                  <a:t>(bwa, smalt, bowtie etc)</a:t>
                </a:r>
                <a:endParaRPr/>
              </a:p>
            </p:txBody>
          </p:sp>
          <p:cxnSp>
            <p:nvCxnSpPr>
              <p:cNvPr id="625" name="Shape 625"/>
              <p:cNvCxnSpPr/>
              <p:nvPr/>
            </p:nvCxnSpPr>
            <p:spPr>
              <a:xfrm rot="5400000" flipH="1">
                <a:off x="2319821" y="411469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6" name="Shape 626"/>
              <p:cNvSpPr/>
              <p:nvPr/>
            </p:nvSpPr>
            <p:spPr>
              <a:xfrm>
                <a:off x="2209323" y="370046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7" name="Shape 627"/>
              <p:cNvSpPr/>
              <p:nvPr/>
            </p:nvSpPr>
            <p:spPr>
              <a:xfrm>
                <a:off x="2900113" y="372170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8" name="Shape 628"/>
              <p:cNvSpPr/>
              <p:nvPr/>
            </p:nvSpPr>
            <p:spPr>
              <a:xfrm>
                <a:off x="3512092" y="37291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9" name="Shape 629"/>
              <p:cNvSpPr/>
              <p:nvPr/>
            </p:nvSpPr>
            <p:spPr>
              <a:xfrm>
                <a:off x="4735032" y="373551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0" name="Shape 630"/>
              <p:cNvCxnSpPr/>
              <p:nvPr/>
            </p:nvCxnSpPr>
            <p:spPr>
              <a:xfrm rot="5400000" flipH="1">
                <a:off x="2996809" y="410142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1" name="Shape 631"/>
              <p:cNvCxnSpPr/>
              <p:nvPr/>
            </p:nvCxnSpPr>
            <p:spPr>
              <a:xfrm rot="5400000" flipH="1">
                <a:off x="3604776" y="41295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2" name="Shape 632"/>
              <p:cNvCxnSpPr/>
              <p:nvPr/>
            </p:nvCxnSpPr>
            <p:spPr>
              <a:xfrm rot="5400000" flipH="1">
                <a:off x="4819055" y="41600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3" name="Shape 633"/>
              <p:cNvSpPr/>
              <p:nvPr/>
            </p:nvSpPr>
            <p:spPr>
              <a:xfrm>
                <a:off x="5425828" y="37360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4" name="Shape 634"/>
              <p:cNvCxnSpPr/>
              <p:nvPr/>
            </p:nvCxnSpPr>
            <p:spPr>
              <a:xfrm rot="5400000" flipH="1">
                <a:off x="5509851" y="416060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5" name="Shape 635"/>
              <p:cNvSpPr txBox="1"/>
              <p:nvPr/>
            </p:nvSpPr>
            <p:spPr>
              <a:xfrm>
                <a:off x="474866" y="3876544"/>
                <a:ext cx="11511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BAM</a:t>
                </a:r>
                <a:endParaRPr/>
              </a:p>
              <a:p>
                <a:pPr algn="ctr">
                  <a:buClr>
                    <a:srgbClr val="004869"/>
                  </a:buClr>
                  <a:buSzPts val="300"/>
                </a:pPr>
                <a:r>
                  <a:rPr lang="en-GB" sz="1200" b="1">
                    <a:solidFill>
                      <a:srgbClr val="004869"/>
                    </a:solidFill>
                    <a:latin typeface="Arial"/>
                    <a:ea typeface="Arial"/>
                    <a:cs typeface="Arial"/>
                    <a:sym typeface="Arial"/>
                  </a:rPr>
                  <a:t>Improvement</a:t>
                </a:r>
                <a:endParaRPr/>
              </a:p>
            </p:txBody>
          </p:sp>
          <p:pic>
            <p:nvPicPr>
              <p:cNvPr id="636" name="Shape 636"/>
              <p:cNvPicPr preferRelativeResize="0"/>
              <p:nvPr/>
            </p:nvPicPr>
            <p:blipFill rotWithShape="1">
              <a:blip r:embed="rId5">
                <a:alphaModFix/>
              </a:blip>
              <a:srcRect/>
              <a:stretch/>
            </p:blipFill>
            <p:spPr>
              <a:xfrm>
                <a:off x="1696180" y="5267426"/>
                <a:ext cx="888898" cy="910531"/>
              </a:xfrm>
              <a:prstGeom prst="rect">
                <a:avLst/>
              </a:prstGeom>
              <a:noFill/>
              <a:ln>
                <a:noFill/>
              </a:ln>
            </p:spPr>
          </p:pic>
          <p:pic>
            <p:nvPicPr>
              <p:cNvPr id="637" name="Shape 637"/>
              <p:cNvPicPr preferRelativeResize="0"/>
              <p:nvPr/>
            </p:nvPicPr>
            <p:blipFill rotWithShape="1">
              <a:blip r:embed="rId6">
                <a:alphaModFix/>
              </a:blip>
              <a:srcRect/>
              <a:stretch/>
            </p:blipFill>
            <p:spPr>
              <a:xfrm>
                <a:off x="4318794" y="5259985"/>
                <a:ext cx="914400" cy="914400"/>
              </a:xfrm>
              <a:prstGeom prst="rect">
                <a:avLst/>
              </a:prstGeom>
              <a:noFill/>
              <a:ln>
                <a:noFill/>
              </a:ln>
            </p:spPr>
          </p:pic>
          <p:pic>
            <p:nvPicPr>
              <p:cNvPr id="638" name="Shape 638"/>
              <p:cNvPicPr preferRelativeResize="0"/>
              <p:nvPr/>
            </p:nvPicPr>
            <p:blipFill rotWithShape="1">
              <a:blip r:embed="rId7">
                <a:alphaModFix/>
              </a:blip>
              <a:srcRect/>
              <a:stretch/>
            </p:blipFill>
            <p:spPr>
              <a:xfrm>
                <a:off x="5529257" y="5265178"/>
                <a:ext cx="881220" cy="877819"/>
              </a:xfrm>
              <a:prstGeom prst="rect">
                <a:avLst/>
              </a:prstGeom>
              <a:noFill/>
              <a:ln>
                <a:noFill/>
              </a:ln>
            </p:spPr>
          </p:pic>
          <p:pic>
            <p:nvPicPr>
              <p:cNvPr id="639" name="Shape 639"/>
              <p:cNvPicPr preferRelativeResize="0"/>
              <p:nvPr/>
            </p:nvPicPr>
            <p:blipFill rotWithShape="1">
              <a:blip r:embed="rId8">
                <a:alphaModFix/>
              </a:blip>
              <a:srcRect/>
              <a:stretch/>
            </p:blipFill>
            <p:spPr>
              <a:xfrm>
                <a:off x="5411375" y="5442051"/>
                <a:ext cx="1146611" cy="515459"/>
              </a:xfrm>
              <a:prstGeom prst="rect">
                <a:avLst/>
              </a:prstGeom>
              <a:noFill/>
              <a:ln>
                <a:noFill/>
              </a:ln>
            </p:spPr>
          </p:pic>
        </p:grpSp>
        <p:sp>
          <p:nvSpPr>
            <p:cNvPr id="640" name="Shape 640"/>
            <p:cNvSpPr txBox="1"/>
            <p:nvPr/>
          </p:nvSpPr>
          <p:spPr>
            <a:xfrm>
              <a:off x="4088157" y="4180716"/>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41" name="Shape 641"/>
            <p:cNvSpPr txBox="1"/>
            <p:nvPr/>
          </p:nvSpPr>
          <p:spPr>
            <a:xfrm>
              <a:off x="4088157" y="36999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grpSp>
      <p:grpSp>
        <p:nvGrpSpPr>
          <p:cNvPr id="642" name="Shape 642"/>
          <p:cNvGrpSpPr/>
          <p:nvPr/>
        </p:nvGrpSpPr>
        <p:grpSpPr>
          <a:xfrm>
            <a:off x="1606828" y="3037262"/>
            <a:ext cx="8369028" cy="369299"/>
            <a:chOff x="82828" y="3009649"/>
            <a:chExt cx="8369028" cy="369299"/>
          </a:xfrm>
        </p:grpSpPr>
        <p:cxnSp>
          <p:nvCxnSpPr>
            <p:cNvPr id="643" name="Shape 643"/>
            <p:cNvCxnSpPr>
              <a:cxnSpLocks/>
              <a:stCxn id="644" idx="2"/>
            </p:cNvCxnSpPr>
            <p:nvPr/>
          </p:nvCxnSpPr>
          <p:spPr>
            <a:xfrm flipV="1">
              <a:off x="534328" y="3358304"/>
              <a:ext cx="7917528" cy="20644"/>
            </a:xfrm>
            <a:prstGeom prst="straightConnector1">
              <a:avLst/>
            </a:prstGeom>
            <a:solidFill>
              <a:srgbClr val="C3001D"/>
            </a:solidFill>
            <a:ln w="32375" cap="flat" cmpd="sng">
              <a:solidFill>
                <a:srgbClr val="004869"/>
              </a:solidFill>
              <a:prstDash val="dash"/>
              <a:round/>
              <a:headEnd type="none" w="sm" len="sm"/>
              <a:tailEnd type="none" w="sm" len="sm"/>
            </a:ln>
          </p:spPr>
        </p:cxnSp>
        <p:sp>
          <p:nvSpPr>
            <p:cNvPr id="644" name="Shape 644"/>
            <p:cNvSpPr txBox="1"/>
            <p:nvPr/>
          </p:nvSpPr>
          <p:spPr>
            <a:xfrm>
              <a:off x="82828" y="3009649"/>
              <a:ext cx="9029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Freeze</a:t>
              </a:r>
              <a:endParaRPr/>
            </a:p>
          </p:txBody>
        </p:sp>
      </p:grpSp>
      <p:sp>
        <p:nvSpPr>
          <p:cNvPr id="2" name="TextBox 1">
            <a:extLst>
              <a:ext uri="{FF2B5EF4-FFF2-40B4-BE49-F238E27FC236}">
                <a16:creationId xmlns:a16="http://schemas.microsoft.com/office/drawing/2014/main" id="{549256C7-CB1F-154B-B577-E4B2C2E8FE7B}"/>
              </a:ext>
            </a:extLst>
          </p:cNvPr>
          <p:cNvSpPr txBox="1"/>
          <p:nvPr/>
        </p:nvSpPr>
        <p:spPr>
          <a:xfrm>
            <a:off x="-777" y="1382751"/>
            <a:ext cx="1634193" cy="3693319"/>
          </a:xfrm>
          <a:prstGeom prst="rect">
            <a:avLst/>
          </a:prstGeom>
          <a:solidFill>
            <a:schemeClr val="accent2">
              <a:lumMod val="20000"/>
              <a:lumOff val="80000"/>
            </a:schemeClr>
          </a:solidFill>
        </p:spPr>
        <p:txBody>
          <a:bodyPr wrap="square" rtlCol="0">
            <a:spAutoFit/>
          </a:bodyPr>
          <a:lstStyle/>
          <a:p>
            <a:r>
              <a:rPr lang="en-US" dirty="0"/>
              <a:t>Typically in a production workflow: </a:t>
            </a:r>
          </a:p>
          <a:p>
            <a:endParaRPr lang="en-US" dirty="0"/>
          </a:p>
          <a:p>
            <a:r>
              <a:rPr lang="en-US" dirty="0"/>
              <a:t>One sample spread over multiple </a:t>
            </a:r>
            <a:r>
              <a:rPr lang="en-US" dirty="0" err="1"/>
              <a:t>seq</a:t>
            </a:r>
            <a:r>
              <a:rPr lang="en-US" dirty="0"/>
              <a:t> libraries.</a:t>
            </a:r>
          </a:p>
          <a:p>
            <a:endParaRPr lang="en-US" dirty="0"/>
          </a:p>
          <a:p>
            <a:r>
              <a:rPr lang="en-US" dirty="0"/>
              <a:t>One library spread over multiple </a:t>
            </a:r>
            <a:r>
              <a:rPr lang="en-US" dirty="0" err="1"/>
              <a:t>seq</a:t>
            </a:r>
            <a:r>
              <a:rPr lang="en-US" dirty="0"/>
              <a:t> runs (lanes)</a:t>
            </a:r>
          </a:p>
        </p:txBody>
      </p:sp>
      <p:sp>
        <p:nvSpPr>
          <p:cNvPr id="6" name="TextBox 5">
            <a:extLst>
              <a:ext uri="{FF2B5EF4-FFF2-40B4-BE49-F238E27FC236}">
                <a16:creationId xmlns:a16="http://schemas.microsoft.com/office/drawing/2014/main" id="{3DEBAC3E-40B0-4745-B677-045EBDCB0B31}"/>
              </a:ext>
            </a:extLst>
          </p:cNvPr>
          <p:cNvSpPr txBox="1"/>
          <p:nvPr/>
        </p:nvSpPr>
        <p:spPr>
          <a:xfrm>
            <a:off x="7940838" y="4298259"/>
            <a:ext cx="4184864" cy="769441"/>
          </a:xfrm>
          <a:prstGeom prst="rect">
            <a:avLst/>
          </a:prstGeom>
          <a:solidFill>
            <a:schemeClr val="bg1"/>
          </a:solidFill>
          <a:ln>
            <a:solidFill>
              <a:srgbClr val="FF0000"/>
            </a:solidFill>
          </a:ln>
        </p:spPr>
        <p:txBody>
          <a:bodyPr wrap="none" rtlCol="0">
            <a:spAutoFit/>
          </a:bodyPr>
          <a:lstStyle/>
          <a:p>
            <a:r>
              <a:rPr lang="en-US" sz="2200" dirty="0"/>
              <a:t>This step is the alignment of FASTQ</a:t>
            </a:r>
          </a:p>
          <a:p>
            <a:r>
              <a:rPr lang="en-US" sz="2200" dirty="0"/>
              <a:t>- We’ve discussed this at length</a:t>
            </a:r>
          </a:p>
        </p:txBody>
      </p:sp>
      <p:sp>
        <p:nvSpPr>
          <p:cNvPr id="7" name="Left Arrow 6">
            <a:extLst>
              <a:ext uri="{FF2B5EF4-FFF2-40B4-BE49-F238E27FC236}">
                <a16:creationId xmlns:a16="http://schemas.microsoft.com/office/drawing/2014/main" id="{19674BBE-4FD1-7848-BEB9-8FBEBB285FF9}"/>
              </a:ext>
            </a:extLst>
          </p:cNvPr>
          <p:cNvSpPr/>
          <p:nvPr/>
        </p:nvSpPr>
        <p:spPr>
          <a:xfrm>
            <a:off x="7528539" y="4343148"/>
            <a:ext cx="385269" cy="2900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AB264A1E-8035-B14B-BF96-FA75554C4BC0}"/>
              </a:ext>
            </a:extLst>
          </p:cNvPr>
          <p:cNvSpPr txBox="1"/>
          <p:nvPr/>
        </p:nvSpPr>
        <p:spPr>
          <a:xfrm>
            <a:off x="8125533" y="3519360"/>
            <a:ext cx="3460363" cy="430887"/>
          </a:xfrm>
          <a:prstGeom prst="rect">
            <a:avLst/>
          </a:prstGeom>
          <a:solidFill>
            <a:srgbClr val="FF0000"/>
          </a:solidFill>
          <a:ln>
            <a:solidFill>
              <a:srgbClr val="FF0000"/>
            </a:solidFill>
          </a:ln>
        </p:spPr>
        <p:txBody>
          <a:bodyPr wrap="square" rtlCol="0">
            <a:spAutoFit/>
          </a:bodyPr>
          <a:lstStyle/>
          <a:p>
            <a:r>
              <a:rPr lang="en-US" sz="2200" dirty="0"/>
              <a:t>GATK </a:t>
            </a:r>
            <a:r>
              <a:rPr lang="en-US" sz="2200" i="1" dirty="0"/>
              <a:t>BAM IMPROVEMENT</a:t>
            </a:r>
          </a:p>
        </p:txBody>
      </p:sp>
      <p:sp>
        <p:nvSpPr>
          <p:cNvPr id="75" name="Left Arrow 74">
            <a:extLst>
              <a:ext uri="{FF2B5EF4-FFF2-40B4-BE49-F238E27FC236}">
                <a16:creationId xmlns:a16="http://schemas.microsoft.com/office/drawing/2014/main" id="{78079F72-E212-0848-8F62-101C35B22C61}"/>
              </a:ext>
            </a:extLst>
          </p:cNvPr>
          <p:cNvSpPr/>
          <p:nvPr/>
        </p:nvSpPr>
        <p:spPr>
          <a:xfrm rot="19886773">
            <a:off x="7494769" y="3521167"/>
            <a:ext cx="554361" cy="33347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D1E6B978-3170-C64A-A128-03C4E3022AFB}"/>
              </a:ext>
            </a:extLst>
          </p:cNvPr>
          <p:cNvSpPr txBox="1"/>
          <p:nvPr/>
        </p:nvSpPr>
        <p:spPr>
          <a:xfrm>
            <a:off x="10164677" y="3962662"/>
            <a:ext cx="1639808" cy="369332"/>
          </a:xfrm>
          <a:prstGeom prst="rect">
            <a:avLst/>
          </a:prstGeom>
          <a:solidFill>
            <a:schemeClr val="bg1"/>
          </a:solidFill>
          <a:ln>
            <a:solidFill>
              <a:srgbClr val="FF0000"/>
            </a:solidFill>
          </a:ln>
        </p:spPr>
        <p:txBody>
          <a:bodyPr wrap="none" rtlCol="0">
            <a:spAutoFit/>
          </a:bodyPr>
          <a:lstStyle/>
          <a:p>
            <a:r>
              <a:rPr lang="en-US" dirty="0"/>
              <a:t>POST-ALIGN QC</a:t>
            </a:r>
          </a:p>
        </p:txBody>
      </p:sp>
      <p:cxnSp>
        <p:nvCxnSpPr>
          <p:cNvPr id="77" name="Shape 643">
            <a:extLst>
              <a:ext uri="{FF2B5EF4-FFF2-40B4-BE49-F238E27FC236}">
                <a16:creationId xmlns:a16="http://schemas.microsoft.com/office/drawing/2014/main" id="{5293B43C-CF60-6E45-9671-5F38D694785E}"/>
              </a:ext>
            </a:extLst>
          </p:cNvPr>
          <p:cNvCxnSpPr>
            <a:cxnSpLocks/>
          </p:cNvCxnSpPr>
          <p:nvPr/>
        </p:nvCxnSpPr>
        <p:spPr>
          <a:xfrm flipV="1">
            <a:off x="2210728" y="4164845"/>
            <a:ext cx="7917528" cy="20644"/>
          </a:xfrm>
          <a:prstGeom prst="straightConnector1">
            <a:avLst/>
          </a:prstGeom>
          <a:solidFill>
            <a:srgbClr val="C3001D"/>
          </a:solidFill>
          <a:ln w="32375" cap="flat" cmpd="sng">
            <a:solidFill>
              <a:srgbClr val="004869"/>
            </a:solidFill>
            <a:prstDash val="dash"/>
            <a:round/>
            <a:headEnd type="none" w="sm" len="sm"/>
            <a:tailEnd type="none" w="sm" len="sm"/>
          </a:ln>
        </p:spPr>
      </p:cxnSp>
    </p:spTree>
    <p:extLst>
      <p:ext uri="{BB962C8B-B14F-4D97-AF65-F5344CB8AC3E}">
        <p14:creationId xmlns:p14="http://schemas.microsoft.com/office/powerpoint/2010/main" val="2156477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pic>
        <p:nvPicPr>
          <p:cNvPr id="716" name="Shape 716"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717" name="Shape 717"/>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BAM improvement</a:t>
            </a:r>
            <a:endParaRPr sz="2400" b="1" dirty="0">
              <a:solidFill>
                <a:srgbClr val="000000"/>
              </a:solidFill>
              <a:latin typeface="Arial"/>
              <a:ea typeface="Arial"/>
              <a:cs typeface="Arial"/>
              <a:sym typeface="Arial"/>
            </a:endParaRPr>
          </a:p>
        </p:txBody>
      </p:sp>
      <p:sp>
        <p:nvSpPr>
          <p:cNvPr id="718" name="Shape 718"/>
          <p:cNvSpPr txBox="1"/>
          <p:nvPr/>
        </p:nvSpPr>
        <p:spPr>
          <a:xfrm>
            <a:off x="1919536" y="1268760"/>
            <a:ext cx="8352928" cy="4752528"/>
          </a:xfrm>
          <a:prstGeom prst="rect">
            <a:avLst/>
          </a:prstGeom>
          <a:noFill/>
          <a:ln>
            <a:noFill/>
          </a:ln>
        </p:spPr>
        <p:txBody>
          <a:bodyPr spcFirstLastPara="1" wrap="square" lIns="91425" tIns="45700" rIns="91425" bIns="45700" anchor="t" anchorCtr="0">
            <a:noAutofit/>
          </a:bodyPr>
          <a:lstStyle/>
          <a:p>
            <a:pPr>
              <a:buClr>
                <a:schemeClr val="dk1"/>
              </a:buClr>
              <a:buSzPts val="500"/>
            </a:pPr>
            <a:r>
              <a:rPr lang="en-GB" sz="2000" dirty="0">
                <a:solidFill>
                  <a:srgbClr val="000000"/>
                </a:solidFill>
                <a:latin typeface="Calibri"/>
                <a:ea typeface="Calibri"/>
                <a:cs typeface="Calibri"/>
                <a:sym typeface="Calibri"/>
              </a:rPr>
              <a:t>FIRST - align each separate FASTQ: library x lane</a:t>
            </a:r>
            <a:endParaRPr sz="2000" dirty="0">
              <a:solidFill>
                <a:srgbClr val="000000"/>
              </a:solidFill>
              <a:latin typeface="Calibri"/>
              <a:ea typeface="Calibri"/>
              <a:cs typeface="Calibri"/>
              <a:sym typeface="Calibri"/>
            </a:endParaRPr>
          </a:p>
          <a:p>
            <a:pPr>
              <a:spcBef>
                <a:spcPts val="400"/>
              </a:spcBef>
              <a:buClr>
                <a:schemeClr val="dk1"/>
              </a:buClr>
              <a:buSzPts val="500"/>
            </a:pPr>
            <a:endParaRPr lang="en-GB" sz="2000" dirty="0">
              <a:solidFill>
                <a:srgbClr val="000000"/>
              </a:solidFill>
              <a:latin typeface="Calibri"/>
              <a:ea typeface="Calibri"/>
              <a:cs typeface="Calibri"/>
              <a:sym typeface="Calibri"/>
            </a:endParaRPr>
          </a:p>
          <a:p>
            <a:pPr>
              <a:spcBef>
                <a:spcPts val="400"/>
              </a:spcBef>
              <a:buClr>
                <a:schemeClr val="dk1"/>
              </a:buClr>
              <a:buSzPts val="500"/>
            </a:pPr>
            <a:endParaRPr lang="en-GB" sz="2000" dirty="0">
              <a:solidFill>
                <a:srgbClr val="000000"/>
              </a:solidFill>
              <a:latin typeface="Calibri"/>
              <a:ea typeface="Calibri"/>
              <a:cs typeface="Calibri"/>
              <a:sym typeface="Calibri"/>
            </a:endParaRPr>
          </a:p>
          <a:p>
            <a:pPr>
              <a:spcBef>
                <a:spcPts val="400"/>
              </a:spcBef>
              <a:buClr>
                <a:schemeClr val="dk1"/>
              </a:buClr>
              <a:buSzPts val="500"/>
            </a:pPr>
            <a:r>
              <a:rPr lang="en-GB" sz="2000" dirty="0">
                <a:solidFill>
                  <a:srgbClr val="000000"/>
                </a:solidFill>
                <a:latin typeface="Calibri"/>
                <a:ea typeface="Calibri"/>
                <a:cs typeface="Calibri"/>
                <a:sym typeface="Calibri"/>
              </a:rPr>
              <a:t>Input: BAM</a:t>
            </a:r>
          </a:p>
          <a:p>
            <a:pPr>
              <a:spcBef>
                <a:spcPts val="400"/>
              </a:spcBef>
              <a:buClr>
                <a:schemeClr val="dk1"/>
              </a:buClr>
              <a:buSzPts val="500"/>
            </a:pPr>
            <a:r>
              <a:rPr lang="en-GB" sz="2000" b="1" dirty="0">
                <a:solidFill>
                  <a:srgbClr val="000000"/>
                </a:solidFill>
                <a:latin typeface="Calibri"/>
                <a:ea typeface="Calibri"/>
                <a:cs typeface="Calibri"/>
                <a:sym typeface="Calibri"/>
              </a:rPr>
              <a:t>Process 1: INDEL (local) realignment</a:t>
            </a:r>
            <a:endParaRPr sz="2000" b="1" dirty="0">
              <a:solidFill>
                <a:srgbClr val="000000"/>
              </a:solidFill>
              <a:latin typeface="Calibri"/>
              <a:ea typeface="Calibri"/>
              <a:cs typeface="Calibri"/>
              <a:sym typeface="Calibri"/>
            </a:endParaRPr>
          </a:p>
          <a:p>
            <a:pPr>
              <a:spcBef>
                <a:spcPts val="400"/>
              </a:spcBef>
              <a:buClr>
                <a:schemeClr val="dk1"/>
              </a:buClr>
              <a:buSzPts val="500"/>
            </a:pPr>
            <a:r>
              <a:rPr lang="en-GB" sz="2000" b="1" dirty="0">
                <a:solidFill>
                  <a:srgbClr val="000000"/>
                </a:solidFill>
                <a:latin typeface="Calibri"/>
                <a:ea typeface="Calibri"/>
                <a:cs typeface="Calibri"/>
                <a:sym typeface="Calibri"/>
              </a:rPr>
              <a:t>Process 2: Base quality recalibration</a:t>
            </a:r>
            <a:endParaRPr b="1" dirty="0"/>
          </a:p>
          <a:p>
            <a:pPr>
              <a:spcBef>
                <a:spcPts val="400"/>
              </a:spcBef>
              <a:buClr>
                <a:schemeClr val="dk1"/>
              </a:buClr>
              <a:buSzPts val="500"/>
            </a:pPr>
            <a:r>
              <a:rPr lang="en-GB" sz="2000" dirty="0">
                <a:solidFill>
                  <a:srgbClr val="000000"/>
                </a:solidFill>
                <a:latin typeface="Calibri"/>
                <a:ea typeface="Calibri"/>
                <a:cs typeface="Calibri"/>
                <a:sym typeface="Calibri"/>
              </a:rPr>
              <a:t>Output: BAM</a:t>
            </a:r>
            <a:endParaRPr sz="2000" dirty="0">
              <a:solidFill>
                <a:srgbClr val="000000"/>
              </a:solidFill>
              <a:latin typeface="Calibri"/>
              <a:ea typeface="Calibri"/>
              <a:cs typeface="Calibri"/>
              <a:sym typeface="Calibri"/>
            </a:endParaRPr>
          </a:p>
          <a:p>
            <a:pPr>
              <a:spcBef>
                <a:spcPts val="400"/>
              </a:spcBef>
              <a:buClr>
                <a:schemeClr val="dk1"/>
              </a:buClr>
              <a:buSzPts val="500"/>
            </a:pPr>
            <a:endParaRPr lang="en-GB" sz="2000" dirty="0">
              <a:solidFill>
                <a:srgbClr val="000000"/>
              </a:solidFill>
              <a:latin typeface="Calibri"/>
              <a:cs typeface="Calibri"/>
              <a:sym typeface="Calibri"/>
            </a:endParaRPr>
          </a:p>
          <a:p>
            <a:pPr>
              <a:spcBef>
                <a:spcPts val="400"/>
              </a:spcBef>
              <a:buClr>
                <a:schemeClr val="dk1"/>
              </a:buClr>
              <a:buSzPts val="500"/>
            </a:pPr>
            <a:r>
              <a:rPr lang="en-GB" sz="2000" dirty="0">
                <a:solidFill>
                  <a:srgbClr val="000000"/>
                </a:solidFill>
                <a:latin typeface="Calibri"/>
                <a:cs typeface="Calibri"/>
                <a:sym typeface="Calibri"/>
              </a:rPr>
              <a:t>Merge independent lanes BAMS in same library together</a:t>
            </a:r>
          </a:p>
          <a:p>
            <a:pPr>
              <a:spcBef>
                <a:spcPts val="400"/>
              </a:spcBef>
              <a:buClr>
                <a:schemeClr val="dk1"/>
              </a:buClr>
              <a:buSzPts val="500"/>
            </a:pPr>
            <a:endParaRPr lang="en-GB" sz="2000" dirty="0">
              <a:solidFill>
                <a:srgbClr val="000000"/>
              </a:solidFill>
              <a:latin typeface="Calibri"/>
              <a:cs typeface="Calibri"/>
              <a:sym typeface="Calibri"/>
            </a:endParaRPr>
          </a:p>
          <a:p>
            <a:pPr>
              <a:spcBef>
                <a:spcPts val="400"/>
              </a:spcBef>
              <a:buClr>
                <a:schemeClr val="dk1"/>
              </a:buClr>
              <a:buSzPts val="500"/>
            </a:pPr>
            <a:r>
              <a:rPr lang="en-GB" sz="2000" b="1" dirty="0">
                <a:solidFill>
                  <a:srgbClr val="000000"/>
                </a:solidFill>
                <a:latin typeface="Calibri"/>
                <a:cs typeface="Calibri"/>
                <a:sym typeface="Calibri"/>
              </a:rPr>
              <a:t>Process 3: library - level mark-duplication</a:t>
            </a:r>
            <a:endParaRPr b="1" dirty="0"/>
          </a:p>
          <a:p>
            <a:pPr>
              <a:buClr>
                <a:srgbClr val="004869"/>
              </a:buClr>
              <a:buSzPts val="500"/>
            </a:pPr>
            <a:endParaRPr sz="2000" dirty="0">
              <a:solidFill>
                <a:srgbClr val="000000"/>
              </a:solidFill>
              <a:latin typeface="Calibri"/>
              <a:ea typeface="Calibri"/>
              <a:cs typeface="Calibri"/>
              <a:sym typeface="Calibri"/>
            </a:endParaRPr>
          </a:p>
        </p:txBody>
      </p:sp>
      <p:sp>
        <p:nvSpPr>
          <p:cNvPr id="2" name="Right Brace 1">
            <a:extLst>
              <a:ext uri="{FF2B5EF4-FFF2-40B4-BE49-F238E27FC236}">
                <a16:creationId xmlns:a16="http://schemas.microsoft.com/office/drawing/2014/main" id="{73D287D6-F6DC-4941-8315-850CD47869F1}"/>
              </a:ext>
            </a:extLst>
          </p:cNvPr>
          <p:cNvSpPr/>
          <p:nvPr/>
        </p:nvSpPr>
        <p:spPr>
          <a:xfrm>
            <a:off x="6010507" y="2219094"/>
            <a:ext cx="691376" cy="155704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DC5C6B0C-EFB9-0341-B2C9-89FE024F7F06}"/>
              </a:ext>
            </a:extLst>
          </p:cNvPr>
          <p:cNvSpPr txBox="1"/>
          <p:nvPr/>
        </p:nvSpPr>
        <p:spPr>
          <a:xfrm>
            <a:off x="7024029" y="2087343"/>
            <a:ext cx="4047893" cy="1754326"/>
          </a:xfrm>
          <a:prstGeom prst="rect">
            <a:avLst/>
          </a:prstGeom>
          <a:noFill/>
        </p:spPr>
        <p:txBody>
          <a:bodyPr wrap="square" rtlCol="0">
            <a:spAutoFit/>
          </a:bodyPr>
          <a:lstStyle/>
          <a:p>
            <a:r>
              <a:rPr lang="en-US" sz="3600" dirty="0"/>
              <a:t>BAM improvement Part of …</a:t>
            </a:r>
          </a:p>
          <a:p>
            <a:r>
              <a:rPr lang="en-US" sz="3600" dirty="0"/>
              <a:t>“GATK Best Practice”</a:t>
            </a:r>
          </a:p>
        </p:txBody>
      </p:sp>
      <p:cxnSp>
        <p:nvCxnSpPr>
          <p:cNvPr id="5" name="Straight Connector 4">
            <a:extLst>
              <a:ext uri="{FF2B5EF4-FFF2-40B4-BE49-F238E27FC236}">
                <a16:creationId xmlns:a16="http://schemas.microsoft.com/office/drawing/2014/main" id="{7A3388DA-9F3F-6940-AAB6-CA1CEC3208EE}"/>
              </a:ext>
            </a:extLst>
          </p:cNvPr>
          <p:cNvCxnSpPr/>
          <p:nvPr/>
        </p:nvCxnSpPr>
        <p:spPr>
          <a:xfrm>
            <a:off x="1919536" y="2893672"/>
            <a:ext cx="399512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8935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8"/>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Why align?</a:t>
            </a:r>
            <a:endParaRPr sz="2400" b="1">
              <a:solidFill>
                <a:srgbClr val="000000"/>
              </a:solidFill>
              <a:latin typeface="Arial"/>
              <a:ea typeface="Arial"/>
              <a:cs typeface="Arial"/>
              <a:sym typeface="Arial"/>
            </a:endParaRPr>
          </a:p>
        </p:txBody>
      </p:sp>
      <p:pic>
        <p:nvPicPr>
          <p:cNvPr id="176" name="Google Shape;176;p18" descr="Screen Shot 2016-10-17 at 17.45.34.png"/>
          <p:cNvPicPr preferRelativeResize="0"/>
          <p:nvPr/>
        </p:nvPicPr>
        <p:blipFill rotWithShape="1">
          <a:blip r:embed="rId3">
            <a:alphaModFix/>
          </a:blip>
          <a:srcRect/>
          <a:stretch/>
        </p:blipFill>
        <p:spPr>
          <a:xfrm>
            <a:off x="2703306" y="4061438"/>
            <a:ext cx="1776858" cy="2083673"/>
          </a:xfrm>
          <a:prstGeom prst="rect">
            <a:avLst/>
          </a:prstGeom>
          <a:noFill/>
          <a:ln>
            <a:noFill/>
          </a:ln>
        </p:spPr>
      </p:pic>
      <p:sp>
        <p:nvSpPr>
          <p:cNvPr id="177" name="Google Shape;177;p18"/>
          <p:cNvSpPr txBox="1"/>
          <p:nvPr/>
        </p:nvSpPr>
        <p:spPr>
          <a:xfrm>
            <a:off x="2703306" y="3633833"/>
            <a:ext cx="2906486" cy="369332"/>
          </a:xfrm>
          <a:prstGeom prst="rect">
            <a:avLst/>
          </a:prstGeom>
          <a:noFill/>
          <a:ln>
            <a:noFill/>
          </a:ln>
        </p:spPr>
        <p:txBody>
          <a:bodyPr spcFirstLastPara="1" wrap="square" lIns="91425" tIns="45700" rIns="91425" bIns="45700" anchor="t" anchorCtr="0">
            <a:noAutofit/>
          </a:bodyPr>
          <a:lstStyle/>
          <a:p>
            <a:pPr>
              <a:buClr>
                <a:srgbClr val="000000"/>
              </a:buClr>
              <a:buSzPts val="1800"/>
            </a:pPr>
            <a:r>
              <a:rPr lang="en-GB" dirty="0">
                <a:solidFill>
                  <a:srgbClr val="000000"/>
                </a:solidFill>
                <a:latin typeface="Calibri"/>
                <a:ea typeface="Calibri"/>
                <a:cs typeface="Calibri"/>
                <a:sym typeface="Calibri"/>
              </a:rPr>
              <a:t>Align DNA: Identify variation</a:t>
            </a:r>
            <a:endParaRPr dirty="0">
              <a:solidFill>
                <a:srgbClr val="000000"/>
              </a:solidFill>
              <a:latin typeface="Calibri"/>
              <a:ea typeface="Calibri"/>
              <a:cs typeface="Calibri"/>
              <a:sym typeface="Calibri"/>
            </a:endParaRPr>
          </a:p>
        </p:txBody>
      </p:sp>
      <p:pic>
        <p:nvPicPr>
          <p:cNvPr id="184" name="Google Shape;184;p18" descr="Screen Shot 2016-10-17 at 18.16.11.png"/>
          <p:cNvPicPr preferRelativeResize="0"/>
          <p:nvPr/>
        </p:nvPicPr>
        <p:blipFill rotWithShape="1">
          <a:blip r:embed="rId4">
            <a:alphaModFix/>
          </a:blip>
          <a:srcRect/>
          <a:stretch/>
        </p:blipFill>
        <p:spPr>
          <a:xfrm>
            <a:off x="5968877" y="4061437"/>
            <a:ext cx="2634275" cy="2142865"/>
          </a:xfrm>
          <a:prstGeom prst="rect">
            <a:avLst/>
          </a:prstGeom>
          <a:noFill/>
          <a:ln>
            <a:noFill/>
          </a:ln>
        </p:spPr>
      </p:pic>
      <p:sp>
        <p:nvSpPr>
          <p:cNvPr id="185" name="Google Shape;185;p18"/>
          <p:cNvSpPr txBox="1"/>
          <p:nvPr/>
        </p:nvSpPr>
        <p:spPr>
          <a:xfrm>
            <a:off x="5842264" y="3633833"/>
            <a:ext cx="3592285" cy="369332"/>
          </a:xfrm>
          <a:prstGeom prst="rect">
            <a:avLst/>
          </a:prstGeom>
          <a:noFill/>
          <a:ln>
            <a:noFill/>
          </a:ln>
        </p:spPr>
        <p:txBody>
          <a:bodyPr spcFirstLastPara="1" wrap="square" lIns="91425" tIns="45700" rIns="91425" bIns="45700" anchor="t" anchorCtr="0">
            <a:noAutofit/>
          </a:bodyPr>
          <a:lstStyle/>
          <a:p>
            <a:pPr>
              <a:buClr>
                <a:srgbClr val="000000"/>
              </a:buClr>
              <a:buSzPts val="1800"/>
            </a:pPr>
            <a:r>
              <a:rPr lang="en-GB" dirty="0">
                <a:solidFill>
                  <a:srgbClr val="000000"/>
                </a:solidFill>
                <a:latin typeface="Calibri"/>
                <a:ea typeface="Calibri"/>
                <a:cs typeface="Calibri"/>
                <a:sym typeface="Calibri"/>
              </a:rPr>
              <a:t>ALIGN RNA: Transcript abundance</a:t>
            </a:r>
            <a:endParaRPr dirty="0">
              <a:solidFill>
                <a:srgbClr val="000000"/>
              </a:solidFill>
              <a:latin typeface="Calibri"/>
              <a:ea typeface="Calibri"/>
              <a:cs typeface="Calibri"/>
              <a:sym typeface="Calibri"/>
            </a:endParaRPr>
          </a:p>
        </p:txBody>
      </p:sp>
      <p:grpSp>
        <p:nvGrpSpPr>
          <p:cNvPr id="186" name="Google Shape;186;p18"/>
          <p:cNvGrpSpPr/>
          <p:nvPr/>
        </p:nvGrpSpPr>
        <p:grpSpPr>
          <a:xfrm>
            <a:off x="1703512" y="1135778"/>
            <a:ext cx="8958042" cy="2221215"/>
            <a:chOff x="179512" y="980728"/>
            <a:chExt cx="8958042" cy="2221215"/>
          </a:xfrm>
        </p:grpSpPr>
        <p:sp>
          <p:nvSpPr>
            <p:cNvPr id="187" name="Google Shape;187;p18"/>
            <p:cNvSpPr/>
            <p:nvPr/>
          </p:nvSpPr>
          <p:spPr>
            <a:xfrm>
              <a:off x="6444208" y="2924944"/>
              <a:ext cx="2685351" cy="276999"/>
            </a:xfrm>
            <a:prstGeom prst="rect">
              <a:avLst/>
            </a:prstGeom>
            <a:noFill/>
            <a:ln>
              <a:noFill/>
            </a:ln>
          </p:spPr>
          <p:txBody>
            <a:bodyPr spcFirstLastPara="1" wrap="square" lIns="91425" tIns="45700" rIns="91425" bIns="45700" anchor="t" anchorCtr="0">
              <a:noAutofit/>
            </a:bodyPr>
            <a:lstStyle/>
            <a:p>
              <a:pPr>
                <a:buClr>
                  <a:srgbClr val="000000"/>
                </a:buClr>
                <a:buSzPts val="1200"/>
              </a:pPr>
              <a:r>
                <a:rPr lang="en-GB" sz="1200">
                  <a:solidFill>
                    <a:srgbClr val="000000"/>
                  </a:solidFill>
                  <a:latin typeface="Calibri"/>
                  <a:ea typeface="Calibri"/>
                  <a:cs typeface="Calibri"/>
                  <a:sym typeface="Calibri"/>
                </a:rPr>
                <a:t>Image credit: Genome Research Limited</a:t>
              </a:r>
              <a:endParaRPr sz="1400">
                <a:solidFill>
                  <a:srgbClr val="000000"/>
                </a:solidFill>
                <a:latin typeface="Arial"/>
                <a:ea typeface="Arial"/>
                <a:cs typeface="Arial"/>
                <a:sym typeface="Arial"/>
              </a:endParaRPr>
            </a:p>
          </p:txBody>
        </p:sp>
        <p:pic>
          <p:nvPicPr>
            <p:cNvPr id="188" name="Google Shape;188;p18" descr="Screen Shot 2016-10-17 at 17.39.44.png"/>
            <p:cNvPicPr preferRelativeResize="0"/>
            <p:nvPr/>
          </p:nvPicPr>
          <p:blipFill rotWithShape="1">
            <a:blip r:embed="rId5">
              <a:alphaModFix/>
            </a:blip>
            <a:srcRect/>
            <a:stretch/>
          </p:blipFill>
          <p:spPr>
            <a:xfrm>
              <a:off x="179512" y="1268760"/>
              <a:ext cx="4153841" cy="1600369"/>
            </a:xfrm>
            <a:prstGeom prst="rect">
              <a:avLst/>
            </a:prstGeom>
            <a:noFill/>
            <a:ln>
              <a:noFill/>
            </a:ln>
          </p:spPr>
        </p:pic>
        <p:pic>
          <p:nvPicPr>
            <p:cNvPr id="189" name="Google Shape;189;p18" descr="Screen Shot 2016-10-17 at 17.39.25.png"/>
            <p:cNvPicPr preferRelativeResize="0"/>
            <p:nvPr/>
          </p:nvPicPr>
          <p:blipFill rotWithShape="1">
            <a:blip r:embed="rId6">
              <a:alphaModFix/>
            </a:blip>
            <a:srcRect/>
            <a:stretch/>
          </p:blipFill>
          <p:spPr>
            <a:xfrm>
              <a:off x="4572000" y="1196752"/>
              <a:ext cx="4421047" cy="1682998"/>
            </a:xfrm>
            <a:prstGeom prst="rect">
              <a:avLst/>
            </a:prstGeom>
            <a:noFill/>
            <a:ln>
              <a:noFill/>
            </a:ln>
          </p:spPr>
        </p:pic>
        <p:pic>
          <p:nvPicPr>
            <p:cNvPr id="190" name="Google Shape;190;p18" descr="Screen Shot 2016-10-17 at 17.40.22.png"/>
            <p:cNvPicPr preferRelativeResize="0"/>
            <p:nvPr/>
          </p:nvPicPr>
          <p:blipFill rotWithShape="1">
            <a:blip r:embed="rId7">
              <a:alphaModFix/>
            </a:blip>
            <a:srcRect/>
            <a:stretch/>
          </p:blipFill>
          <p:spPr>
            <a:xfrm>
              <a:off x="6821140" y="980728"/>
              <a:ext cx="2316414" cy="795630"/>
            </a:xfrm>
            <a:prstGeom prst="rect">
              <a:avLst/>
            </a:prstGeom>
            <a:noFill/>
            <a:ln>
              <a:noFill/>
            </a:ln>
          </p:spPr>
        </p:pic>
      </p:grpSp>
    </p:spTree>
    <p:extLst>
      <p:ext uri="{BB962C8B-B14F-4D97-AF65-F5344CB8AC3E}">
        <p14:creationId xmlns:p14="http://schemas.microsoft.com/office/powerpoint/2010/main" val="27909126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pic>
        <p:nvPicPr>
          <p:cNvPr id="723" name="Shape 723" descr="sanger.png"/>
          <p:cNvPicPr preferRelativeResize="0"/>
          <p:nvPr/>
        </p:nvPicPr>
        <p:blipFill rotWithShape="1">
          <a:blip r:embed="rId3">
            <a:alphaModFix/>
          </a:blip>
          <a:srcRect/>
          <a:stretch/>
        </p:blipFill>
        <p:spPr>
          <a:xfrm>
            <a:off x="10569908" y="6237312"/>
            <a:ext cx="1438921" cy="418490"/>
          </a:xfrm>
          <a:prstGeom prst="rect">
            <a:avLst/>
          </a:prstGeom>
          <a:noFill/>
          <a:ln>
            <a:noFill/>
          </a:ln>
        </p:spPr>
      </p:pic>
      <p:sp>
        <p:nvSpPr>
          <p:cNvPr id="724" name="Shape 724"/>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BAM Improvement - Indel Realignment</a:t>
            </a:r>
            <a:endParaRPr sz="2400" b="1" dirty="0">
              <a:solidFill>
                <a:srgbClr val="000000"/>
              </a:solidFill>
              <a:latin typeface="Arial"/>
              <a:ea typeface="Arial"/>
              <a:cs typeface="Arial"/>
              <a:sym typeface="Arial"/>
            </a:endParaRPr>
          </a:p>
        </p:txBody>
      </p:sp>
      <p:sp>
        <p:nvSpPr>
          <p:cNvPr id="725" name="Shape 725"/>
          <p:cNvSpPr txBox="1"/>
          <p:nvPr/>
        </p:nvSpPr>
        <p:spPr>
          <a:xfrm>
            <a:off x="1919536" y="980728"/>
            <a:ext cx="8352928" cy="5256584"/>
          </a:xfrm>
          <a:prstGeom prst="rect">
            <a:avLst/>
          </a:prstGeom>
          <a:noFill/>
          <a:ln>
            <a:noFill/>
          </a:ln>
        </p:spPr>
        <p:txBody>
          <a:bodyPr spcFirstLastPara="1" wrap="square" lIns="91425" tIns="45700" rIns="91425" bIns="45700" anchor="t" anchorCtr="0">
            <a:noAutofit/>
          </a:bodyPr>
          <a:lstStyle/>
          <a:p>
            <a:pPr>
              <a:buClr>
                <a:schemeClr val="dk1"/>
              </a:buClr>
              <a:buSzPts val="350"/>
            </a:pPr>
            <a:r>
              <a:rPr lang="en-GB" sz="1400" i="1" dirty="0">
                <a:solidFill>
                  <a:srgbClr val="FF0000"/>
                </a:solidFill>
                <a:latin typeface="Calibri"/>
                <a:ea typeface="Calibri"/>
                <a:cs typeface="Calibri"/>
                <a:sym typeface="Calibri"/>
              </a:rPr>
              <a:t>THIS IS NOW DEPRECATED (even by GATK!).</a:t>
            </a:r>
            <a:r>
              <a:rPr lang="en-GB" sz="1400" dirty="0">
                <a:solidFill>
                  <a:srgbClr val="000000"/>
                </a:solidFill>
                <a:latin typeface="Calibri"/>
                <a:ea typeface="Calibri"/>
                <a:cs typeface="Calibri"/>
                <a:sym typeface="Calibri"/>
              </a:rPr>
              <a:t> </a:t>
            </a:r>
          </a:p>
          <a:p>
            <a:pPr>
              <a:buClr>
                <a:schemeClr val="dk1"/>
              </a:buClr>
              <a:buSzPts val="350"/>
            </a:pPr>
            <a:r>
              <a:rPr lang="en-GB" sz="1400" dirty="0">
                <a:solidFill>
                  <a:srgbClr val="000000"/>
                </a:solidFill>
                <a:latin typeface="Calibri"/>
                <a:ea typeface="Calibri"/>
                <a:cs typeface="Calibri"/>
                <a:sym typeface="Calibri"/>
              </a:rPr>
              <a:t>I will mention it briefly because you may see it in different contexts.</a:t>
            </a:r>
          </a:p>
          <a:p>
            <a:pPr>
              <a:buClr>
                <a:schemeClr val="dk1"/>
              </a:buClr>
              <a:buSzPts val="350"/>
            </a:pPr>
            <a:endParaRPr lang="en-GB" sz="1400" dirty="0">
              <a:solidFill>
                <a:srgbClr val="000000"/>
              </a:solidFill>
              <a:latin typeface="Calibri"/>
              <a:ea typeface="Calibri"/>
              <a:cs typeface="Calibri"/>
              <a:sym typeface="Calibri"/>
            </a:endParaRPr>
          </a:p>
          <a:p>
            <a:pPr>
              <a:buClr>
                <a:schemeClr val="dk1"/>
              </a:buClr>
              <a:buSzPts val="350"/>
            </a:pPr>
            <a:r>
              <a:rPr lang="en-GB" sz="1400" dirty="0">
                <a:solidFill>
                  <a:srgbClr val="000000"/>
                </a:solidFill>
                <a:latin typeface="Calibri"/>
                <a:ea typeface="Calibri"/>
                <a:cs typeface="Calibri"/>
                <a:sym typeface="Calibri"/>
              </a:rPr>
              <a:t>PROBLEM: read aligners act on each read individually.</a:t>
            </a:r>
          </a:p>
          <a:p>
            <a:pPr>
              <a:buClr>
                <a:schemeClr val="dk1"/>
              </a:buClr>
              <a:buSzPts val="350"/>
            </a:pPr>
            <a:endParaRPr lang="en-GB" sz="1400" dirty="0">
              <a:solidFill>
                <a:srgbClr val="000000"/>
              </a:solidFill>
              <a:latin typeface="Calibri"/>
              <a:ea typeface="Calibri"/>
              <a:cs typeface="Calibri"/>
              <a:sym typeface="Calibri"/>
            </a:endParaRPr>
          </a:p>
          <a:p>
            <a:pPr>
              <a:buClr>
                <a:schemeClr val="dk1"/>
              </a:buClr>
              <a:buSzPts val="350"/>
            </a:pPr>
            <a:r>
              <a:rPr lang="en-GB" sz="1400" dirty="0">
                <a:solidFill>
                  <a:srgbClr val="000000"/>
                </a:solidFill>
                <a:latin typeface="Calibri"/>
                <a:ea typeface="Calibri"/>
                <a:cs typeface="Calibri"/>
                <a:sym typeface="Calibri"/>
              </a:rPr>
              <a:t>IF the read had an indel, </a:t>
            </a:r>
          </a:p>
          <a:p>
            <a:pPr>
              <a:buClr>
                <a:schemeClr val="dk1"/>
              </a:buClr>
              <a:buSzPts val="350"/>
            </a:pPr>
            <a:r>
              <a:rPr lang="en-GB" sz="1400" dirty="0">
                <a:solidFill>
                  <a:srgbClr val="000000"/>
                </a:solidFill>
                <a:latin typeface="Calibri"/>
                <a:ea typeface="Calibri"/>
                <a:cs typeface="Calibri"/>
                <a:sym typeface="Calibri"/>
              </a:rPr>
              <a:t>THEN the aligner might get it right.</a:t>
            </a:r>
          </a:p>
          <a:p>
            <a:pPr>
              <a:buClr>
                <a:schemeClr val="dk1"/>
              </a:buClr>
              <a:buSzPts val="350"/>
            </a:pPr>
            <a:r>
              <a:rPr lang="en-GB" sz="1400" dirty="0">
                <a:solidFill>
                  <a:srgbClr val="000000"/>
                </a:solidFill>
                <a:latin typeface="Calibri"/>
                <a:ea typeface="Calibri"/>
                <a:cs typeface="Calibri"/>
                <a:sym typeface="Calibri"/>
              </a:rPr>
              <a:t>OR – if the indel happened near the edge of a read – it may get alignment wrong and miss the indel.</a:t>
            </a:r>
          </a:p>
          <a:p>
            <a:pPr>
              <a:buClr>
                <a:schemeClr val="dk1"/>
              </a:buClr>
              <a:buSzPts val="350"/>
            </a:pPr>
            <a:r>
              <a:rPr lang="en-GB" sz="1400" dirty="0">
                <a:solidFill>
                  <a:srgbClr val="000000"/>
                </a:solidFill>
                <a:latin typeface="Calibri"/>
                <a:ea typeface="Calibri"/>
                <a:cs typeface="Calibri"/>
                <a:sym typeface="Calibri"/>
              </a:rPr>
              <a:t>THEN the read would have lots of MISMATCHES instead of a single indel.</a:t>
            </a:r>
          </a:p>
          <a:p>
            <a:pPr>
              <a:buClr>
                <a:schemeClr val="dk1"/>
              </a:buClr>
              <a:buSzPts val="350"/>
            </a:pPr>
            <a:endParaRPr lang="en-GB" sz="1400" dirty="0">
              <a:solidFill>
                <a:srgbClr val="000000"/>
              </a:solidFill>
              <a:latin typeface="Calibri"/>
              <a:ea typeface="Calibri"/>
              <a:cs typeface="Calibri"/>
              <a:sym typeface="Calibri"/>
            </a:endParaRPr>
          </a:p>
        </p:txBody>
      </p:sp>
      <p:cxnSp>
        <p:nvCxnSpPr>
          <p:cNvPr id="5" name="Straight Connector 4">
            <a:extLst>
              <a:ext uri="{FF2B5EF4-FFF2-40B4-BE49-F238E27FC236}">
                <a16:creationId xmlns:a16="http://schemas.microsoft.com/office/drawing/2014/main" id="{993D79BD-8C65-AA40-8F51-E1B940BF2520}"/>
              </a:ext>
            </a:extLst>
          </p:cNvPr>
          <p:cNvCxnSpPr>
            <a:cxnSpLocks/>
          </p:cNvCxnSpPr>
          <p:nvPr/>
        </p:nvCxnSpPr>
        <p:spPr>
          <a:xfrm flipV="1">
            <a:off x="370390" y="439838"/>
            <a:ext cx="11146420" cy="605356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89072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pic>
        <p:nvPicPr>
          <p:cNvPr id="723" name="Shape 723"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724" name="Shape 724"/>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Indel Realignment</a:t>
            </a:r>
            <a:endParaRPr sz="2400" b="1" dirty="0">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87521D2A-7D49-6A49-B4EB-9D23A3A82A0E}"/>
              </a:ext>
            </a:extLst>
          </p:cNvPr>
          <p:cNvPicPr>
            <a:picLocks noChangeAspect="1"/>
          </p:cNvPicPr>
          <p:nvPr/>
        </p:nvPicPr>
        <p:blipFill>
          <a:blip r:embed="rId4"/>
          <a:stretch>
            <a:fillRect/>
          </a:stretch>
        </p:blipFill>
        <p:spPr>
          <a:xfrm>
            <a:off x="2631689" y="903950"/>
            <a:ext cx="6722627" cy="5954049"/>
          </a:xfrm>
          <a:prstGeom prst="rect">
            <a:avLst/>
          </a:prstGeom>
        </p:spPr>
      </p:pic>
      <p:sp>
        <p:nvSpPr>
          <p:cNvPr id="3" name="TextBox 2">
            <a:extLst>
              <a:ext uri="{FF2B5EF4-FFF2-40B4-BE49-F238E27FC236}">
                <a16:creationId xmlns:a16="http://schemas.microsoft.com/office/drawing/2014/main" id="{0438F9D1-380A-C842-B224-CA710344FBB1}"/>
              </a:ext>
            </a:extLst>
          </p:cNvPr>
          <p:cNvSpPr txBox="1"/>
          <p:nvPr/>
        </p:nvSpPr>
        <p:spPr>
          <a:xfrm>
            <a:off x="15613" y="3870172"/>
            <a:ext cx="2062231" cy="369332"/>
          </a:xfrm>
          <a:prstGeom prst="rect">
            <a:avLst/>
          </a:prstGeom>
          <a:noFill/>
        </p:spPr>
        <p:txBody>
          <a:bodyPr wrap="none" rtlCol="0">
            <a:spAutoFit/>
          </a:bodyPr>
          <a:lstStyle/>
          <a:p>
            <a:r>
              <a:rPr lang="en-US" dirty="0"/>
              <a:t>Before Indel Realign</a:t>
            </a:r>
          </a:p>
        </p:txBody>
      </p:sp>
      <p:sp>
        <p:nvSpPr>
          <p:cNvPr id="7" name="TextBox 6">
            <a:extLst>
              <a:ext uri="{FF2B5EF4-FFF2-40B4-BE49-F238E27FC236}">
                <a16:creationId xmlns:a16="http://schemas.microsoft.com/office/drawing/2014/main" id="{98DA7F1C-79D5-8843-B88A-10F58875B5D4}"/>
              </a:ext>
            </a:extLst>
          </p:cNvPr>
          <p:cNvSpPr txBox="1"/>
          <p:nvPr/>
        </p:nvSpPr>
        <p:spPr>
          <a:xfrm>
            <a:off x="10010824" y="3880974"/>
            <a:ext cx="1917384" cy="369332"/>
          </a:xfrm>
          <a:prstGeom prst="rect">
            <a:avLst/>
          </a:prstGeom>
          <a:noFill/>
        </p:spPr>
        <p:txBody>
          <a:bodyPr wrap="none" rtlCol="0">
            <a:spAutoFit/>
          </a:bodyPr>
          <a:lstStyle/>
          <a:p>
            <a:r>
              <a:rPr lang="en-US" dirty="0"/>
              <a:t>After Indel Realign</a:t>
            </a:r>
          </a:p>
        </p:txBody>
      </p:sp>
      <p:sp>
        <p:nvSpPr>
          <p:cNvPr id="4" name="TextBox 3">
            <a:extLst>
              <a:ext uri="{FF2B5EF4-FFF2-40B4-BE49-F238E27FC236}">
                <a16:creationId xmlns:a16="http://schemas.microsoft.com/office/drawing/2014/main" id="{A3573E9C-2952-F94A-BBFD-E0FF4DFA55E7}"/>
              </a:ext>
            </a:extLst>
          </p:cNvPr>
          <p:cNvSpPr txBox="1"/>
          <p:nvPr/>
        </p:nvSpPr>
        <p:spPr>
          <a:xfrm>
            <a:off x="8807353" y="1084477"/>
            <a:ext cx="3309304" cy="307777"/>
          </a:xfrm>
          <a:prstGeom prst="rect">
            <a:avLst/>
          </a:prstGeom>
          <a:noFill/>
          <a:ln>
            <a:solidFill>
              <a:srgbClr val="FF0000"/>
            </a:solidFill>
          </a:ln>
        </p:spPr>
        <p:txBody>
          <a:bodyPr wrap="none" rtlCol="0">
            <a:spAutoFit/>
          </a:bodyPr>
          <a:lstStyle/>
          <a:p>
            <a:r>
              <a:rPr lang="en-US" sz="1400" dirty="0"/>
              <a:t>M.A. </a:t>
            </a:r>
            <a:r>
              <a:rPr lang="en-US" sz="1400" dirty="0" err="1"/>
              <a:t>DePristo</a:t>
            </a:r>
            <a:r>
              <a:rPr lang="en-US" sz="1400" dirty="0"/>
              <a:t> et al., Nature Genetics 2011 </a:t>
            </a:r>
          </a:p>
        </p:txBody>
      </p:sp>
      <p:sp>
        <p:nvSpPr>
          <p:cNvPr id="6" name="TextBox 5">
            <a:extLst>
              <a:ext uri="{FF2B5EF4-FFF2-40B4-BE49-F238E27FC236}">
                <a16:creationId xmlns:a16="http://schemas.microsoft.com/office/drawing/2014/main" id="{395683E8-AB7F-BA47-9684-9584EFFF828D}"/>
              </a:ext>
            </a:extLst>
          </p:cNvPr>
          <p:cNvSpPr txBox="1"/>
          <p:nvPr/>
        </p:nvSpPr>
        <p:spPr>
          <a:xfrm>
            <a:off x="0" y="2167221"/>
            <a:ext cx="2788136" cy="923330"/>
          </a:xfrm>
          <a:prstGeom prst="rect">
            <a:avLst/>
          </a:prstGeom>
          <a:noFill/>
          <a:ln>
            <a:solidFill>
              <a:srgbClr val="FF0000"/>
            </a:solidFill>
          </a:ln>
        </p:spPr>
        <p:txBody>
          <a:bodyPr wrap="none" rtlCol="0">
            <a:spAutoFit/>
          </a:bodyPr>
          <a:lstStyle/>
          <a:p>
            <a:pPr marL="342900" indent="-342900">
              <a:buAutoNum type="arabicPeriod"/>
            </a:pPr>
            <a:r>
              <a:rPr lang="en-US" dirty="0"/>
              <a:t>“…GTTTGTTTATTT…”</a:t>
            </a:r>
          </a:p>
          <a:p>
            <a:pPr marL="342900" indent="-342900">
              <a:buAutoNum type="arabicPeriod"/>
            </a:pPr>
            <a:r>
              <a:rPr lang="en-US" dirty="0"/>
              <a:t>These reads mis-aligned</a:t>
            </a:r>
          </a:p>
          <a:p>
            <a:pPr marL="342900" indent="-342900">
              <a:buAutoNum type="arabicPeriod"/>
            </a:pPr>
            <a:r>
              <a:rPr lang="en-US" dirty="0"/>
              <a:t>These SNPs are false</a:t>
            </a:r>
          </a:p>
        </p:txBody>
      </p:sp>
      <p:cxnSp>
        <p:nvCxnSpPr>
          <p:cNvPr id="9" name="Straight Arrow Connector 8">
            <a:extLst>
              <a:ext uri="{FF2B5EF4-FFF2-40B4-BE49-F238E27FC236}">
                <a16:creationId xmlns:a16="http://schemas.microsoft.com/office/drawing/2014/main" id="{B665B9EA-9877-3743-96BD-E156F656D376}"/>
              </a:ext>
            </a:extLst>
          </p:cNvPr>
          <p:cNvCxnSpPr>
            <a:cxnSpLocks/>
          </p:cNvCxnSpPr>
          <p:nvPr/>
        </p:nvCxnSpPr>
        <p:spPr>
          <a:xfrm flipV="1">
            <a:off x="2419815" y="1951466"/>
            <a:ext cx="982722" cy="3902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290AF65-EC5B-E549-92B2-EE9DC1544224}"/>
              </a:ext>
            </a:extLst>
          </p:cNvPr>
          <p:cNvCxnSpPr>
            <a:cxnSpLocks/>
          </p:cNvCxnSpPr>
          <p:nvPr/>
        </p:nvCxnSpPr>
        <p:spPr>
          <a:xfrm>
            <a:off x="2631689" y="2628886"/>
            <a:ext cx="429888" cy="3100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6A6A799-D91C-E041-88A5-0FBAE3383145}"/>
              </a:ext>
            </a:extLst>
          </p:cNvPr>
          <p:cNvCxnSpPr>
            <a:cxnSpLocks/>
          </p:cNvCxnSpPr>
          <p:nvPr/>
        </p:nvCxnSpPr>
        <p:spPr>
          <a:xfrm>
            <a:off x="2310808" y="2938945"/>
            <a:ext cx="962643" cy="677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667F9EB-1DC4-5544-A5E1-F2263840DCB4}"/>
              </a:ext>
            </a:extLst>
          </p:cNvPr>
          <p:cNvCxnSpPr/>
          <p:nvPr/>
        </p:nvCxnSpPr>
        <p:spPr>
          <a:xfrm>
            <a:off x="1694985" y="4250306"/>
            <a:ext cx="8452625"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A9D2545-5FEC-4244-8D04-8F5EEFF6E334}"/>
              </a:ext>
            </a:extLst>
          </p:cNvPr>
          <p:cNvSpPr txBox="1"/>
          <p:nvPr/>
        </p:nvSpPr>
        <p:spPr>
          <a:xfrm>
            <a:off x="5993002" y="1438737"/>
            <a:ext cx="5782560" cy="5396349"/>
          </a:xfrm>
          <a:prstGeom prst="rect">
            <a:avLst/>
          </a:prstGeom>
          <a:solidFill>
            <a:schemeClr val="bg1"/>
          </a:solidFill>
        </p:spPr>
        <p:txBody>
          <a:bodyPr wrap="square" rtlCol="0">
            <a:spAutoFit/>
          </a:bodyPr>
          <a:lstStyle/>
          <a:p>
            <a:pPr>
              <a:spcBef>
                <a:spcPts val="370"/>
              </a:spcBef>
              <a:buClr>
                <a:srgbClr val="004869"/>
              </a:buClr>
              <a:buSzPts val="350"/>
            </a:pPr>
            <a:r>
              <a:rPr lang="en-GB" sz="1400" b="1" dirty="0">
                <a:solidFill>
                  <a:srgbClr val="000000"/>
                </a:solidFill>
                <a:ea typeface="Calibri"/>
                <a:cs typeface="Calibri"/>
                <a:sym typeface="Calibri"/>
              </a:rPr>
              <a:t>INDEL Realignment algorithm</a:t>
            </a:r>
            <a:endParaRPr lang="en-GB" b="1" dirty="0">
              <a:sym typeface="Calibri"/>
            </a:endParaRPr>
          </a:p>
          <a:p>
            <a:pPr>
              <a:spcBef>
                <a:spcPts val="370"/>
              </a:spcBef>
              <a:buClr>
                <a:srgbClr val="004869"/>
              </a:buClr>
              <a:buSzPts val="350"/>
            </a:pPr>
            <a:endParaRPr lang="en-GB" sz="1400" b="1" dirty="0">
              <a:solidFill>
                <a:srgbClr val="000000"/>
              </a:solidFill>
              <a:ea typeface="Calibri"/>
              <a:cs typeface="Calibri"/>
              <a:sym typeface="Calibri"/>
            </a:endParaRPr>
          </a:p>
          <a:p>
            <a:pPr>
              <a:spcBef>
                <a:spcPts val="370"/>
              </a:spcBef>
              <a:buClr>
                <a:srgbClr val="004869"/>
              </a:buClr>
              <a:buSzPts val="350"/>
            </a:pPr>
            <a:r>
              <a:rPr lang="en-GB" sz="1400" dirty="0">
                <a:solidFill>
                  <a:srgbClr val="000000"/>
                </a:solidFill>
                <a:ea typeface="Calibri"/>
                <a:cs typeface="Calibri"/>
                <a:sym typeface="Calibri"/>
              </a:rPr>
              <a:t>FOR indel sites and a BAM file</a:t>
            </a:r>
          </a:p>
          <a:p>
            <a:pPr>
              <a:spcBef>
                <a:spcPts val="370"/>
              </a:spcBef>
              <a:buClr>
                <a:srgbClr val="004869"/>
              </a:buClr>
              <a:buSzPts val="350"/>
            </a:pPr>
            <a:endParaRPr lang="en-GB" sz="1400" dirty="0">
              <a:solidFill>
                <a:srgbClr val="000000"/>
              </a:solidFill>
              <a:ea typeface="Calibri"/>
              <a:cs typeface="Calibri"/>
              <a:sym typeface="Calibri"/>
            </a:endParaRPr>
          </a:p>
          <a:p>
            <a:pPr>
              <a:spcBef>
                <a:spcPts val="370"/>
              </a:spcBef>
              <a:buClr>
                <a:srgbClr val="004869"/>
              </a:buClr>
              <a:buSzPts val="350"/>
            </a:pPr>
            <a:r>
              <a:rPr lang="en-GB" sz="1400" dirty="0">
                <a:solidFill>
                  <a:srgbClr val="000000"/>
                </a:solidFill>
                <a:ea typeface="Calibri"/>
                <a:cs typeface="Calibri"/>
                <a:sym typeface="Calibri"/>
              </a:rPr>
              <a:t>At each site, model the </a:t>
            </a:r>
            <a:r>
              <a:rPr lang="en-GB" sz="1400" b="1" dirty="0">
                <a:solidFill>
                  <a:srgbClr val="000000"/>
                </a:solidFill>
                <a:ea typeface="Calibri"/>
                <a:cs typeface="Calibri"/>
                <a:sym typeface="Calibri"/>
              </a:rPr>
              <a:t>indel haplotype</a:t>
            </a:r>
            <a:r>
              <a:rPr lang="en-GB" sz="1400" dirty="0">
                <a:solidFill>
                  <a:srgbClr val="000000"/>
                </a:solidFill>
                <a:ea typeface="Calibri"/>
                <a:cs typeface="Calibri"/>
                <a:sym typeface="Calibri"/>
              </a:rPr>
              <a:t> vs </a:t>
            </a:r>
            <a:r>
              <a:rPr lang="en-GB" sz="1400" b="1" dirty="0">
                <a:solidFill>
                  <a:srgbClr val="000000"/>
                </a:solidFill>
                <a:ea typeface="Calibri"/>
                <a:cs typeface="Calibri"/>
                <a:sym typeface="Calibri"/>
              </a:rPr>
              <a:t>the reference haplotype</a:t>
            </a:r>
            <a:endParaRPr lang="en-GB" b="1" dirty="0">
              <a:sym typeface="Calibri"/>
            </a:endParaRPr>
          </a:p>
          <a:p>
            <a:pPr>
              <a:spcBef>
                <a:spcPts val="370"/>
              </a:spcBef>
              <a:buClr>
                <a:srgbClr val="004869"/>
              </a:buClr>
              <a:buSzPts val="350"/>
            </a:pPr>
            <a:endParaRPr lang="en-GB" sz="1400" b="1" dirty="0">
              <a:solidFill>
                <a:srgbClr val="000000"/>
              </a:solidFill>
              <a:ea typeface="Calibri"/>
              <a:cs typeface="Calibri"/>
              <a:sym typeface="Calibri"/>
            </a:endParaRPr>
          </a:p>
          <a:p>
            <a:pPr>
              <a:spcBef>
                <a:spcPts val="370"/>
              </a:spcBef>
              <a:buClr>
                <a:srgbClr val="004869"/>
              </a:buClr>
              <a:buSzPts val="350"/>
            </a:pPr>
            <a:r>
              <a:rPr lang="en-GB" sz="1400" dirty="0">
                <a:solidFill>
                  <a:srgbClr val="000000"/>
                </a:solidFill>
                <a:ea typeface="Calibri"/>
                <a:cs typeface="Calibri"/>
                <a:sym typeface="Calibri"/>
              </a:rPr>
              <a:t>Which alignment minimises ALL the observed mismatches?</a:t>
            </a:r>
          </a:p>
          <a:p>
            <a:pPr>
              <a:spcBef>
                <a:spcPts val="370"/>
              </a:spcBef>
              <a:buClr>
                <a:srgbClr val="004869"/>
              </a:buClr>
              <a:buSzPts val="350"/>
            </a:pPr>
            <a:r>
              <a:rPr lang="en-GB" sz="1400" dirty="0">
                <a:solidFill>
                  <a:srgbClr val="000000"/>
                </a:solidFill>
                <a:ea typeface="Calibri"/>
                <a:cs typeface="Calibri"/>
                <a:sym typeface="Calibri"/>
              </a:rPr>
              <a:t>Indel or no indel?</a:t>
            </a:r>
          </a:p>
          <a:p>
            <a:pPr>
              <a:spcBef>
                <a:spcPts val="370"/>
              </a:spcBef>
              <a:buClr>
                <a:srgbClr val="004869"/>
              </a:buClr>
              <a:buSzPts val="350"/>
            </a:pPr>
            <a:endParaRPr lang="en-GB" sz="1400" dirty="0">
              <a:solidFill>
                <a:srgbClr val="000000"/>
              </a:solidFill>
              <a:cs typeface="Calibri"/>
              <a:sym typeface="Calibri"/>
            </a:endParaRPr>
          </a:p>
          <a:p>
            <a:pPr>
              <a:spcBef>
                <a:spcPts val="370"/>
              </a:spcBef>
              <a:buClr>
                <a:srgbClr val="004869"/>
              </a:buClr>
              <a:buSzPts val="350"/>
            </a:pPr>
            <a:r>
              <a:rPr lang="en-GB" sz="1400" dirty="0">
                <a:solidFill>
                  <a:srgbClr val="000000"/>
                </a:solidFill>
                <a:cs typeface="Calibri"/>
                <a:sym typeface="Calibri"/>
              </a:rPr>
              <a:t>Result: Group alignment for </a:t>
            </a:r>
            <a:r>
              <a:rPr lang="en-GB" sz="1400" i="1" dirty="0">
                <a:solidFill>
                  <a:srgbClr val="000000"/>
                </a:solidFill>
                <a:cs typeface="Calibri"/>
                <a:sym typeface="Calibri"/>
              </a:rPr>
              <a:t>all</a:t>
            </a:r>
            <a:r>
              <a:rPr lang="en-GB" sz="1400" dirty="0">
                <a:solidFill>
                  <a:srgbClr val="000000"/>
                </a:solidFill>
                <a:cs typeface="Calibri"/>
                <a:sym typeface="Calibri"/>
              </a:rPr>
              <a:t> the reads (not one-by-one)</a:t>
            </a:r>
            <a:endParaRPr lang="en-GB" sz="1400" dirty="0">
              <a:sym typeface="Calibri"/>
            </a:endParaRPr>
          </a:p>
          <a:p>
            <a:pPr>
              <a:spcBef>
                <a:spcPts val="370"/>
              </a:spcBef>
              <a:buClr>
                <a:srgbClr val="004869"/>
              </a:buClr>
              <a:buSzPts val="350"/>
            </a:pPr>
            <a:endParaRPr lang="en-GB" sz="1400" dirty="0">
              <a:solidFill>
                <a:srgbClr val="000000"/>
              </a:solidFill>
              <a:ea typeface="Calibri"/>
              <a:cs typeface="Calibri"/>
              <a:sym typeface="Calibri"/>
            </a:endParaRPr>
          </a:p>
          <a:p>
            <a:pPr>
              <a:spcBef>
                <a:spcPts val="370"/>
              </a:spcBef>
              <a:buClr>
                <a:srgbClr val="004869"/>
              </a:buClr>
              <a:buSzPts val="350"/>
            </a:pPr>
            <a:r>
              <a:rPr lang="en-GB" sz="1400" dirty="0">
                <a:solidFill>
                  <a:srgbClr val="000000"/>
                </a:solidFill>
                <a:ea typeface="Calibri"/>
                <a:cs typeface="Calibri"/>
                <a:sym typeface="Calibri"/>
              </a:rPr>
              <a:t>Result: New BAM file produced </a:t>
            </a:r>
            <a:r>
              <a:rPr lang="en-GB" sz="1400" dirty="0">
                <a:solidFill>
                  <a:srgbClr val="FF0000"/>
                </a:solidFill>
                <a:ea typeface="Calibri"/>
                <a:cs typeface="Calibri"/>
                <a:sym typeface="Calibri"/>
              </a:rPr>
              <a:t>with read cigar lines modified where indels have been introduced by the realignment process</a:t>
            </a:r>
            <a:endParaRPr lang="en-GB" dirty="0">
              <a:solidFill>
                <a:srgbClr val="FF0000"/>
              </a:solidFill>
            </a:endParaRPr>
          </a:p>
          <a:p>
            <a:endParaRPr lang="en-US" dirty="0"/>
          </a:p>
          <a:p>
            <a:endParaRPr lang="en-US" dirty="0"/>
          </a:p>
          <a:p>
            <a:endParaRPr lang="en-US" dirty="0"/>
          </a:p>
          <a:p>
            <a:endParaRPr lang="en-US" dirty="0"/>
          </a:p>
          <a:p>
            <a:endParaRPr lang="en-US" dirty="0"/>
          </a:p>
          <a:p>
            <a:endParaRPr lang="en-US" dirty="0"/>
          </a:p>
          <a:p>
            <a:endParaRPr lang="en-US" dirty="0"/>
          </a:p>
        </p:txBody>
      </p:sp>
      <p:cxnSp>
        <p:nvCxnSpPr>
          <p:cNvPr id="14" name="Straight Connector 13">
            <a:extLst>
              <a:ext uri="{FF2B5EF4-FFF2-40B4-BE49-F238E27FC236}">
                <a16:creationId xmlns:a16="http://schemas.microsoft.com/office/drawing/2014/main" id="{544C77F5-9425-1149-8616-6BB054FB5293}"/>
              </a:ext>
            </a:extLst>
          </p:cNvPr>
          <p:cNvCxnSpPr>
            <a:cxnSpLocks/>
          </p:cNvCxnSpPr>
          <p:nvPr/>
        </p:nvCxnSpPr>
        <p:spPr>
          <a:xfrm flipV="1">
            <a:off x="370390" y="439838"/>
            <a:ext cx="11146420" cy="605356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12602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pic>
        <p:nvPicPr>
          <p:cNvPr id="723" name="Shape 723"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724" name="Shape 724"/>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Indel Realignment</a:t>
            </a:r>
            <a:endParaRPr sz="2400" b="1" dirty="0">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87521D2A-7D49-6A49-B4EB-9D23A3A82A0E}"/>
              </a:ext>
            </a:extLst>
          </p:cNvPr>
          <p:cNvPicPr>
            <a:picLocks noChangeAspect="1"/>
          </p:cNvPicPr>
          <p:nvPr/>
        </p:nvPicPr>
        <p:blipFill>
          <a:blip r:embed="rId4"/>
          <a:stretch>
            <a:fillRect/>
          </a:stretch>
        </p:blipFill>
        <p:spPr>
          <a:xfrm>
            <a:off x="2631689" y="903950"/>
            <a:ext cx="6722627" cy="5954049"/>
          </a:xfrm>
          <a:prstGeom prst="rect">
            <a:avLst/>
          </a:prstGeom>
        </p:spPr>
      </p:pic>
      <p:sp>
        <p:nvSpPr>
          <p:cNvPr id="3" name="TextBox 2">
            <a:extLst>
              <a:ext uri="{FF2B5EF4-FFF2-40B4-BE49-F238E27FC236}">
                <a16:creationId xmlns:a16="http://schemas.microsoft.com/office/drawing/2014/main" id="{0438F9D1-380A-C842-B224-CA710344FBB1}"/>
              </a:ext>
            </a:extLst>
          </p:cNvPr>
          <p:cNvSpPr txBox="1"/>
          <p:nvPr/>
        </p:nvSpPr>
        <p:spPr>
          <a:xfrm>
            <a:off x="15613" y="3870172"/>
            <a:ext cx="2062231" cy="369332"/>
          </a:xfrm>
          <a:prstGeom prst="rect">
            <a:avLst/>
          </a:prstGeom>
          <a:noFill/>
        </p:spPr>
        <p:txBody>
          <a:bodyPr wrap="none" rtlCol="0">
            <a:spAutoFit/>
          </a:bodyPr>
          <a:lstStyle/>
          <a:p>
            <a:r>
              <a:rPr lang="en-US" dirty="0"/>
              <a:t>Before Indel Realign</a:t>
            </a:r>
          </a:p>
        </p:txBody>
      </p:sp>
      <p:sp>
        <p:nvSpPr>
          <p:cNvPr id="7" name="TextBox 6">
            <a:extLst>
              <a:ext uri="{FF2B5EF4-FFF2-40B4-BE49-F238E27FC236}">
                <a16:creationId xmlns:a16="http://schemas.microsoft.com/office/drawing/2014/main" id="{98DA7F1C-79D5-8843-B88A-10F58875B5D4}"/>
              </a:ext>
            </a:extLst>
          </p:cNvPr>
          <p:cNvSpPr txBox="1"/>
          <p:nvPr/>
        </p:nvSpPr>
        <p:spPr>
          <a:xfrm>
            <a:off x="10010824" y="3880974"/>
            <a:ext cx="1917384" cy="369332"/>
          </a:xfrm>
          <a:prstGeom prst="rect">
            <a:avLst/>
          </a:prstGeom>
          <a:noFill/>
        </p:spPr>
        <p:txBody>
          <a:bodyPr wrap="none" rtlCol="0">
            <a:spAutoFit/>
          </a:bodyPr>
          <a:lstStyle/>
          <a:p>
            <a:r>
              <a:rPr lang="en-US" dirty="0"/>
              <a:t>After Indel Realign</a:t>
            </a:r>
          </a:p>
        </p:txBody>
      </p:sp>
      <p:sp>
        <p:nvSpPr>
          <p:cNvPr id="4" name="TextBox 3">
            <a:extLst>
              <a:ext uri="{FF2B5EF4-FFF2-40B4-BE49-F238E27FC236}">
                <a16:creationId xmlns:a16="http://schemas.microsoft.com/office/drawing/2014/main" id="{A3573E9C-2952-F94A-BBFD-E0FF4DFA55E7}"/>
              </a:ext>
            </a:extLst>
          </p:cNvPr>
          <p:cNvSpPr txBox="1"/>
          <p:nvPr/>
        </p:nvSpPr>
        <p:spPr>
          <a:xfrm>
            <a:off x="8807353" y="1084477"/>
            <a:ext cx="3309304" cy="307777"/>
          </a:xfrm>
          <a:prstGeom prst="rect">
            <a:avLst/>
          </a:prstGeom>
          <a:noFill/>
          <a:ln>
            <a:solidFill>
              <a:srgbClr val="FF0000"/>
            </a:solidFill>
          </a:ln>
        </p:spPr>
        <p:txBody>
          <a:bodyPr wrap="none" rtlCol="0">
            <a:spAutoFit/>
          </a:bodyPr>
          <a:lstStyle/>
          <a:p>
            <a:r>
              <a:rPr lang="en-US" sz="1400" dirty="0"/>
              <a:t>M.A. </a:t>
            </a:r>
            <a:r>
              <a:rPr lang="en-US" sz="1400" dirty="0" err="1"/>
              <a:t>DePristo</a:t>
            </a:r>
            <a:r>
              <a:rPr lang="en-US" sz="1400" dirty="0"/>
              <a:t> et al., Nature Genetics 2011 </a:t>
            </a:r>
          </a:p>
        </p:txBody>
      </p:sp>
      <p:sp>
        <p:nvSpPr>
          <p:cNvPr id="6" name="TextBox 5">
            <a:extLst>
              <a:ext uri="{FF2B5EF4-FFF2-40B4-BE49-F238E27FC236}">
                <a16:creationId xmlns:a16="http://schemas.microsoft.com/office/drawing/2014/main" id="{395683E8-AB7F-BA47-9684-9584EFFF828D}"/>
              </a:ext>
            </a:extLst>
          </p:cNvPr>
          <p:cNvSpPr txBox="1"/>
          <p:nvPr/>
        </p:nvSpPr>
        <p:spPr>
          <a:xfrm>
            <a:off x="0" y="2167221"/>
            <a:ext cx="2788136" cy="923330"/>
          </a:xfrm>
          <a:prstGeom prst="rect">
            <a:avLst/>
          </a:prstGeom>
          <a:noFill/>
          <a:ln>
            <a:solidFill>
              <a:srgbClr val="FF0000"/>
            </a:solidFill>
          </a:ln>
        </p:spPr>
        <p:txBody>
          <a:bodyPr wrap="none" rtlCol="0">
            <a:spAutoFit/>
          </a:bodyPr>
          <a:lstStyle/>
          <a:p>
            <a:pPr marL="342900" indent="-342900">
              <a:buAutoNum type="arabicPeriod"/>
            </a:pPr>
            <a:r>
              <a:rPr lang="en-US" dirty="0"/>
              <a:t>“…GTTTGTTTATTT…”</a:t>
            </a:r>
          </a:p>
          <a:p>
            <a:pPr marL="342900" indent="-342900">
              <a:buAutoNum type="arabicPeriod"/>
            </a:pPr>
            <a:r>
              <a:rPr lang="en-US" dirty="0"/>
              <a:t>These reads mis-aligned</a:t>
            </a:r>
          </a:p>
          <a:p>
            <a:pPr marL="342900" indent="-342900">
              <a:buAutoNum type="arabicPeriod"/>
            </a:pPr>
            <a:r>
              <a:rPr lang="en-US" dirty="0"/>
              <a:t>These SNPs are false</a:t>
            </a:r>
          </a:p>
        </p:txBody>
      </p:sp>
      <p:cxnSp>
        <p:nvCxnSpPr>
          <p:cNvPr id="9" name="Straight Arrow Connector 8">
            <a:extLst>
              <a:ext uri="{FF2B5EF4-FFF2-40B4-BE49-F238E27FC236}">
                <a16:creationId xmlns:a16="http://schemas.microsoft.com/office/drawing/2014/main" id="{B665B9EA-9877-3743-96BD-E156F656D376}"/>
              </a:ext>
            </a:extLst>
          </p:cNvPr>
          <p:cNvCxnSpPr>
            <a:cxnSpLocks/>
          </p:cNvCxnSpPr>
          <p:nvPr/>
        </p:nvCxnSpPr>
        <p:spPr>
          <a:xfrm flipV="1">
            <a:off x="2419815" y="1951466"/>
            <a:ext cx="982722" cy="3902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290AF65-EC5B-E549-92B2-EE9DC1544224}"/>
              </a:ext>
            </a:extLst>
          </p:cNvPr>
          <p:cNvCxnSpPr>
            <a:cxnSpLocks/>
          </p:cNvCxnSpPr>
          <p:nvPr/>
        </p:nvCxnSpPr>
        <p:spPr>
          <a:xfrm>
            <a:off x="2631689" y="2628886"/>
            <a:ext cx="429888" cy="3100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6A6A799-D91C-E041-88A5-0FBAE3383145}"/>
              </a:ext>
            </a:extLst>
          </p:cNvPr>
          <p:cNvCxnSpPr>
            <a:cxnSpLocks/>
          </p:cNvCxnSpPr>
          <p:nvPr/>
        </p:nvCxnSpPr>
        <p:spPr>
          <a:xfrm>
            <a:off x="2310808" y="2938945"/>
            <a:ext cx="962643" cy="677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667F9EB-1DC4-5544-A5E1-F2263840DCB4}"/>
              </a:ext>
            </a:extLst>
          </p:cNvPr>
          <p:cNvCxnSpPr/>
          <p:nvPr/>
        </p:nvCxnSpPr>
        <p:spPr>
          <a:xfrm>
            <a:off x="1694985" y="4250306"/>
            <a:ext cx="84526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443E95D-7343-D746-8D06-735BBF66E401}"/>
              </a:ext>
            </a:extLst>
          </p:cNvPr>
          <p:cNvCxnSpPr>
            <a:cxnSpLocks/>
          </p:cNvCxnSpPr>
          <p:nvPr/>
        </p:nvCxnSpPr>
        <p:spPr>
          <a:xfrm flipV="1">
            <a:off x="370390" y="439838"/>
            <a:ext cx="11146420" cy="605356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8938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pic>
        <p:nvPicPr>
          <p:cNvPr id="723" name="Shape 723" descr="sanger.png"/>
          <p:cNvPicPr preferRelativeResize="0"/>
          <p:nvPr/>
        </p:nvPicPr>
        <p:blipFill rotWithShape="1">
          <a:blip r:embed="rId3">
            <a:alphaModFix/>
          </a:blip>
          <a:srcRect/>
          <a:stretch/>
        </p:blipFill>
        <p:spPr>
          <a:xfrm>
            <a:off x="10569908" y="6237312"/>
            <a:ext cx="1438921" cy="418490"/>
          </a:xfrm>
          <a:prstGeom prst="rect">
            <a:avLst/>
          </a:prstGeom>
          <a:noFill/>
          <a:ln>
            <a:noFill/>
          </a:ln>
        </p:spPr>
      </p:pic>
      <p:sp>
        <p:nvSpPr>
          <p:cNvPr id="724" name="Shape 724"/>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BAM Improvement - Indel Realignment</a:t>
            </a:r>
            <a:endParaRPr sz="2400" b="1" dirty="0">
              <a:solidFill>
                <a:srgbClr val="000000"/>
              </a:solidFill>
              <a:latin typeface="Arial"/>
              <a:ea typeface="Arial"/>
              <a:cs typeface="Arial"/>
              <a:sym typeface="Arial"/>
            </a:endParaRPr>
          </a:p>
        </p:txBody>
      </p:sp>
      <p:sp>
        <p:nvSpPr>
          <p:cNvPr id="725" name="Shape 725"/>
          <p:cNvSpPr txBox="1"/>
          <p:nvPr/>
        </p:nvSpPr>
        <p:spPr>
          <a:xfrm>
            <a:off x="1919536" y="980728"/>
            <a:ext cx="8352928" cy="5256584"/>
          </a:xfrm>
          <a:prstGeom prst="rect">
            <a:avLst/>
          </a:prstGeom>
          <a:noFill/>
          <a:ln>
            <a:noFill/>
          </a:ln>
        </p:spPr>
        <p:txBody>
          <a:bodyPr spcFirstLastPara="1" wrap="square" lIns="91425" tIns="45700" rIns="91425" bIns="45700" anchor="t" anchorCtr="0">
            <a:noAutofit/>
          </a:bodyPr>
          <a:lstStyle/>
          <a:p>
            <a:pPr>
              <a:buClr>
                <a:schemeClr val="dk1"/>
              </a:buClr>
              <a:buSzPts val="350"/>
            </a:pPr>
            <a:r>
              <a:rPr lang="en-GB" sz="2400" i="1" dirty="0">
                <a:solidFill>
                  <a:srgbClr val="FF0000"/>
                </a:solidFill>
                <a:latin typeface="Calibri"/>
                <a:ea typeface="Calibri"/>
                <a:cs typeface="Calibri"/>
                <a:sym typeface="Calibri"/>
              </a:rPr>
              <a:t>THIS IS NOW DEPRECATED (even by GATK!).</a:t>
            </a:r>
            <a:r>
              <a:rPr lang="en-GB" sz="2400" dirty="0">
                <a:solidFill>
                  <a:srgbClr val="000000"/>
                </a:solidFill>
                <a:latin typeface="Calibri"/>
                <a:ea typeface="Calibri"/>
                <a:cs typeface="Calibri"/>
                <a:sym typeface="Calibri"/>
              </a:rPr>
              <a:t> </a:t>
            </a:r>
          </a:p>
          <a:p>
            <a:pPr>
              <a:buClr>
                <a:schemeClr val="dk1"/>
              </a:buClr>
              <a:buSzPts val="350"/>
            </a:pPr>
            <a:endParaRPr lang="en-GB" sz="2400" dirty="0">
              <a:solidFill>
                <a:srgbClr val="000000"/>
              </a:solidFill>
              <a:latin typeface="Calibri"/>
              <a:ea typeface="Calibri"/>
              <a:cs typeface="Calibri"/>
              <a:sym typeface="Calibri"/>
            </a:endParaRPr>
          </a:p>
          <a:p>
            <a:pPr>
              <a:buClr>
                <a:schemeClr val="dk1"/>
              </a:buClr>
              <a:buSzPts val="350"/>
            </a:pPr>
            <a:r>
              <a:rPr lang="en-GB" sz="2400" dirty="0">
                <a:solidFill>
                  <a:srgbClr val="000000"/>
                </a:solidFill>
                <a:latin typeface="Calibri"/>
                <a:ea typeface="Calibri"/>
                <a:cs typeface="Calibri"/>
                <a:sym typeface="Calibri"/>
              </a:rPr>
              <a:t>Reads are getting longer and aligners are getting better – the problem is going away.</a:t>
            </a:r>
          </a:p>
          <a:p>
            <a:pPr>
              <a:buClr>
                <a:schemeClr val="dk1"/>
              </a:buClr>
              <a:buSzPts val="350"/>
            </a:pPr>
            <a:endParaRPr lang="en-GB" sz="2400" dirty="0">
              <a:solidFill>
                <a:srgbClr val="000000"/>
              </a:solidFill>
              <a:latin typeface="Calibri"/>
              <a:ea typeface="Calibri"/>
              <a:cs typeface="Calibri"/>
              <a:sym typeface="Calibri"/>
            </a:endParaRPr>
          </a:p>
          <a:p>
            <a:pPr>
              <a:buClr>
                <a:schemeClr val="dk1"/>
              </a:buClr>
              <a:buSzPts val="350"/>
            </a:pPr>
            <a:r>
              <a:rPr lang="en-GB" sz="2400" dirty="0">
                <a:solidFill>
                  <a:srgbClr val="000000"/>
                </a:solidFill>
                <a:latin typeface="Calibri"/>
                <a:ea typeface="Calibri"/>
                <a:cs typeface="Calibri"/>
                <a:sym typeface="Calibri"/>
              </a:rPr>
              <a:t>Local realignment now automatically performed by variant callers (downstream) ANYWAY.</a:t>
            </a:r>
          </a:p>
          <a:p>
            <a:pPr>
              <a:buClr>
                <a:schemeClr val="dk1"/>
              </a:buClr>
              <a:buSzPts val="350"/>
            </a:pPr>
            <a:endParaRPr lang="en-GB" sz="2400" dirty="0">
              <a:solidFill>
                <a:srgbClr val="000000"/>
              </a:solidFill>
              <a:latin typeface="Calibri"/>
              <a:ea typeface="Calibri"/>
              <a:cs typeface="Calibri"/>
              <a:sym typeface="Calibri"/>
            </a:endParaRPr>
          </a:p>
          <a:p>
            <a:pPr>
              <a:buClr>
                <a:schemeClr val="dk1"/>
              </a:buClr>
              <a:buSzPts val="350"/>
            </a:pPr>
            <a:r>
              <a:rPr lang="en-GB" sz="2400" dirty="0">
                <a:solidFill>
                  <a:srgbClr val="000000"/>
                </a:solidFill>
                <a:latin typeface="Calibri"/>
                <a:ea typeface="Calibri"/>
                <a:cs typeface="Calibri"/>
                <a:sym typeface="Calibri"/>
              </a:rPr>
              <a:t>So GATK have removed it from their ”best practice” docs.</a:t>
            </a:r>
          </a:p>
        </p:txBody>
      </p:sp>
      <p:cxnSp>
        <p:nvCxnSpPr>
          <p:cNvPr id="5" name="Straight Connector 4">
            <a:extLst>
              <a:ext uri="{FF2B5EF4-FFF2-40B4-BE49-F238E27FC236}">
                <a16:creationId xmlns:a16="http://schemas.microsoft.com/office/drawing/2014/main" id="{B31DE5F4-2B2B-A540-BF3C-750D06685360}"/>
              </a:ext>
            </a:extLst>
          </p:cNvPr>
          <p:cNvCxnSpPr>
            <a:cxnSpLocks/>
          </p:cNvCxnSpPr>
          <p:nvPr/>
        </p:nvCxnSpPr>
        <p:spPr>
          <a:xfrm flipV="1">
            <a:off x="370390" y="439838"/>
            <a:ext cx="11146420" cy="605356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49617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pic>
        <p:nvPicPr>
          <p:cNvPr id="755" name="Shape 755"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756" name="Shape 756"/>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dirty="0">
                <a:solidFill>
                  <a:srgbClr val="000000"/>
                </a:solidFill>
                <a:latin typeface="Arial"/>
                <a:ea typeface="Arial"/>
                <a:cs typeface="Arial"/>
                <a:sym typeface="Arial"/>
              </a:rPr>
              <a:t>BAM Improvement - Base Quality Score Recalibration</a:t>
            </a:r>
            <a:endParaRPr sz="2400" b="1" dirty="0">
              <a:solidFill>
                <a:srgbClr val="000000"/>
              </a:solidFill>
              <a:latin typeface="Arial"/>
              <a:ea typeface="Arial"/>
              <a:cs typeface="Arial"/>
              <a:sym typeface="Arial"/>
            </a:endParaRPr>
          </a:p>
        </p:txBody>
      </p:sp>
      <p:sp>
        <p:nvSpPr>
          <p:cNvPr id="757" name="Shape 757"/>
          <p:cNvSpPr txBox="1"/>
          <p:nvPr/>
        </p:nvSpPr>
        <p:spPr>
          <a:xfrm>
            <a:off x="1919536" y="980728"/>
            <a:ext cx="8352928" cy="5328592"/>
          </a:xfrm>
          <a:prstGeom prst="rect">
            <a:avLst/>
          </a:prstGeom>
          <a:noFill/>
          <a:ln>
            <a:noFill/>
          </a:ln>
        </p:spPr>
        <p:txBody>
          <a:bodyPr spcFirstLastPara="1" wrap="square" lIns="91425" tIns="45700" rIns="91425" bIns="45700" anchor="t" anchorCtr="0">
            <a:noAutofit/>
          </a:bodyPr>
          <a:lstStyle/>
          <a:p>
            <a:pPr>
              <a:buClr>
                <a:srgbClr val="004869"/>
              </a:buClr>
              <a:buSzPts val="400"/>
            </a:pPr>
            <a:r>
              <a:rPr lang="en-GB" sz="1600" dirty="0">
                <a:solidFill>
                  <a:srgbClr val="000000"/>
                </a:solidFill>
                <a:latin typeface="Arial"/>
                <a:ea typeface="Arial"/>
                <a:cs typeface="Arial"/>
                <a:sym typeface="Arial"/>
              </a:rPr>
              <a:t>Each base call has an associated base call quality</a:t>
            </a:r>
            <a:endParaRPr dirty="0"/>
          </a:p>
          <a:p>
            <a:pPr marL="457200" indent="-330200">
              <a:buClr>
                <a:schemeClr val="dk1"/>
              </a:buClr>
              <a:buSzPts val="1600"/>
              <a:buFont typeface="Arial"/>
              <a:buChar char="•"/>
            </a:pPr>
            <a:r>
              <a:rPr lang="en-GB" sz="1600" dirty="0">
                <a:solidFill>
                  <a:srgbClr val="000000"/>
                </a:solidFill>
                <a:latin typeface="Arial"/>
                <a:ea typeface="Arial"/>
                <a:cs typeface="Arial"/>
                <a:sym typeface="Arial"/>
              </a:rPr>
              <a:t>What is the chance that the base call is incorrect?</a:t>
            </a:r>
            <a:endParaRPr dirty="0"/>
          </a:p>
          <a:p>
            <a:pPr marL="914400" lvl="1" indent="-330200">
              <a:buClr>
                <a:schemeClr val="dk1"/>
              </a:buClr>
              <a:buSzPts val="1600"/>
              <a:buFont typeface="Courier New"/>
              <a:buChar char="o"/>
            </a:pPr>
            <a:r>
              <a:rPr lang="en-GB" sz="1600" dirty="0">
                <a:solidFill>
                  <a:srgbClr val="000000"/>
                </a:solidFill>
                <a:latin typeface="Arial"/>
                <a:ea typeface="Arial"/>
                <a:cs typeface="Arial"/>
                <a:sym typeface="Arial"/>
              </a:rPr>
              <a:t>Illumina evidence: intensity values + cycle</a:t>
            </a:r>
            <a:endParaRPr dirty="0"/>
          </a:p>
          <a:p>
            <a:pPr marL="457200" indent="-330200">
              <a:buClr>
                <a:schemeClr val="dk1"/>
              </a:buClr>
              <a:buSzPts val="1600"/>
              <a:buFont typeface="Arial"/>
              <a:buChar char="•"/>
            </a:pPr>
            <a:r>
              <a:rPr lang="en-GB" sz="1600" dirty="0" err="1">
                <a:solidFill>
                  <a:srgbClr val="000000"/>
                </a:solidFill>
                <a:latin typeface="Arial"/>
                <a:ea typeface="Arial"/>
                <a:cs typeface="Arial"/>
                <a:sym typeface="Arial"/>
              </a:rPr>
              <a:t>Phred</a:t>
            </a:r>
            <a:r>
              <a:rPr lang="en-GB" sz="1600" dirty="0">
                <a:solidFill>
                  <a:srgbClr val="000000"/>
                </a:solidFill>
                <a:latin typeface="Arial"/>
                <a:ea typeface="Arial"/>
                <a:cs typeface="Arial"/>
                <a:sym typeface="Arial"/>
              </a:rPr>
              <a:t> values (log scale)</a:t>
            </a:r>
            <a:endParaRPr dirty="0"/>
          </a:p>
          <a:p>
            <a:pPr marL="914400" lvl="1" indent="-330200">
              <a:buClr>
                <a:schemeClr val="dk1"/>
              </a:buClr>
              <a:buSzPts val="1600"/>
              <a:buFont typeface="Courier New"/>
              <a:buChar char="o"/>
            </a:pPr>
            <a:r>
              <a:rPr lang="en-GB" sz="1600" dirty="0">
                <a:solidFill>
                  <a:srgbClr val="000000"/>
                </a:solidFill>
                <a:latin typeface="Arial"/>
                <a:ea typeface="Arial"/>
                <a:cs typeface="Arial"/>
                <a:sym typeface="Arial"/>
              </a:rPr>
              <a:t>Q10 = 1 in 10 chance of base call incorrect</a:t>
            </a:r>
            <a:endParaRPr dirty="0"/>
          </a:p>
          <a:p>
            <a:pPr marL="914400" lvl="1" indent="-330200">
              <a:buClr>
                <a:schemeClr val="dk1"/>
              </a:buClr>
              <a:buSzPts val="1600"/>
              <a:buFont typeface="Courier New"/>
              <a:buChar char="o"/>
            </a:pPr>
            <a:r>
              <a:rPr lang="en-GB" sz="1600" dirty="0">
                <a:solidFill>
                  <a:srgbClr val="000000"/>
                </a:solidFill>
                <a:latin typeface="Arial"/>
                <a:ea typeface="Arial"/>
                <a:cs typeface="Arial"/>
                <a:sym typeface="Arial"/>
              </a:rPr>
              <a:t>Q20 = 1 in 100 chance of base call incorrect</a:t>
            </a:r>
            <a:endParaRPr dirty="0"/>
          </a:p>
          <a:p>
            <a:pPr marL="457200" indent="-330200">
              <a:buClr>
                <a:schemeClr val="dk1"/>
              </a:buClr>
              <a:buSzPts val="1600"/>
              <a:buFont typeface="Arial"/>
              <a:buChar char="•"/>
            </a:pPr>
            <a:r>
              <a:rPr lang="en-GB" sz="1600" dirty="0">
                <a:solidFill>
                  <a:srgbClr val="000000"/>
                </a:solidFill>
                <a:latin typeface="Arial"/>
                <a:ea typeface="Arial"/>
                <a:cs typeface="Arial"/>
                <a:sym typeface="Arial"/>
              </a:rPr>
              <a:t>Accurate base qualities essential measure in variant calling</a:t>
            </a:r>
            <a:endParaRPr dirty="0"/>
          </a:p>
          <a:p>
            <a:pPr>
              <a:spcBef>
                <a:spcPts val="370"/>
              </a:spcBef>
              <a:buClr>
                <a:schemeClr val="dk1"/>
              </a:buClr>
              <a:buSzPts val="400"/>
            </a:pPr>
            <a:endParaRPr sz="1600" b="1" dirty="0">
              <a:solidFill>
                <a:srgbClr val="000000"/>
              </a:solidFill>
              <a:latin typeface="Arial"/>
              <a:ea typeface="Arial"/>
              <a:cs typeface="Arial"/>
              <a:sym typeface="Arial"/>
            </a:endParaRPr>
          </a:p>
          <a:p>
            <a:pPr>
              <a:spcBef>
                <a:spcPts val="370"/>
              </a:spcBef>
              <a:buClr>
                <a:schemeClr val="dk1"/>
              </a:buClr>
              <a:buSzPts val="400"/>
            </a:pPr>
            <a:r>
              <a:rPr lang="en-GB" sz="1600" b="1" dirty="0">
                <a:solidFill>
                  <a:srgbClr val="000000"/>
                </a:solidFill>
                <a:latin typeface="Arial"/>
                <a:ea typeface="Arial"/>
                <a:cs typeface="Arial"/>
                <a:sym typeface="Arial"/>
              </a:rPr>
              <a:t>Rule of thumb: Anything less than Q20 is not useful data</a:t>
            </a:r>
            <a:endParaRPr dirty="0"/>
          </a:p>
          <a:p>
            <a:pPr>
              <a:spcBef>
                <a:spcPts val="370"/>
              </a:spcBef>
              <a:buClr>
                <a:schemeClr val="dk1"/>
              </a:buClr>
              <a:buSzPts val="400"/>
            </a:pPr>
            <a:endParaRPr sz="1600" dirty="0">
              <a:solidFill>
                <a:srgbClr val="000000"/>
              </a:solidFill>
              <a:latin typeface="Arial"/>
              <a:ea typeface="Arial"/>
              <a:cs typeface="Arial"/>
              <a:sym typeface="Arial"/>
            </a:endParaRPr>
          </a:p>
          <a:p>
            <a:pPr>
              <a:spcBef>
                <a:spcPts val="370"/>
              </a:spcBef>
              <a:buClr>
                <a:srgbClr val="004869"/>
              </a:buClr>
              <a:buSzPts val="400"/>
            </a:pPr>
            <a:r>
              <a:rPr lang="en-GB" sz="1600" b="1" dirty="0">
                <a:solidFill>
                  <a:srgbClr val="000000"/>
                </a:solidFill>
                <a:latin typeface="Arial"/>
                <a:ea typeface="Arial"/>
                <a:cs typeface="Arial"/>
                <a:sym typeface="Arial"/>
              </a:rPr>
              <a:t>BUT:</a:t>
            </a:r>
          </a:p>
          <a:p>
            <a:pPr>
              <a:spcBef>
                <a:spcPts val="370"/>
              </a:spcBef>
              <a:buClr>
                <a:srgbClr val="004869"/>
              </a:buClr>
              <a:buSzPts val="400"/>
            </a:pPr>
            <a:r>
              <a:rPr lang="en-GB" sz="1600" dirty="0">
                <a:solidFill>
                  <a:srgbClr val="000000"/>
                </a:solidFill>
                <a:latin typeface="Arial"/>
                <a:cs typeface="Arial"/>
                <a:sym typeface="Arial"/>
              </a:rPr>
              <a:t>The base quality scores produced by a sequencer can be influenced by </a:t>
            </a:r>
            <a:r>
              <a:rPr lang="en-GB" sz="1600" i="1" dirty="0">
                <a:solidFill>
                  <a:srgbClr val="FF0000"/>
                </a:solidFill>
                <a:latin typeface="Arial"/>
                <a:cs typeface="Arial"/>
                <a:sym typeface="Arial"/>
              </a:rPr>
              <a:t>systematic technical error</a:t>
            </a:r>
            <a:r>
              <a:rPr lang="en-GB" sz="1600" dirty="0">
                <a:solidFill>
                  <a:srgbClr val="000000"/>
                </a:solidFill>
                <a:latin typeface="Arial"/>
                <a:cs typeface="Arial"/>
                <a:sym typeface="Arial"/>
              </a:rPr>
              <a:t>:</a:t>
            </a:r>
          </a:p>
          <a:p>
            <a:pPr>
              <a:spcBef>
                <a:spcPts val="370"/>
              </a:spcBef>
              <a:buClr>
                <a:srgbClr val="004869"/>
              </a:buClr>
              <a:buSzPts val="400"/>
            </a:pPr>
            <a:r>
              <a:rPr lang="en-GB" sz="1600" dirty="0">
                <a:solidFill>
                  <a:srgbClr val="000000"/>
                </a:solidFill>
                <a:latin typeface="Arial"/>
                <a:cs typeface="Arial"/>
                <a:sym typeface="Arial"/>
              </a:rPr>
              <a:t>They can vary with sequence context, position in read etc.</a:t>
            </a:r>
          </a:p>
          <a:p>
            <a:pPr>
              <a:spcBef>
                <a:spcPts val="370"/>
              </a:spcBef>
              <a:buClr>
                <a:srgbClr val="004869"/>
              </a:buClr>
              <a:buSzPts val="400"/>
            </a:pPr>
            <a:r>
              <a:rPr lang="en-GB" sz="1600" dirty="0">
                <a:solidFill>
                  <a:srgbClr val="000000"/>
                </a:solidFill>
                <a:latin typeface="Arial"/>
                <a:cs typeface="Arial"/>
                <a:sym typeface="Arial"/>
              </a:rPr>
              <a:t>Therefore the quality score can be off</a:t>
            </a:r>
          </a:p>
          <a:p>
            <a:pPr>
              <a:spcBef>
                <a:spcPts val="370"/>
              </a:spcBef>
              <a:buClr>
                <a:srgbClr val="004869"/>
              </a:buClr>
              <a:buSzPts val="400"/>
            </a:pPr>
            <a:r>
              <a:rPr lang="en-GB" sz="1600" dirty="0">
                <a:solidFill>
                  <a:srgbClr val="000000"/>
                </a:solidFill>
                <a:latin typeface="Arial"/>
                <a:cs typeface="Arial"/>
                <a:sym typeface="Arial"/>
              </a:rPr>
              <a:t>Therefore variant calling can be influenced. </a:t>
            </a:r>
          </a:p>
          <a:p>
            <a:pPr>
              <a:spcBef>
                <a:spcPts val="370"/>
              </a:spcBef>
              <a:buClr>
                <a:srgbClr val="004869"/>
              </a:buClr>
              <a:buSzPts val="400"/>
            </a:pPr>
            <a:endParaRPr lang="en-GB" sz="1600" dirty="0">
              <a:solidFill>
                <a:srgbClr val="000000"/>
              </a:solidFill>
              <a:latin typeface="Arial"/>
              <a:cs typeface="Arial"/>
              <a:sym typeface="Arial"/>
            </a:endParaRPr>
          </a:p>
          <a:p>
            <a:pPr>
              <a:spcBef>
                <a:spcPts val="370"/>
              </a:spcBef>
              <a:buClr>
                <a:srgbClr val="004869"/>
              </a:buClr>
              <a:buSzPts val="400"/>
            </a:pPr>
            <a:r>
              <a:rPr lang="en-GB" sz="1600" dirty="0">
                <a:solidFill>
                  <a:srgbClr val="000000"/>
                </a:solidFill>
                <a:latin typeface="Arial"/>
                <a:cs typeface="Arial"/>
                <a:sym typeface="Arial"/>
              </a:rPr>
              <a:t>BQSR: adjusts the quality of each base to adjust for these systematic errors</a:t>
            </a:r>
          </a:p>
          <a:p>
            <a:pPr>
              <a:spcBef>
                <a:spcPts val="370"/>
              </a:spcBef>
              <a:buClr>
                <a:srgbClr val="004869"/>
              </a:buClr>
              <a:buSzPts val="400"/>
            </a:pPr>
            <a:endParaRPr lang="en-GB" sz="1600" dirty="0">
              <a:solidFill>
                <a:srgbClr val="000000"/>
              </a:solidFill>
              <a:latin typeface="Arial"/>
              <a:cs typeface="Arial"/>
              <a:sym typeface="Arial"/>
            </a:endParaRPr>
          </a:p>
        </p:txBody>
      </p:sp>
      <p:sp>
        <p:nvSpPr>
          <p:cNvPr id="758" name="Shape 758"/>
          <p:cNvSpPr txBox="1"/>
          <p:nvPr/>
        </p:nvSpPr>
        <p:spPr>
          <a:xfrm>
            <a:off x="7320136" y="6237312"/>
            <a:ext cx="3168352" cy="523220"/>
          </a:xfrm>
          <a:prstGeom prst="rect">
            <a:avLst/>
          </a:prstGeom>
          <a:noFill/>
          <a:ln>
            <a:noFill/>
          </a:ln>
        </p:spPr>
        <p:txBody>
          <a:bodyPr spcFirstLastPara="1" wrap="square" lIns="91425" tIns="45700" rIns="91425" bIns="45700" anchor="t" anchorCtr="0">
            <a:noAutofit/>
          </a:bodyPr>
          <a:lstStyle/>
          <a:p>
            <a:pPr>
              <a:buClr>
                <a:srgbClr val="000000"/>
              </a:buClr>
              <a:buSzPts val="1400"/>
            </a:pPr>
            <a:r>
              <a:rPr lang="en-GB" sz="1400">
                <a:solidFill>
                  <a:srgbClr val="000000"/>
                </a:solidFill>
                <a:latin typeface="Arial"/>
                <a:ea typeface="Arial"/>
                <a:cs typeface="Arial"/>
                <a:sym typeface="Arial"/>
              </a:rPr>
              <a:t>https://www.ncbi.nlm.nih.gov/pmc/articles/PMC3409179/</a:t>
            </a:r>
            <a:endParaRPr/>
          </a:p>
        </p:txBody>
      </p:sp>
    </p:spTree>
    <p:extLst>
      <p:ext uri="{BB962C8B-B14F-4D97-AF65-F5344CB8AC3E}">
        <p14:creationId xmlns:p14="http://schemas.microsoft.com/office/powerpoint/2010/main" val="22766737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pic>
        <p:nvPicPr>
          <p:cNvPr id="763" name="Shape 763"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764" name="Shape 764"/>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Base quality recalibration</a:t>
            </a:r>
            <a:endParaRPr sz="2400" b="1">
              <a:solidFill>
                <a:srgbClr val="000000"/>
              </a:solidFill>
              <a:latin typeface="Arial"/>
              <a:ea typeface="Arial"/>
              <a:cs typeface="Arial"/>
              <a:sym typeface="Arial"/>
            </a:endParaRPr>
          </a:p>
        </p:txBody>
      </p:sp>
      <p:sp>
        <p:nvSpPr>
          <p:cNvPr id="765" name="Shape 765"/>
          <p:cNvSpPr txBox="1"/>
          <p:nvPr/>
        </p:nvSpPr>
        <p:spPr>
          <a:xfrm>
            <a:off x="1919536" y="980728"/>
            <a:ext cx="8352928" cy="5400600"/>
          </a:xfrm>
          <a:prstGeom prst="rect">
            <a:avLst/>
          </a:prstGeom>
          <a:noFill/>
          <a:ln>
            <a:noFill/>
          </a:ln>
        </p:spPr>
        <p:txBody>
          <a:bodyPr spcFirstLastPara="1" wrap="square" lIns="91425" tIns="45700" rIns="91425" bIns="45700" anchor="t" anchorCtr="0">
            <a:noAutofit/>
          </a:bodyPr>
          <a:lstStyle/>
          <a:p>
            <a:pPr>
              <a:buClr>
                <a:srgbClr val="004869"/>
              </a:buClr>
              <a:buSzPts val="463"/>
            </a:pPr>
            <a:r>
              <a:rPr lang="en-GB" sz="1850" dirty="0">
                <a:solidFill>
                  <a:srgbClr val="000000"/>
                </a:solidFill>
                <a:latin typeface="Arial"/>
                <a:ea typeface="Arial"/>
                <a:cs typeface="Arial"/>
                <a:sym typeface="Arial"/>
              </a:rPr>
              <a:t>The idea of recalibration:</a:t>
            </a:r>
            <a:endParaRPr dirty="0"/>
          </a:p>
          <a:p>
            <a:pPr marL="457200" indent="-342900">
              <a:buClr>
                <a:schemeClr val="dk1"/>
              </a:buClr>
              <a:buSzPts val="1650"/>
              <a:buFont typeface="Arial"/>
              <a:buChar char="•"/>
            </a:pPr>
            <a:r>
              <a:rPr lang="en-GB" sz="1600" dirty="0">
                <a:solidFill>
                  <a:srgbClr val="000000"/>
                </a:solidFill>
                <a:latin typeface="Arial"/>
                <a:ea typeface="Arial"/>
                <a:cs typeface="Arial"/>
                <a:sym typeface="Arial"/>
              </a:rPr>
              <a:t>Use the alignment of your reads to a human reference</a:t>
            </a:r>
            <a:endParaRPr sz="1600" dirty="0"/>
          </a:p>
          <a:p>
            <a:pPr marL="457200" indent="-342900">
              <a:buClr>
                <a:schemeClr val="dk1"/>
              </a:buClr>
              <a:buSzPts val="1650"/>
              <a:buFont typeface="Arial"/>
              <a:buChar char="•"/>
            </a:pPr>
            <a:r>
              <a:rPr lang="en-GB" sz="1600" b="1" dirty="0">
                <a:solidFill>
                  <a:srgbClr val="000000"/>
                </a:solidFill>
                <a:latin typeface="Arial"/>
                <a:ea typeface="Arial"/>
                <a:cs typeface="Arial"/>
                <a:sym typeface="Arial"/>
              </a:rPr>
              <a:t>Remove</a:t>
            </a:r>
            <a:r>
              <a:rPr lang="en-GB" sz="1600" dirty="0">
                <a:solidFill>
                  <a:srgbClr val="000000"/>
                </a:solidFill>
                <a:latin typeface="Arial"/>
                <a:ea typeface="Arial"/>
                <a:cs typeface="Arial"/>
                <a:sym typeface="Arial"/>
              </a:rPr>
              <a:t> all known variants dbSNP+1000G etc SNP sites</a:t>
            </a:r>
            <a:endParaRPr sz="1600" dirty="0"/>
          </a:p>
          <a:p>
            <a:pPr marL="457200" indent="-342900">
              <a:buClr>
                <a:schemeClr val="dk1"/>
              </a:buClr>
              <a:buSzPts val="1500"/>
              <a:buFont typeface="Arial"/>
              <a:buChar char="•"/>
            </a:pPr>
            <a:r>
              <a:rPr lang="en-GB" sz="1600" b="1" dirty="0">
                <a:solidFill>
                  <a:srgbClr val="000000"/>
                </a:solidFill>
                <a:latin typeface="Arial"/>
                <a:ea typeface="Arial"/>
                <a:cs typeface="Arial"/>
                <a:sym typeface="Arial"/>
              </a:rPr>
              <a:t>Assume</a:t>
            </a:r>
            <a:r>
              <a:rPr lang="en-GB" sz="1600" dirty="0">
                <a:solidFill>
                  <a:srgbClr val="000000"/>
                </a:solidFill>
                <a:latin typeface="Arial"/>
                <a:ea typeface="Arial"/>
                <a:cs typeface="Arial"/>
                <a:sym typeface="Arial"/>
              </a:rPr>
              <a:t> all other mismatches in your data </a:t>
            </a:r>
            <a:r>
              <a:rPr lang="en-GB" sz="1600" b="1" dirty="0">
                <a:solidFill>
                  <a:srgbClr val="000000"/>
                </a:solidFill>
                <a:latin typeface="Arial"/>
                <a:ea typeface="Arial"/>
                <a:cs typeface="Arial"/>
                <a:sym typeface="Arial"/>
              </a:rPr>
              <a:t>are sequencing errors</a:t>
            </a:r>
          </a:p>
          <a:p>
            <a:pPr marL="457200" indent="-342900">
              <a:buClr>
                <a:schemeClr val="dk1"/>
              </a:buClr>
              <a:buSzPts val="1500"/>
              <a:buFont typeface="Arial"/>
              <a:buChar char="•"/>
            </a:pPr>
            <a:r>
              <a:rPr lang="en-GB" sz="1600" dirty="0">
                <a:solidFill>
                  <a:srgbClr val="000000"/>
                </a:solidFill>
                <a:latin typeface="Arial"/>
                <a:cs typeface="Arial"/>
                <a:sym typeface="Arial"/>
              </a:rPr>
              <a:t>Now you can infer the mean observed (“empirical”) error rate for these bins:</a:t>
            </a:r>
            <a:endParaRPr lang="en-GB" sz="1600" dirty="0">
              <a:sym typeface="Arial"/>
            </a:endParaRPr>
          </a:p>
          <a:p>
            <a:pPr marL="914400" lvl="1" indent="-342900">
              <a:buClr>
                <a:schemeClr val="dk1"/>
              </a:buClr>
              <a:buSzPts val="1500"/>
              <a:buFont typeface="Arial"/>
              <a:buChar char="•"/>
            </a:pPr>
            <a:r>
              <a:rPr lang="en-GB" sz="1850" dirty="0">
                <a:solidFill>
                  <a:srgbClr val="000000"/>
                </a:solidFill>
                <a:latin typeface="Arial"/>
                <a:ea typeface="Arial"/>
                <a:cs typeface="Arial"/>
                <a:sym typeface="Arial"/>
              </a:rPr>
              <a:t>Position of base in read (1 =&gt; length of read)</a:t>
            </a:r>
          </a:p>
          <a:p>
            <a:pPr marL="914400" lvl="1" indent="-342900">
              <a:buClr>
                <a:schemeClr val="dk1"/>
              </a:buClr>
              <a:buSzPts val="1500"/>
              <a:buFont typeface="Arial"/>
              <a:buChar char="•"/>
            </a:pPr>
            <a:r>
              <a:rPr lang="en-GB" sz="1850" dirty="0">
                <a:solidFill>
                  <a:srgbClr val="000000"/>
                </a:solidFill>
                <a:latin typeface="Arial"/>
                <a:ea typeface="Arial"/>
                <a:cs typeface="Arial"/>
                <a:sym typeface="Arial"/>
              </a:rPr>
              <a:t>Dinucleotide Sequence Context: AA, AT …, CA, CT …</a:t>
            </a:r>
          </a:p>
          <a:p>
            <a:pPr marL="914400" lvl="1" indent="-342900">
              <a:buClr>
                <a:schemeClr val="dk1"/>
              </a:buClr>
              <a:buSzPts val="1500"/>
              <a:buFont typeface="Arial"/>
              <a:buChar char="•"/>
            </a:pPr>
            <a:r>
              <a:rPr lang="en-GB" sz="1850" dirty="0">
                <a:solidFill>
                  <a:srgbClr val="000000"/>
                </a:solidFill>
                <a:latin typeface="Arial"/>
                <a:ea typeface="Arial"/>
                <a:cs typeface="Arial"/>
                <a:sym typeface="Arial"/>
              </a:rPr>
              <a:t>Empirical quality = number of mismatches / total number in bin.</a:t>
            </a:r>
          </a:p>
          <a:p>
            <a:pPr marL="457200" indent="-342900">
              <a:buClr>
                <a:schemeClr val="dk1"/>
              </a:buClr>
              <a:buSzPts val="1500"/>
              <a:buFont typeface="Arial"/>
              <a:buChar char="•"/>
            </a:pPr>
            <a:r>
              <a:rPr lang="en-GB" sz="1850" dirty="0">
                <a:solidFill>
                  <a:srgbClr val="000000"/>
                </a:solidFill>
                <a:latin typeface="Arial"/>
                <a:ea typeface="Arial"/>
                <a:cs typeface="Arial"/>
                <a:sym typeface="Arial"/>
              </a:rPr>
              <a:t>Compare empirical rate to </a:t>
            </a:r>
            <a:r>
              <a:rPr lang="en-GB" sz="1850" i="1" dirty="0">
                <a:solidFill>
                  <a:srgbClr val="000000"/>
                </a:solidFill>
                <a:latin typeface="Arial"/>
                <a:ea typeface="Arial"/>
                <a:cs typeface="Arial"/>
                <a:sym typeface="Arial"/>
              </a:rPr>
              <a:t>reported</a:t>
            </a:r>
            <a:r>
              <a:rPr lang="en-GB" sz="1850" dirty="0">
                <a:solidFill>
                  <a:srgbClr val="000000"/>
                </a:solidFill>
                <a:latin typeface="Arial"/>
                <a:ea typeface="Arial"/>
                <a:cs typeface="Arial"/>
                <a:sym typeface="Arial"/>
              </a:rPr>
              <a:t> sequencer base quality in each of these categories.</a:t>
            </a:r>
          </a:p>
          <a:p>
            <a:pPr marL="457200" indent="-342900">
              <a:buClr>
                <a:schemeClr val="dk1"/>
              </a:buClr>
              <a:buSzPts val="1500"/>
              <a:buFont typeface="Arial"/>
              <a:buChar char="•"/>
            </a:pPr>
            <a:r>
              <a:rPr lang="en-GB" sz="1850" dirty="0">
                <a:solidFill>
                  <a:srgbClr val="000000"/>
                </a:solidFill>
                <a:latin typeface="Arial"/>
                <a:ea typeface="Arial"/>
                <a:cs typeface="Arial"/>
                <a:sym typeface="Arial"/>
              </a:rPr>
              <a:t>Derive an adjustment for each category, to be applied to each reported base quality value</a:t>
            </a:r>
          </a:p>
          <a:p>
            <a:pPr marL="457200" indent="-342900">
              <a:buClr>
                <a:schemeClr val="dk1"/>
              </a:buClr>
              <a:buSzPts val="1500"/>
              <a:buFont typeface="Arial"/>
              <a:buChar char="•"/>
            </a:pPr>
            <a:endParaRPr sz="1850" dirty="0">
              <a:solidFill>
                <a:srgbClr val="000000"/>
              </a:solidFill>
              <a:latin typeface="Arial"/>
              <a:ea typeface="Arial"/>
              <a:cs typeface="Arial"/>
              <a:sym typeface="Arial"/>
            </a:endParaRPr>
          </a:p>
          <a:p>
            <a:pPr>
              <a:spcBef>
                <a:spcPts val="370"/>
              </a:spcBef>
              <a:buClr>
                <a:srgbClr val="004869"/>
              </a:buClr>
              <a:buSzPts val="463"/>
            </a:pPr>
            <a:r>
              <a:rPr lang="en-GB" sz="1850" dirty="0">
                <a:solidFill>
                  <a:srgbClr val="000000"/>
                </a:solidFill>
                <a:latin typeface="Arial"/>
                <a:ea typeface="Arial"/>
                <a:cs typeface="Arial"/>
                <a:sym typeface="Arial"/>
              </a:rPr>
              <a:t>e.g. Sequencer reports Q25 base calls for a “T” in context “AT"</a:t>
            </a:r>
            <a:endParaRPr dirty="0"/>
          </a:p>
          <a:p>
            <a:pPr marL="457200" indent="-342900">
              <a:spcBef>
                <a:spcPts val="370"/>
              </a:spcBef>
              <a:buClr>
                <a:schemeClr val="dk1"/>
              </a:buClr>
              <a:buSzPts val="1650"/>
              <a:buFont typeface="Arial"/>
              <a:buChar char="•"/>
            </a:pPr>
            <a:r>
              <a:rPr lang="en-GB" sz="1650" dirty="0">
                <a:solidFill>
                  <a:srgbClr val="000000"/>
                </a:solidFill>
                <a:latin typeface="Arial"/>
                <a:ea typeface="Arial"/>
                <a:cs typeface="Arial"/>
                <a:sym typeface="Arial"/>
              </a:rPr>
              <a:t>After alignment - it may be that ”T” in context “AT” actually mismatches the reference at a 1 in 100 rate, so are actually Q20</a:t>
            </a:r>
          </a:p>
          <a:p>
            <a:pPr marL="457200" indent="-342900">
              <a:spcBef>
                <a:spcPts val="370"/>
              </a:spcBef>
              <a:buClr>
                <a:schemeClr val="dk1"/>
              </a:buClr>
              <a:buSzPts val="1650"/>
              <a:buFont typeface="Arial"/>
              <a:buChar char="•"/>
            </a:pPr>
            <a:r>
              <a:rPr lang="en-GB" sz="1650" dirty="0">
                <a:solidFill>
                  <a:srgbClr val="000000"/>
                </a:solidFill>
                <a:latin typeface="Arial"/>
                <a:cs typeface="Arial"/>
                <a:sym typeface="Arial"/>
              </a:rPr>
              <a:t>Adjustment: for every T in “AT” – subtract 5 from BQ. (30=&gt;25, 21=&gt; 16 etc)</a:t>
            </a:r>
            <a:endParaRPr lang="en-GB" dirty="0">
              <a:sym typeface="Arial"/>
            </a:endParaRPr>
          </a:p>
          <a:p>
            <a:pPr marL="457200" indent="-342900">
              <a:spcBef>
                <a:spcPts val="370"/>
              </a:spcBef>
              <a:buClr>
                <a:schemeClr val="dk1"/>
              </a:buClr>
              <a:buSzPts val="1650"/>
              <a:buFont typeface="Arial"/>
              <a:buChar char="•"/>
            </a:pPr>
            <a:endParaRPr sz="1850" b="1" dirty="0">
              <a:solidFill>
                <a:srgbClr val="000000"/>
              </a:solidFill>
              <a:latin typeface="Arial"/>
              <a:ea typeface="Arial"/>
              <a:cs typeface="Arial"/>
              <a:sym typeface="Arial"/>
            </a:endParaRPr>
          </a:p>
          <a:p>
            <a:pPr>
              <a:spcBef>
                <a:spcPts val="370"/>
              </a:spcBef>
              <a:buClr>
                <a:schemeClr val="dk1"/>
              </a:buClr>
              <a:buSzPts val="463"/>
            </a:pPr>
            <a:r>
              <a:rPr lang="en-GB" sz="1850" b="1" dirty="0">
                <a:solidFill>
                  <a:srgbClr val="000000"/>
                </a:solidFill>
                <a:latin typeface="Arial"/>
                <a:ea typeface="Arial"/>
                <a:cs typeface="Arial"/>
                <a:sym typeface="Arial"/>
              </a:rPr>
              <a:t>NOTE</a:t>
            </a:r>
            <a:r>
              <a:rPr lang="en-GB" sz="1850" dirty="0">
                <a:solidFill>
                  <a:srgbClr val="000000"/>
                </a:solidFill>
                <a:latin typeface="Arial"/>
                <a:ea typeface="Arial"/>
                <a:cs typeface="Arial"/>
                <a:sym typeface="Arial"/>
              </a:rPr>
              <a:t>: requires a reference genome and a </a:t>
            </a:r>
            <a:r>
              <a:rPr lang="en-GB" sz="1850" dirty="0" err="1">
                <a:solidFill>
                  <a:srgbClr val="000000"/>
                </a:solidFill>
                <a:latin typeface="Arial"/>
                <a:ea typeface="Arial"/>
                <a:cs typeface="Arial"/>
                <a:sym typeface="Arial"/>
              </a:rPr>
              <a:t>catalog</a:t>
            </a:r>
            <a:r>
              <a:rPr lang="en-GB" sz="1850" dirty="0">
                <a:solidFill>
                  <a:srgbClr val="000000"/>
                </a:solidFill>
                <a:latin typeface="Arial"/>
                <a:ea typeface="Arial"/>
                <a:cs typeface="Arial"/>
                <a:sym typeface="Arial"/>
              </a:rPr>
              <a:t> of variable sites</a:t>
            </a:r>
            <a:endParaRPr dirty="0"/>
          </a:p>
        </p:txBody>
      </p:sp>
    </p:spTree>
    <p:extLst>
      <p:ext uri="{BB962C8B-B14F-4D97-AF65-F5344CB8AC3E}">
        <p14:creationId xmlns:p14="http://schemas.microsoft.com/office/powerpoint/2010/main" val="13835069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pic>
        <p:nvPicPr>
          <p:cNvPr id="770" name="Shape 770"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771" name="Shape 771"/>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Base quality recalibration effects</a:t>
            </a:r>
            <a:endParaRPr sz="2400" b="1">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4833B68E-5960-8846-91BB-6391FB8421A7}"/>
              </a:ext>
            </a:extLst>
          </p:cNvPr>
          <p:cNvPicPr>
            <a:picLocks noChangeAspect="1"/>
          </p:cNvPicPr>
          <p:nvPr/>
        </p:nvPicPr>
        <p:blipFill>
          <a:blip r:embed="rId4"/>
          <a:stretch>
            <a:fillRect/>
          </a:stretch>
        </p:blipFill>
        <p:spPr>
          <a:xfrm>
            <a:off x="15669" y="1082063"/>
            <a:ext cx="5975114" cy="4617133"/>
          </a:xfrm>
          <a:prstGeom prst="rect">
            <a:avLst/>
          </a:prstGeom>
          <a:ln>
            <a:solidFill>
              <a:srgbClr val="FF0000"/>
            </a:solidFill>
          </a:ln>
        </p:spPr>
      </p:pic>
      <p:pic>
        <p:nvPicPr>
          <p:cNvPr id="3" name="Picture 2">
            <a:extLst>
              <a:ext uri="{FF2B5EF4-FFF2-40B4-BE49-F238E27FC236}">
                <a16:creationId xmlns:a16="http://schemas.microsoft.com/office/drawing/2014/main" id="{551C077E-E3AF-8C41-B6DB-23FF41C712E3}"/>
              </a:ext>
            </a:extLst>
          </p:cNvPr>
          <p:cNvPicPr>
            <a:picLocks noChangeAspect="1"/>
          </p:cNvPicPr>
          <p:nvPr/>
        </p:nvPicPr>
        <p:blipFill>
          <a:blip r:embed="rId5"/>
          <a:stretch>
            <a:fillRect/>
          </a:stretch>
        </p:blipFill>
        <p:spPr>
          <a:xfrm>
            <a:off x="6161786" y="1081796"/>
            <a:ext cx="5975459" cy="4617400"/>
          </a:xfrm>
          <a:prstGeom prst="rect">
            <a:avLst/>
          </a:prstGeom>
          <a:ln>
            <a:solidFill>
              <a:srgbClr val="FF0000"/>
            </a:solidFill>
          </a:ln>
        </p:spPr>
      </p:pic>
    </p:spTree>
    <p:extLst>
      <p:ext uri="{BB962C8B-B14F-4D97-AF65-F5344CB8AC3E}">
        <p14:creationId xmlns:p14="http://schemas.microsoft.com/office/powerpoint/2010/main" val="11503871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pic>
        <p:nvPicPr>
          <p:cNvPr id="580" name="Shape 580"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581" name="Shape 581"/>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Data production workflow</a:t>
            </a:r>
            <a:endParaRPr sz="2400" b="1">
              <a:solidFill>
                <a:srgbClr val="000000"/>
              </a:solidFill>
              <a:latin typeface="Arial"/>
              <a:ea typeface="Arial"/>
              <a:cs typeface="Arial"/>
              <a:sym typeface="Arial"/>
            </a:endParaRPr>
          </a:p>
        </p:txBody>
      </p:sp>
      <p:sp>
        <p:nvSpPr>
          <p:cNvPr id="582" name="Shape 582"/>
          <p:cNvSpPr/>
          <p:nvPr/>
        </p:nvSpPr>
        <p:spPr>
          <a:xfrm>
            <a:off x="1998320" y="1041713"/>
            <a:ext cx="8129400" cy="22301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dirty="0"/>
          </a:p>
        </p:txBody>
      </p:sp>
      <p:sp>
        <p:nvSpPr>
          <p:cNvPr id="583" name="Shape 583"/>
          <p:cNvSpPr/>
          <p:nvPr/>
        </p:nvSpPr>
        <p:spPr>
          <a:xfrm>
            <a:off x="3249608" y="2416002"/>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84" name="Shape 584"/>
          <p:cNvSpPr/>
          <p:nvPr/>
        </p:nvSpPr>
        <p:spPr>
          <a:xfrm>
            <a:off x="6660518" y="2581673"/>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5" name="Shape 585"/>
          <p:cNvCxnSpPr/>
          <p:nvPr/>
        </p:nvCxnSpPr>
        <p:spPr>
          <a:xfrm rot="-5400000">
            <a:off x="6276226" y="3089014"/>
            <a:ext cx="8915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6" name="Shape 586"/>
          <p:cNvCxnSpPr/>
          <p:nvPr/>
        </p:nvCxnSpPr>
        <p:spPr>
          <a:xfrm rot="5400000" flipH="1">
            <a:off x="6648722" y="3172648"/>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87" name="Shape 587"/>
          <p:cNvSpPr/>
          <p:nvPr/>
        </p:nvSpPr>
        <p:spPr>
          <a:xfrm>
            <a:off x="4120456" y="2573699"/>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8" name="Shape 588"/>
          <p:cNvCxnSpPr/>
          <p:nvPr/>
        </p:nvCxnSpPr>
        <p:spPr>
          <a:xfrm rot="-5400000">
            <a:off x="3749964" y="3067228"/>
            <a:ext cx="8639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9" name="Shape 589"/>
          <p:cNvCxnSpPr/>
          <p:nvPr/>
        </p:nvCxnSpPr>
        <p:spPr>
          <a:xfrm rot="5400000" flipH="1">
            <a:off x="4108659" y="3137062"/>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0" name="Shape 590"/>
          <p:cNvCxnSpPr/>
          <p:nvPr/>
        </p:nvCxnSpPr>
        <p:spPr>
          <a:xfrm rot="-5400000">
            <a:off x="5000335" y="3155691"/>
            <a:ext cx="857699" cy="2616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91" name="Shape 591"/>
          <p:cNvSpPr/>
          <p:nvPr/>
        </p:nvSpPr>
        <p:spPr>
          <a:xfrm>
            <a:off x="5280027" y="2589111"/>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592" name="Shape 592"/>
          <p:cNvSpPr txBox="1"/>
          <p:nvPr/>
        </p:nvSpPr>
        <p:spPr>
          <a:xfrm>
            <a:off x="2221172" y="2640759"/>
            <a:ext cx="706498" cy="461699"/>
          </a:xfrm>
          <a:prstGeom prst="rect">
            <a:avLst/>
          </a:prstGeom>
          <a:solidFill>
            <a:srgbClr val="FF0000"/>
          </a:solidFill>
          <a:ln>
            <a:noFill/>
          </a:ln>
        </p:spPr>
        <p:txBody>
          <a:bodyPr spcFirstLastPara="1" wrap="square" lIns="91425" tIns="45700" rIns="91425" bIns="45700" anchor="t" anchorCtr="0">
            <a:noAutofit/>
          </a:bodyPr>
          <a:lstStyle/>
          <a:p>
            <a:pPr algn="ctr">
              <a:buClr>
                <a:srgbClr val="004869"/>
              </a:buClr>
              <a:buSzPts val="300"/>
            </a:pPr>
            <a:r>
              <a:rPr lang="en-GB" sz="1200" b="1" dirty="0">
                <a:solidFill>
                  <a:srgbClr val="004869"/>
                </a:solidFill>
                <a:latin typeface="Arial"/>
                <a:ea typeface="Arial"/>
                <a:cs typeface="Arial"/>
                <a:sym typeface="Arial"/>
              </a:rPr>
              <a:t>Library</a:t>
            </a:r>
            <a:endParaRPr dirty="0"/>
          </a:p>
          <a:p>
            <a:pPr algn="ctr">
              <a:buClr>
                <a:srgbClr val="004869"/>
              </a:buClr>
              <a:buSzPts val="300"/>
            </a:pPr>
            <a:r>
              <a:rPr lang="en-GB" sz="1200" b="1" dirty="0">
                <a:solidFill>
                  <a:srgbClr val="004869"/>
                </a:solidFill>
                <a:latin typeface="Arial"/>
                <a:ea typeface="Arial"/>
                <a:cs typeface="Arial"/>
                <a:sym typeface="Arial"/>
              </a:rPr>
              <a:t>merge</a:t>
            </a:r>
            <a:endParaRPr dirty="0"/>
          </a:p>
        </p:txBody>
      </p:sp>
      <p:sp>
        <p:nvSpPr>
          <p:cNvPr id="593" name="Shape 593"/>
          <p:cNvSpPr txBox="1"/>
          <p:nvPr/>
        </p:nvSpPr>
        <p:spPr>
          <a:xfrm>
            <a:off x="8095114" y="2686926"/>
            <a:ext cx="890100"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Library</a:t>
            </a:r>
            <a:endParaRPr/>
          </a:p>
        </p:txBody>
      </p:sp>
      <p:sp>
        <p:nvSpPr>
          <p:cNvPr id="594" name="Shape 594"/>
          <p:cNvSpPr/>
          <p:nvPr/>
        </p:nvSpPr>
        <p:spPr>
          <a:xfrm>
            <a:off x="3249608" y="1243054"/>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95" name="Shape 595"/>
          <p:cNvSpPr/>
          <p:nvPr/>
        </p:nvSpPr>
        <p:spPr>
          <a:xfrm>
            <a:off x="4603050" y="1491026"/>
            <a:ext cx="6771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NA34842</a:t>
            </a:r>
            <a:endParaRPr/>
          </a:p>
        </p:txBody>
      </p:sp>
      <p:sp>
        <p:nvSpPr>
          <p:cNvPr id="596" name="Shape 596"/>
          <p:cNvSpPr/>
          <p:nvPr/>
        </p:nvSpPr>
        <p:spPr>
          <a:xfrm>
            <a:off x="6065225" y="1491026"/>
            <a:ext cx="5952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NA87465</a:t>
            </a:r>
            <a:endParaRPr/>
          </a:p>
        </p:txBody>
      </p:sp>
      <p:cxnSp>
        <p:nvCxnSpPr>
          <p:cNvPr id="597" name="Shape 597"/>
          <p:cNvCxnSpPr/>
          <p:nvPr/>
        </p:nvCxnSpPr>
        <p:spPr>
          <a:xfrm rot="5400000" flipH="1">
            <a:off x="4827568" y="1874362"/>
            <a:ext cx="835800" cy="593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8" name="Shape 598"/>
          <p:cNvCxnSpPr/>
          <p:nvPr/>
        </p:nvCxnSpPr>
        <p:spPr>
          <a:xfrm rot="-5400000">
            <a:off x="4248349" y="1887599"/>
            <a:ext cx="820499" cy="551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9" name="Shape 599"/>
          <p:cNvCxnSpPr/>
          <p:nvPr/>
        </p:nvCxnSpPr>
        <p:spPr>
          <a:xfrm rot="5400000" flipH="1">
            <a:off x="6211060" y="1869922"/>
            <a:ext cx="828300" cy="5952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00" name="Shape 600"/>
          <p:cNvSpPr txBox="1"/>
          <p:nvPr/>
        </p:nvSpPr>
        <p:spPr>
          <a:xfrm>
            <a:off x="8084957" y="1334195"/>
            <a:ext cx="18908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Sample/Platform</a:t>
            </a:r>
            <a:endParaRPr/>
          </a:p>
        </p:txBody>
      </p:sp>
      <p:sp>
        <p:nvSpPr>
          <p:cNvPr id="601" name="Shape 601"/>
          <p:cNvSpPr txBox="1"/>
          <p:nvPr/>
        </p:nvSpPr>
        <p:spPr>
          <a:xfrm>
            <a:off x="2360723" y="1491021"/>
            <a:ext cx="7320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Sample</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grpSp>
        <p:nvGrpSpPr>
          <p:cNvPr id="603" name="Shape 603"/>
          <p:cNvGrpSpPr/>
          <p:nvPr/>
        </p:nvGrpSpPr>
        <p:grpSpPr>
          <a:xfrm>
            <a:off x="1985060" y="3506656"/>
            <a:ext cx="8129400" cy="2726535"/>
            <a:chOff x="461060" y="3506655"/>
            <a:chExt cx="8129400" cy="2726535"/>
          </a:xfrm>
        </p:grpSpPr>
        <p:grpSp>
          <p:nvGrpSpPr>
            <p:cNvPr id="604" name="Shape 604"/>
            <p:cNvGrpSpPr/>
            <p:nvPr/>
          </p:nvGrpSpPr>
          <p:grpSpPr>
            <a:xfrm>
              <a:off x="461060" y="3506655"/>
              <a:ext cx="8129400" cy="2726535"/>
              <a:chOff x="461060" y="3506655"/>
              <a:chExt cx="8129400" cy="2726535"/>
            </a:xfrm>
          </p:grpSpPr>
          <p:sp>
            <p:nvSpPr>
              <p:cNvPr id="605" name="Shape 605"/>
              <p:cNvSpPr/>
              <p:nvPr/>
            </p:nvSpPr>
            <p:spPr>
              <a:xfrm>
                <a:off x="461060" y="3506655"/>
                <a:ext cx="8129400" cy="26582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sz="2600" dirty="0">
                  <a:solidFill>
                    <a:srgbClr val="FF0000"/>
                  </a:solidFill>
                </a:endParaRPr>
              </a:p>
            </p:txBody>
          </p:sp>
          <p:sp>
            <p:nvSpPr>
              <p:cNvPr id="606" name="Shape 606"/>
              <p:cNvSpPr/>
              <p:nvPr/>
            </p:nvSpPr>
            <p:spPr>
              <a:xfrm>
                <a:off x="1725608" y="3575685"/>
                <a:ext cx="4721398" cy="1615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pic>
            <p:nvPicPr>
              <p:cNvPr id="607" name="Shape 607"/>
              <p:cNvPicPr preferRelativeResize="0"/>
              <p:nvPr/>
            </p:nvPicPr>
            <p:blipFill rotWithShape="1">
              <a:blip r:embed="rId4">
                <a:alphaModFix/>
              </a:blip>
              <a:srcRect/>
              <a:stretch/>
            </p:blipFill>
            <p:spPr>
              <a:xfrm>
                <a:off x="2868281" y="5273792"/>
                <a:ext cx="1091807" cy="959398"/>
              </a:xfrm>
              <a:prstGeom prst="rect">
                <a:avLst/>
              </a:prstGeom>
              <a:noFill/>
              <a:ln>
                <a:noFill/>
              </a:ln>
            </p:spPr>
          </p:pic>
          <p:sp>
            <p:nvSpPr>
              <p:cNvPr id="608" name="Shape 608"/>
              <p:cNvSpPr/>
              <p:nvPr/>
            </p:nvSpPr>
            <p:spPr>
              <a:xfrm>
                <a:off x="2222583"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09" name="Shape 609"/>
              <p:cNvSpPr/>
              <p:nvPr/>
            </p:nvSpPr>
            <p:spPr>
              <a:xfrm>
                <a:off x="2899566"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0" name="Shape 610"/>
              <p:cNvSpPr/>
              <p:nvPr/>
            </p:nvSpPr>
            <p:spPr>
              <a:xfrm>
                <a:off x="3511546" y="488086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1" name="Shape 611"/>
              <p:cNvSpPr txBox="1"/>
              <p:nvPr/>
            </p:nvSpPr>
            <p:spPr>
              <a:xfrm>
                <a:off x="4088157" y="47462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12" name="Shape 612"/>
              <p:cNvSpPr/>
              <p:nvPr/>
            </p:nvSpPr>
            <p:spPr>
              <a:xfrm>
                <a:off x="4734489"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3" name="Shape 613"/>
              <p:cNvSpPr/>
              <p:nvPr/>
            </p:nvSpPr>
            <p:spPr>
              <a:xfrm>
                <a:off x="5369514"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cxnSp>
            <p:nvCxnSpPr>
              <p:cNvPr id="614" name="Shape 614"/>
              <p:cNvCxnSpPr/>
              <p:nvPr/>
            </p:nvCxnSpPr>
            <p:spPr>
              <a:xfrm rot="5400000" flipH="1">
                <a:off x="2319274" y="469401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15" name="Shape 615"/>
              <p:cNvSpPr/>
              <p:nvPr/>
            </p:nvSpPr>
            <p:spPr>
              <a:xfrm>
                <a:off x="2208776" y="4279780"/>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6" name="Shape 616"/>
              <p:cNvSpPr/>
              <p:nvPr/>
            </p:nvSpPr>
            <p:spPr>
              <a:xfrm>
                <a:off x="2899566" y="430102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7" name="Shape 617"/>
              <p:cNvSpPr/>
              <p:nvPr/>
            </p:nvSpPr>
            <p:spPr>
              <a:xfrm>
                <a:off x="3511546" y="43084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8" name="Shape 618"/>
              <p:cNvSpPr/>
              <p:nvPr/>
            </p:nvSpPr>
            <p:spPr>
              <a:xfrm>
                <a:off x="4734489" y="431483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19" name="Shape 619"/>
              <p:cNvCxnSpPr/>
              <p:nvPr/>
            </p:nvCxnSpPr>
            <p:spPr>
              <a:xfrm rot="5400000" flipH="1">
                <a:off x="2996266" y="468074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0" name="Shape 620"/>
              <p:cNvCxnSpPr/>
              <p:nvPr/>
            </p:nvCxnSpPr>
            <p:spPr>
              <a:xfrm rot="5400000" flipH="1">
                <a:off x="3604230" y="47088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1" name="Shape 621"/>
              <p:cNvCxnSpPr/>
              <p:nvPr/>
            </p:nvCxnSpPr>
            <p:spPr>
              <a:xfrm rot="5400000" flipH="1">
                <a:off x="4818510" y="47393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2" name="Shape 622"/>
              <p:cNvSpPr/>
              <p:nvPr/>
            </p:nvSpPr>
            <p:spPr>
              <a:xfrm>
                <a:off x="5425282" y="43153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23" name="Shape 623"/>
              <p:cNvCxnSpPr/>
              <p:nvPr/>
            </p:nvCxnSpPr>
            <p:spPr>
              <a:xfrm rot="5400000" flipH="1">
                <a:off x="5509305" y="473992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4" name="Shape 624"/>
              <p:cNvSpPr txBox="1"/>
              <p:nvPr/>
            </p:nvSpPr>
            <p:spPr>
              <a:xfrm>
                <a:off x="501931" y="4442055"/>
                <a:ext cx="1283399" cy="461699"/>
              </a:xfrm>
              <a:prstGeom prst="rect">
                <a:avLst/>
              </a:prstGeom>
              <a:noFill/>
              <a:ln>
                <a:noFill/>
              </a:ln>
            </p:spPr>
            <p:txBody>
              <a:bodyPr spcFirstLastPara="1" wrap="square" lIns="91425" tIns="45700" rIns="91425" bIns="45700" anchor="t" anchorCtr="0">
                <a:noAutofit/>
              </a:bodyPr>
              <a:lstStyle/>
              <a:p>
                <a:pPr>
                  <a:buClr>
                    <a:srgbClr val="004869"/>
                  </a:buClr>
                  <a:buSzPts val="300"/>
                </a:pPr>
                <a:r>
                  <a:rPr lang="en-GB" sz="1200" b="1">
                    <a:solidFill>
                      <a:srgbClr val="004869"/>
                    </a:solidFill>
                    <a:latin typeface="Arial"/>
                    <a:ea typeface="Arial"/>
                    <a:cs typeface="Arial"/>
                    <a:sym typeface="Arial"/>
                  </a:rPr>
                  <a:t>Alignment </a:t>
                </a:r>
                <a:endParaRPr/>
              </a:p>
              <a:p>
                <a:pPr>
                  <a:buClr>
                    <a:srgbClr val="004869"/>
                  </a:buClr>
                  <a:buSzPts val="300"/>
                </a:pPr>
                <a:r>
                  <a:rPr lang="en-GB" sz="1200">
                    <a:solidFill>
                      <a:srgbClr val="004869"/>
                    </a:solidFill>
                    <a:latin typeface="Arial"/>
                    <a:ea typeface="Arial"/>
                    <a:cs typeface="Arial"/>
                    <a:sym typeface="Arial"/>
                  </a:rPr>
                  <a:t>(bwa, smalt, bowtie etc)</a:t>
                </a:r>
                <a:endParaRPr/>
              </a:p>
            </p:txBody>
          </p:sp>
          <p:cxnSp>
            <p:nvCxnSpPr>
              <p:cNvPr id="625" name="Shape 625"/>
              <p:cNvCxnSpPr/>
              <p:nvPr/>
            </p:nvCxnSpPr>
            <p:spPr>
              <a:xfrm rot="5400000" flipH="1">
                <a:off x="2319821" y="411469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6" name="Shape 626"/>
              <p:cNvSpPr/>
              <p:nvPr/>
            </p:nvSpPr>
            <p:spPr>
              <a:xfrm>
                <a:off x="2209323" y="370046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7" name="Shape 627"/>
              <p:cNvSpPr/>
              <p:nvPr/>
            </p:nvSpPr>
            <p:spPr>
              <a:xfrm>
                <a:off x="2900113" y="372170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8" name="Shape 628"/>
              <p:cNvSpPr/>
              <p:nvPr/>
            </p:nvSpPr>
            <p:spPr>
              <a:xfrm>
                <a:off x="3512092" y="37291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9" name="Shape 629"/>
              <p:cNvSpPr/>
              <p:nvPr/>
            </p:nvSpPr>
            <p:spPr>
              <a:xfrm>
                <a:off x="4735032" y="373551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0" name="Shape 630"/>
              <p:cNvCxnSpPr/>
              <p:nvPr/>
            </p:nvCxnSpPr>
            <p:spPr>
              <a:xfrm rot="5400000" flipH="1">
                <a:off x="2996809" y="410142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1" name="Shape 631"/>
              <p:cNvCxnSpPr/>
              <p:nvPr/>
            </p:nvCxnSpPr>
            <p:spPr>
              <a:xfrm rot="5400000" flipH="1">
                <a:off x="3604776" y="41295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2" name="Shape 632"/>
              <p:cNvCxnSpPr/>
              <p:nvPr/>
            </p:nvCxnSpPr>
            <p:spPr>
              <a:xfrm rot="5400000" flipH="1">
                <a:off x="4819055" y="41600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3" name="Shape 633"/>
              <p:cNvSpPr/>
              <p:nvPr/>
            </p:nvSpPr>
            <p:spPr>
              <a:xfrm>
                <a:off x="5425828" y="37360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4" name="Shape 634"/>
              <p:cNvCxnSpPr/>
              <p:nvPr/>
            </p:nvCxnSpPr>
            <p:spPr>
              <a:xfrm rot="5400000" flipH="1">
                <a:off x="5509851" y="416060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5" name="Shape 635"/>
              <p:cNvSpPr txBox="1"/>
              <p:nvPr/>
            </p:nvSpPr>
            <p:spPr>
              <a:xfrm>
                <a:off x="474866" y="3876544"/>
                <a:ext cx="11511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BAM</a:t>
                </a:r>
                <a:endParaRPr/>
              </a:p>
              <a:p>
                <a:pPr algn="ctr">
                  <a:buClr>
                    <a:srgbClr val="004869"/>
                  </a:buClr>
                  <a:buSzPts val="300"/>
                </a:pPr>
                <a:r>
                  <a:rPr lang="en-GB" sz="1200" b="1">
                    <a:solidFill>
                      <a:srgbClr val="004869"/>
                    </a:solidFill>
                    <a:latin typeface="Arial"/>
                    <a:ea typeface="Arial"/>
                    <a:cs typeface="Arial"/>
                    <a:sym typeface="Arial"/>
                  </a:rPr>
                  <a:t>Improvement</a:t>
                </a:r>
                <a:endParaRPr/>
              </a:p>
            </p:txBody>
          </p:sp>
          <p:pic>
            <p:nvPicPr>
              <p:cNvPr id="636" name="Shape 636"/>
              <p:cNvPicPr preferRelativeResize="0"/>
              <p:nvPr/>
            </p:nvPicPr>
            <p:blipFill rotWithShape="1">
              <a:blip r:embed="rId5">
                <a:alphaModFix/>
              </a:blip>
              <a:srcRect/>
              <a:stretch/>
            </p:blipFill>
            <p:spPr>
              <a:xfrm>
                <a:off x="1696180" y="5267426"/>
                <a:ext cx="888898" cy="910531"/>
              </a:xfrm>
              <a:prstGeom prst="rect">
                <a:avLst/>
              </a:prstGeom>
              <a:noFill/>
              <a:ln>
                <a:noFill/>
              </a:ln>
            </p:spPr>
          </p:pic>
          <p:pic>
            <p:nvPicPr>
              <p:cNvPr id="637" name="Shape 637"/>
              <p:cNvPicPr preferRelativeResize="0"/>
              <p:nvPr/>
            </p:nvPicPr>
            <p:blipFill rotWithShape="1">
              <a:blip r:embed="rId6">
                <a:alphaModFix/>
              </a:blip>
              <a:srcRect/>
              <a:stretch/>
            </p:blipFill>
            <p:spPr>
              <a:xfrm>
                <a:off x="4318794" y="5259985"/>
                <a:ext cx="914400" cy="914400"/>
              </a:xfrm>
              <a:prstGeom prst="rect">
                <a:avLst/>
              </a:prstGeom>
              <a:noFill/>
              <a:ln>
                <a:noFill/>
              </a:ln>
            </p:spPr>
          </p:pic>
          <p:pic>
            <p:nvPicPr>
              <p:cNvPr id="638" name="Shape 638"/>
              <p:cNvPicPr preferRelativeResize="0"/>
              <p:nvPr/>
            </p:nvPicPr>
            <p:blipFill rotWithShape="1">
              <a:blip r:embed="rId7">
                <a:alphaModFix/>
              </a:blip>
              <a:srcRect/>
              <a:stretch/>
            </p:blipFill>
            <p:spPr>
              <a:xfrm>
                <a:off x="5529257" y="5265178"/>
                <a:ext cx="881220" cy="877819"/>
              </a:xfrm>
              <a:prstGeom prst="rect">
                <a:avLst/>
              </a:prstGeom>
              <a:noFill/>
              <a:ln>
                <a:noFill/>
              </a:ln>
            </p:spPr>
          </p:pic>
          <p:pic>
            <p:nvPicPr>
              <p:cNvPr id="639" name="Shape 639"/>
              <p:cNvPicPr preferRelativeResize="0"/>
              <p:nvPr/>
            </p:nvPicPr>
            <p:blipFill rotWithShape="1">
              <a:blip r:embed="rId8">
                <a:alphaModFix/>
              </a:blip>
              <a:srcRect/>
              <a:stretch/>
            </p:blipFill>
            <p:spPr>
              <a:xfrm>
                <a:off x="5411375" y="5442051"/>
                <a:ext cx="1146611" cy="515459"/>
              </a:xfrm>
              <a:prstGeom prst="rect">
                <a:avLst/>
              </a:prstGeom>
              <a:noFill/>
              <a:ln>
                <a:noFill/>
              </a:ln>
            </p:spPr>
          </p:pic>
        </p:grpSp>
        <p:sp>
          <p:nvSpPr>
            <p:cNvPr id="640" name="Shape 640"/>
            <p:cNvSpPr txBox="1"/>
            <p:nvPr/>
          </p:nvSpPr>
          <p:spPr>
            <a:xfrm>
              <a:off x="4088157" y="4180716"/>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41" name="Shape 641"/>
            <p:cNvSpPr txBox="1"/>
            <p:nvPr/>
          </p:nvSpPr>
          <p:spPr>
            <a:xfrm>
              <a:off x="4088157" y="36999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grpSp>
      <p:grpSp>
        <p:nvGrpSpPr>
          <p:cNvPr id="642" name="Shape 642"/>
          <p:cNvGrpSpPr/>
          <p:nvPr/>
        </p:nvGrpSpPr>
        <p:grpSpPr>
          <a:xfrm>
            <a:off x="1606828" y="3037262"/>
            <a:ext cx="8369028" cy="369299"/>
            <a:chOff x="82828" y="3009649"/>
            <a:chExt cx="8369028" cy="369299"/>
          </a:xfrm>
        </p:grpSpPr>
        <p:cxnSp>
          <p:nvCxnSpPr>
            <p:cNvPr id="643" name="Shape 643"/>
            <p:cNvCxnSpPr>
              <a:cxnSpLocks/>
              <a:stCxn id="644" idx="2"/>
            </p:cNvCxnSpPr>
            <p:nvPr/>
          </p:nvCxnSpPr>
          <p:spPr>
            <a:xfrm flipV="1">
              <a:off x="534328" y="3358304"/>
              <a:ext cx="7917528" cy="20644"/>
            </a:xfrm>
            <a:prstGeom prst="straightConnector1">
              <a:avLst/>
            </a:prstGeom>
            <a:solidFill>
              <a:srgbClr val="C3001D"/>
            </a:solidFill>
            <a:ln w="32375" cap="flat" cmpd="sng">
              <a:solidFill>
                <a:srgbClr val="004869"/>
              </a:solidFill>
              <a:prstDash val="dash"/>
              <a:round/>
              <a:headEnd type="none" w="sm" len="sm"/>
              <a:tailEnd type="none" w="sm" len="sm"/>
            </a:ln>
          </p:spPr>
        </p:cxnSp>
        <p:sp>
          <p:nvSpPr>
            <p:cNvPr id="644" name="Shape 644"/>
            <p:cNvSpPr txBox="1"/>
            <p:nvPr/>
          </p:nvSpPr>
          <p:spPr>
            <a:xfrm>
              <a:off x="82828" y="3009649"/>
              <a:ext cx="9029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Freeze</a:t>
              </a:r>
              <a:endParaRPr/>
            </a:p>
          </p:txBody>
        </p:sp>
      </p:grpSp>
      <p:sp>
        <p:nvSpPr>
          <p:cNvPr id="2" name="TextBox 1">
            <a:extLst>
              <a:ext uri="{FF2B5EF4-FFF2-40B4-BE49-F238E27FC236}">
                <a16:creationId xmlns:a16="http://schemas.microsoft.com/office/drawing/2014/main" id="{549256C7-CB1F-154B-B577-E4B2C2E8FE7B}"/>
              </a:ext>
            </a:extLst>
          </p:cNvPr>
          <p:cNvSpPr txBox="1"/>
          <p:nvPr/>
        </p:nvSpPr>
        <p:spPr>
          <a:xfrm>
            <a:off x="-777" y="1382751"/>
            <a:ext cx="1634193" cy="4247317"/>
          </a:xfrm>
          <a:prstGeom prst="rect">
            <a:avLst/>
          </a:prstGeom>
          <a:solidFill>
            <a:schemeClr val="accent2">
              <a:lumMod val="20000"/>
              <a:lumOff val="80000"/>
            </a:schemeClr>
          </a:solidFill>
        </p:spPr>
        <p:txBody>
          <a:bodyPr wrap="square" rtlCol="0">
            <a:spAutoFit/>
          </a:bodyPr>
          <a:lstStyle/>
          <a:p>
            <a:r>
              <a:rPr lang="en-US" dirty="0"/>
              <a:t>One sample </a:t>
            </a:r>
          </a:p>
          <a:p>
            <a:endParaRPr lang="en-US" dirty="0"/>
          </a:p>
          <a:p>
            <a:r>
              <a:rPr lang="en-US" dirty="0"/>
              <a:t>…spread over…</a:t>
            </a:r>
          </a:p>
          <a:p>
            <a:endParaRPr lang="en-US" dirty="0"/>
          </a:p>
          <a:p>
            <a:r>
              <a:rPr lang="en-US" dirty="0"/>
              <a:t>Multiple libraries</a:t>
            </a:r>
          </a:p>
          <a:p>
            <a:endParaRPr lang="en-US" dirty="0"/>
          </a:p>
          <a:p>
            <a:endParaRPr lang="en-US" dirty="0"/>
          </a:p>
          <a:p>
            <a:endParaRPr lang="en-US" dirty="0"/>
          </a:p>
          <a:p>
            <a:r>
              <a:rPr lang="en-US" dirty="0"/>
              <a:t>One library</a:t>
            </a:r>
          </a:p>
          <a:p>
            <a:endParaRPr lang="en-US" dirty="0"/>
          </a:p>
          <a:p>
            <a:r>
              <a:rPr lang="en-US" dirty="0"/>
              <a:t>…spread over…</a:t>
            </a:r>
          </a:p>
          <a:p>
            <a:endParaRPr lang="en-US" dirty="0"/>
          </a:p>
          <a:p>
            <a:r>
              <a:rPr lang="en-US" dirty="0"/>
              <a:t>Multiple runs (lanes)</a:t>
            </a:r>
          </a:p>
        </p:txBody>
      </p:sp>
      <p:sp>
        <p:nvSpPr>
          <p:cNvPr id="6" name="TextBox 5">
            <a:extLst>
              <a:ext uri="{FF2B5EF4-FFF2-40B4-BE49-F238E27FC236}">
                <a16:creationId xmlns:a16="http://schemas.microsoft.com/office/drawing/2014/main" id="{3DEBAC3E-40B0-4745-B677-045EBDCB0B31}"/>
              </a:ext>
            </a:extLst>
          </p:cNvPr>
          <p:cNvSpPr txBox="1"/>
          <p:nvPr/>
        </p:nvSpPr>
        <p:spPr>
          <a:xfrm>
            <a:off x="7940838" y="4298259"/>
            <a:ext cx="4184864" cy="769441"/>
          </a:xfrm>
          <a:prstGeom prst="rect">
            <a:avLst/>
          </a:prstGeom>
          <a:solidFill>
            <a:schemeClr val="bg1"/>
          </a:solidFill>
          <a:ln>
            <a:solidFill>
              <a:srgbClr val="FF0000"/>
            </a:solidFill>
          </a:ln>
        </p:spPr>
        <p:txBody>
          <a:bodyPr wrap="none" rtlCol="0">
            <a:spAutoFit/>
          </a:bodyPr>
          <a:lstStyle/>
          <a:p>
            <a:r>
              <a:rPr lang="en-US" sz="2200" dirty="0"/>
              <a:t>This step is the alignment of FASTQ</a:t>
            </a:r>
          </a:p>
          <a:p>
            <a:r>
              <a:rPr lang="en-US" sz="2200" dirty="0"/>
              <a:t>- We’ve discussed this at length</a:t>
            </a:r>
          </a:p>
        </p:txBody>
      </p:sp>
      <p:sp>
        <p:nvSpPr>
          <p:cNvPr id="7" name="Left Arrow 6">
            <a:extLst>
              <a:ext uri="{FF2B5EF4-FFF2-40B4-BE49-F238E27FC236}">
                <a16:creationId xmlns:a16="http://schemas.microsoft.com/office/drawing/2014/main" id="{19674BBE-4FD1-7848-BEB9-8FBEBB285FF9}"/>
              </a:ext>
            </a:extLst>
          </p:cNvPr>
          <p:cNvSpPr/>
          <p:nvPr/>
        </p:nvSpPr>
        <p:spPr>
          <a:xfrm>
            <a:off x="7528539" y="4343148"/>
            <a:ext cx="385269" cy="2900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AB264A1E-8035-B14B-BF96-FA75554C4BC0}"/>
              </a:ext>
            </a:extLst>
          </p:cNvPr>
          <p:cNvSpPr txBox="1"/>
          <p:nvPr/>
        </p:nvSpPr>
        <p:spPr>
          <a:xfrm>
            <a:off x="8125533" y="3519360"/>
            <a:ext cx="3460363" cy="430887"/>
          </a:xfrm>
          <a:prstGeom prst="rect">
            <a:avLst/>
          </a:prstGeom>
          <a:solidFill>
            <a:schemeClr val="bg1"/>
          </a:solidFill>
          <a:ln>
            <a:solidFill>
              <a:srgbClr val="FF0000"/>
            </a:solidFill>
          </a:ln>
        </p:spPr>
        <p:txBody>
          <a:bodyPr wrap="square" rtlCol="0">
            <a:spAutoFit/>
          </a:bodyPr>
          <a:lstStyle/>
          <a:p>
            <a:r>
              <a:rPr lang="en-US" sz="2200" dirty="0"/>
              <a:t>GATK </a:t>
            </a:r>
            <a:r>
              <a:rPr lang="en-US" sz="2200" i="1" dirty="0"/>
              <a:t>BAM IMPROVEMENT</a:t>
            </a:r>
          </a:p>
        </p:txBody>
      </p:sp>
      <p:sp>
        <p:nvSpPr>
          <p:cNvPr id="75" name="Left Arrow 74">
            <a:extLst>
              <a:ext uri="{FF2B5EF4-FFF2-40B4-BE49-F238E27FC236}">
                <a16:creationId xmlns:a16="http://schemas.microsoft.com/office/drawing/2014/main" id="{78079F72-E212-0848-8F62-101C35B22C61}"/>
              </a:ext>
            </a:extLst>
          </p:cNvPr>
          <p:cNvSpPr/>
          <p:nvPr/>
        </p:nvSpPr>
        <p:spPr>
          <a:xfrm rot="19886773">
            <a:off x="7494769" y="3521167"/>
            <a:ext cx="554361" cy="33347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F1CD4BB2-17EA-BD47-97FA-80885DAC2BD5}"/>
              </a:ext>
            </a:extLst>
          </p:cNvPr>
          <p:cNvSpPr txBox="1"/>
          <p:nvPr/>
        </p:nvSpPr>
        <p:spPr>
          <a:xfrm>
            <a:off x="10164677" y="3962662"/>
            <a:ext cx="1639808" cy="369332"/>
          </a:xfrm>
          <a:prstGeom prst="rect">
            <a:avLst/>
          </a:prstGeom>
          <a:solidFill>
            <a:schemeClr val="bg1"/>
          </a:solidFill>
          <a:ln>
            <a:solidFill>
              <a:srgbClr val="FF0000"/>
            </a:solidFill>
          </a:ln>
        </p:spPr>
        <p:txBody>
          <a:bodyPr wrap="none" rtlCol="0">
            <a:spAutoFit/>
          </a:bodyPr>
          <a:lstStyle/>
          <a:p>
            <a:r>
              <a:rPr lang="en-US" dirty="0"/>
              <a:t>POST-ALIGN QC</a:t>
            </a:r>
          </a:p>
        </p:txBody>
      </p:sp>
      <p:cxnSp>
        <p:nvCxnSpPr>
          <p:cNvPr id="77" name="Shape 643">
            <a:extLst>
              <a:ext uri="{FF2B5EF4-FFF2-40B4-BE49-F238E27FC236}">
                <a16:creationId xmlns:a16="http://schemas.microsoft.com/office/drawing/2014/main" id="{0039C075-A295-CD44-BF90-F48EEA10926B}"/>
              </a:ext>
            </a:extLst>
          </p:cNvPr>
          <p:cNvCxnSpPr>
            <a:cxnSpLocks/>
          </p:cNvCxnSpPr>
          <p:nvPr/>
        </p:nvCxnSpPr>
        <p:spPr>
          <a:xfrm flipV="1">
            <a:off x="2210728" y="4164845"/>
            <a:ext cx="7917528" cy="20644"/>
          </a:xfrm>
          <a:prstGeom prst="straightConnector1">
            <a:avLst/>
          </a:prstGeom>
          <a:solidFill>
            <a:srgbClr val="C3001D"/>
          </a:solidFill>
          <a:ln w="32375" cap="flat" cmpd="sng">
            <a:solidFill>
              <a:srgbClr val="004869"/>
            </a:solidFill>
            <a:prstDash val="dash"/>
            <a:round/>
            <a:headEnd type="none" w="sm" len="sm"/>
            <a:tailEnd type="none" w="sm" len="sm"/>
          </a:ln>
        </p:spPr>
      </p:cxnSp>
      <p:sp>
        <p:nvSpPr>
          <p:cNvPr id="78" name="TextBox 77">
            <a:extLst>
              <a:ext uri="{FF2B5EF4-FFF2-40B4-BE49-F238E27FC236}">
                <a16:creationId xmlns:a16="http://schemas.microsoft.com/office/drawing/2014/main" id="{3D232BF1-4AC5-3F47-9EAA-B28EBA9FE165}"/>
              </a:ext>
            </a:extLst>
          </p:cNvPr>
          <p:cNvSpPr txBox="1"/>
          <p:nvPr/>
        </p:nvSpPr>
        <p:spPr>
          <a:xfrm>
            <a:off x="8454514" y="1995180"/>
            <a:ext cx="3460363" cy="769441"/>
          </a:xfrm>
          <a:prstGeom prst="rect">
            <a:avLst/>
          </a:prstGeom>
          <a:solidFill>
            <a:srgbClr val="FF0000"/>
          </a:solidFill>
          <a:ln>
            <a:solidFill>
              <a:srgbClr val="FF0000"/>
            </a:solidFill>
          </a:ln>
        </p:spPr>
        <p:txBody>
          <a:bodyPr wrap="square" rtlCol="0">
            <a:spAutoFit/>
          </a:bodyPr>
          <a:lstStyle/>
          <a:p>
            <a:r>
              <a:rPr lang="en-US" sz="2200" dirty="0"/>
              <a:t>We squeeze in a library-level </a:t>
            </a:r>
            <a:r>
              <a:rPr lang="en-US" sz="2200" dirty="0" err="1"/>
              <a:t>dedup</a:t>
            </a:r>
            <a:r>
              <a:rPr lang="en-US" sz="2200" dirty="0"/>
              <a:t> right here.</a:t>
            </a:r>
            <a:endParaRPr lang="en-US" sz="2200" i="1" dirty="0"/>
          </a:p>
        </p:txBody>
      </p:sp>
      <p:sp>
        <p:nvSpPr>
          <p:cNvPr id="4" name="Left Arrow 3">
            <a:extLst>
              <a:ext uri="{FF2B5EF4-FFF2-40B4-BE49-F238E27FC236}">
                <a16:creationId xmlns:a16="http://schemas.microsoft.com/office/drawing/2014/main" id="{D70571DC-6C1F-3B46-8A75-843B0AF6E141}"/>
              </a:ext>
            </a:extLst>
          </p:cNvPr>
          <p:cNvSpPr/>
          <p:nvPr/>
        </p:nvSpPr>
        <p:spPr>
          <a:xfrm>
            <a:off x="7418213" y="2098952"/>
            <a:ext cx="963787" cy="31705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97937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pic>
        <p:nvPicPr>
          <p:cNvPr id="847" name="Google Shape;847;p64"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848" name="Google Shape;848;p64"/>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Library duplicates</a:t>
            </a:r>
            <a:endParaRPr sz="2400" b="1">
              <a:solidFill>
                <a:srgbClr val="000000"/>
              </a:solidFill>
              <a:latin typeface="Arial"/>
              <a:ea typeface="Arial"/>
              <a:cs typeface="Arial"/>
              <a:sym typeface="Arial"/>
            </a:endParaRPr>
          </a:p>
        </p:txBody>
      </p:sp>
      <p:sp>
        <p:nvSpPr>
          <p:cNvPr id="849" name="Google Shape;849;p64"/>
          <p:cNvSpPr txBox="1"/>
          <p:nvPr/>
        </p:nvSpPr>
        <p:spPr>
          <a:xfrm>
            <a:off x="1919536" y="980728"/>
            <a:ext cx="8352928" cy="5328592"/>
          </a:xfrm>
          <a:prstGeom prst="rect">
            <a:avLst/>
          </a:prstGeom>
          <a:noFill/>
          <a:ln>
            <a:noFill/>
          </a:ln>
        </p:spPr>
        <p:txBody>
          <a:bodyPr spcFirstLastPara="1" wrap="square" lIns="91425" tIns="45700" rIns="91425" bIns="45700" anchor="t" anchorCtr="0">
            <a:noAutofit/>
          </a:bodyPr>
          <a:lstStyle/>
          <a:p>
            <a:pPr>
              <a:lnSpc>
                <a:spcPct val="110000"/>
              </a:lnSpc>
              <a:buClr>
                <a:srgbClr val="004869"/>
              </a:buClr>
              <a:buSzPts val="450"/>
            </a:pPr>
            <a:r>
              <a:rPr lang="en-GB" dirty="0">
                <a:solidFill>
                  <a:srgbClr val="000000"/>
                </a:solidFill>
                <a:latin typeface="Arial"/>
                <a:ea typeface="Arial"/>
                <a:cs typeface="Arial"/>
                <a:sym typeface="Arial"/>
              </a:rPr>
              <a:t>All second-gen sequencing platforms are NOT single molecule sequencing</a:t>
            </a:r>
            <a:endParaRPr sz="1400" dirty="0">
              <a:solidFill>
                <a:srgbClr val="000000"/>
              </a:solidFill>
              <a:latin typeface="Arial"/>
              <a:ea typeface="Arial"/>
              <a:cs typeface="Arial"/>
              <a:sym typeface="Arial"/>
            </a:endParaRPr>
          </a:p>
          <a:p>
            <a:pPr marL="457200" indent="-342900">
              <a:lnSpc>
                <a:spcPct val="110000"/>
              </a:lnSpc>
              <a:buClr>
                <a:schemeClr val="dk1"/>
              </a:buClr>
              <a:buSzPts val="1800"/>
              <a:buFont typeface="Arial"/>
              <a:buChar char="•"/>
            </a:pPr>
            <a:r>
              <a:rPr lang="en-GB" dirty="0">
                <a:solidFill>
                  <a:srgbClr val="000000"/>
                </a:solidFill>
                <a:latin typeface="Arial"/>
                <a:ea typeface="Arial"/>
                <a:cs typeface="Arial"/>
                <a:sym typeface="Arial"/>
              </a:rPr>
              <a:t>PCR amplification step in library preparation</a:t>
            </a:r>
            <a:endParaRPr sz="1400" dirty="0">
              <a:solidFill>
                <a:srgbClr val="000000"/>
              </a:solidFill>
              <a:latin typeface="Arial"/>
              <a:ea typeface="Arial"/>
              <a:cs typeface="Arial"/>
              <a:sym typeface="Arial"/>
            </a:endParaRPr>
          </a:p>
          <a:p>
            <a:pPr marL="457200" indent="-342900">
              <a:lnSpc>
                <a:spcPct val="110000"/>
              </a:lnSpc>
              <a:buClr>
                <a:schemeClr val="dk1"/>
              </a:buClr>
              <a:buSzPts val="1800"/>
              <a:buFont typeface="Arial"/>
              <a:buChar char="•"/>
            </a:pPr>
            <a:r>
              <a:rPr lang="en-GB" dirty="0">
                <a:solidFill>
                  <a:srgbClr val="000000"/>
                </a:solidFill>
                <a:latin typeface="Arial"/>
                <a:ea typeface="Arial"/>
                <a:cs typeface="Arial"/>
                <a:sym typeface="Arial"/>
              </a:rPr>
              <a:t>Can result in duplicate DNA fragments in the final library prep.</a:t>
            </a:r>
            <a:endParaRPr sz="1400" dirty="0">
              <a:solidFill>
                <a:srgbClr val="000000"/>
              </a:solidFill>
              <a:latin typeface="Arial"/>
              <a:ea typeface="Arial"/>
              <a:cs typeface="Arial"/>
              <a:sym typeface="Arial"/>
            </a:endParaRPr>
          </a:p>
          <a:p>
            <a:pPr marL="457200" indent="-342900">
              <a:lnSpc>
                <a:spcPct val="110000"/>
              </a:lnSpc>
              <a:buClr>
                <a:schemeClr val="dk1"/>
              </a:buClr>
              <a:buSzPts val="1800"/>
              <a:buFont typeface="Arial"/>
              <a:buChar char="•"/>
            </a:pPr>
            <a:r>
              <a:rPr lang="en-GB" dirty="0">
                <a:solidFill>
                  <a:srgbClr val="000000"/>
                </a:solidFill>
                <a:latin typeface="Arial"/>
                <a:ea typeface="Arial"/>
                <a:cs typeface="Arial"/>
                <a:sym typeface="Arial"/>
              </a:rPr>
              <a:t>PCR-free protocols do exist – require larger volumes of input DNA</a:t>
            </a:r>
            <a:endParaRPr sz="1400" dirty="0">
              <a:solidFill>
                <a:srgbClr val="000000"/>
              </a:solidFill>
              <a:latin typeface="Arial"/>
              <a:ea typeface="Arial"/>
              <a:cs typeface="Arial"/>
              <a:sym typeface="Arial"/>
            </a:endParaRPr>
          </a:p>
          <a:p>
            <a:pPr>
              <a:lnSpc>
                <a:spcPct val="110000"/>
              </a:lnSpc>
              <a:spcBef>
                <a:spcPts val="400"/>
              </a:spcBef>
              <a:buClr>
                <a:schemeClr val="dk1"/>
              </a:buClr>
              <a:buSzPts val="450"/>
            </a:pPr>
            <a:endParaRPr lang="en-GB" dirty="0">
              <a:solidFill>
                <a:srgbClr val="000000"/>
              </a:solidFill>
              <a:latin typeface="Arial"/>
              <a:ea typeface="Arial"/>
              <a:cs typeface="Arial"/>
              <a:sym typeface="Arial"/>
            </a:endParaRPr>
          </a:p>
          <a:p>
            <a:pPr>
              <a:lnSpc>
                <a:spcPct val="110000"/>
              </a:lnSpc>
              <a:spcBef>
                <a:spcPts val="400"/>
              </a:spcBef>
              <a:buClr>
                <a:srgbClr val="004869"/>
              </a:buClr>
              <a:buSzPts val="450"/>
            </a:pPr>
            <a:r>
              <a:rPr lang="en-GB" dirty="0">
                <a:solidFill>
                  <a:srgbClr val="000000"/>
                </a:solidFill>
                <a:latin typeface="Arial"/>
                <a:ea typeface="Arial"/>
                <a:cs typeface="Arial"/>
                <a:sym typeface="Arial"/>
              </a:rPr>
              <a:t>Problem: can result in false SNP calls</a:t>
            </a:r>
            <a:endParaRPr lang="en-GB" sz="1400" dirty="0">
              <a:solidFill>
                <a:srgbClr val="000000"/>
              </a:solidFill>
              <a:latin typeface="Arial"/>
              <a:ea typeface="Arial"/>
              <a:cs typeface="Arial"/>
              <a:sym typeface="Arial"/>
            </a:endParaRPr>
          </a:p>
          <a:p>
            <a:pPr marL="457200" indent="-342900">
              <a:lnSpc>
                <a:spcPct val="110000"/>
              </a:lnSpc>
              <a:spcBef>
                <a:spcPts val="400"/>
              </a:spcBef>
              <a:buClr>
                <a:schemeClr val="dk1"/>
              </a:buClr>
              <a:buSzPts val="1800"/>
              <a:buFont typeface="Arial"/>
              <a:buChar char="•"/>
            </a:pPr>
            <a:r>
              <a:rPr lang="en-GB" dirty="0">
                <a:solidFill>
                  <a:srgbClr val="000000"/>
                </a:solidFill>
                <a:latin typeface="Arial"/>
                <a:ea typeface="Arial"/>
                <a:cs typeface="Arial"/>
                <a:sym typeface="Arial"/>
              </a:rPr>
              <a:t>Duplicates manifest themselves as high read depth support</a:t>
            </a:r>
            <a:endParaRPr lang="en-GB" sz="1400" dirty="0">
              <a:solidFill>
                <a:srgbClr val="000000"/>
              </a:solidFill>
              <a:latin typeface="Arial"/>
              <a:ea typeface="Arial"/>
              <a:cs typeface="Arial"/>
              <a:sym typeface="Arial"/>
            </a:endParaRPr>
          </a:p>
          <a:p>
            <a:pPr>
              <a:lnSpc>
                <a:spcPct val="110000"/>
              </a:lnSpc>
              <a:spcBef>
                <a:spcPts val="400"/>
              </a:spcBef>
              <a:buClr>
                <a:schemeClr val="dk1"/>
              </a:buClr>
              <a:buSzPts val="450"/>
            </a:pPr>
            <a:endParaRPr lang="en-GB" dirty="0">
              <a:solidFill>
                <a:srgbClr val="000000"/>
              </a:solidFill>
              <a:latin typeface="Arial"/>
              <a:ea typeface="Arial"/>
              <a:cs typeface="Arial"/>
              <a:sym typeface="Arial"/>
            </a:endParaRPr>
          </a:p>
          <a:p>
            <a:pPr>
              <a:lnSpc>
                <a:spcPct val="110000"/>
              </a:lnSpc>
              <a:spcBef>
                <a:spcPts val="400"/>
              </a:spcBef>
              <a:buClr>
                <a:schemeClr val="dk1"/>
              </a:buClr>
              <a:buSzPts val="450"/>
            </a:pPr>
            <a:r>
              <a:rPr lang="en-GB" dirty="0">
                <a:solidFill>
                  <a:srgbClr val="000000"/>
                </a:solidFill>
                <a:latin typeface="Arial"/>
                <a:ea typeface="Arial"/>
                <a:cs typeface="Arial"/>
                <a:sym typeface="Arial"/>
              </a:rPr>
              <a:t>Solution:</a:t>
            </a:r>
            <a:endParaRPr dirty="0">
              <a:solidFill>
                <a:srgbClr val="000000"/>
              </a:solidFill>
              <a:latin typeface="Arial"/>
              <a:ea typeface="Arial"/>
              <a:cs typeface="Arial"/>
              <a:sym typeface="Arial"/>
            </a:endParaRPr>
          </a:p>
          <a:p>
            <a:pPr marL="457200" indent="-342900">
              <a:lnSpc>
                <a:spcPct val="110000"/>
              </a:lnSpc>
              <a:spcBef>
                <a:spcPts val="400"/>
              </a:spcBef>
              <a:buClr>
                <a:schemeClr val="dk1"/>
              </a:buClr>
              <a:buSzPts val="1800"/>
              <a:buFont typeface="Arial"/>
              <a:buChar char="•"/>
            </a:pPr>
            <a:r>
              <a:rPr lang="en-GB" dirty="0">
                <a:solidFill>
                  <a:srgbClr val="000000"/>
                </a:solidFill>
                <a:latin typeface="Arial"/>
                <a:ea typeface="Arial"/>
                <a:cs typeface="Arial"/>
                <a:sym typeface="Arial"/>
              </a:rPr>
              <a:t>Align reads to the reference genome</a:t>
            </a:r>
            <a:endParaRPr sz="1400" dirty="0">
              <a:solidFill>
                <a:srgbClr val="000000"/>
              </a:solidFill>
              <a:latin typeface="Arial"/>
              <a:ea typeface="Arial"/>
              <a:cs typeface="Arial"/>
              <a:sym typeface="Arial"/>
            </a:endParaRPr>
          </a:p>
          <a:p>
            <a:pPr marL="457200" indent="-342900">
              <a:lnSpc>
                <a:spcPct val="110000"/>
              </a:lnSpc>
              <a:spcBef>
                <a:spcPts val="400"/>
              </a:spcBef>
              <a:buClr>
                <a:schemeClr val="dk1"/>
              </a:buClr>
              <a:buSzPts val="1800"/>
              <a:buFont typeface="Arial"/>
              <a:buChar char="•"/>
            </a:pPr>
            <a:r>
              <a:rPr lang="en-GB" dirty="0">
                <a:solidFill>
                  <a:srgbClr val="000000"/>
                </a:solidFill>
                <a:latin typeface="Arial"/>
                <a:ea typeface="Arial"/>
                <a:cs typeface="Arial"/>
                <a:sym typeface="Arial"/>
              </a:rPr>
              <a:t>Identify read-pairs where the </a:t>
            </a:r>
            <a:r>
              <a:rPr lang="en-GB" b="1" i="1" dirty="0">
                <a:solidFill>
                  <a:srgbClr val="000000"/>
                </a:solidFill>
                <a:latin typeface="Arial"/>
                <a:ea typeface="Arial"/>
                <a:cs typeface="Arial"/>
                <a:sym typeface="Arial"/>
              </a:rPr>
              <a:t>outer ends</a:t>
            </a:r>
            <a:r>
              <a:rPr lang="en-GB" dirty="0">
                <a:solidFill>
                  <a:srgbClr val="000000"/>
                </a:solidFill>
                <a:latin typeface="Arial"/>
                <a:ea typeface="Arial"/>
                <a:cs typeface="Arial"/>
                <a:sym typeface="Arial"/>
              </a:rPr>
              <a:t> map to the same position on the genome and remove all but 1 copy</a:t>
            </a:r>
            <a:endParaRPr sz="1400" dirty="0">
              <a:solidFill>
                <a:srgbClr val="000000"/>
              </a:solidFill>
              <a:latin typeface="Arial"/>
              <a:ea typeface="Arial"/>
              <a:cs typeface="Arial"/>
              <a:sym typeface="Arial"/>
            </a:endParaRPr>
          </a:p>
          <a:p>
            <a:pPr marL="914400" lvl="1" indent="-342900">
              <a:lnSpc>
                <a:spcPct val="110000"/>
              </a:lnSpc>
              <a:spcBef>
                <a:spcPts val="400"/>
              </a:spcBef>
              <a:buClr>
                <a:schemeClr val="dk1"/>
              </a:buClr>
              <a:buSzPts val="1800"/>
              <a:buFont typeface="Noto Sans Symbols"/>
              <a:buChar char="➢"/>
            </a:pPr>
            <a:r>
              <a:rPr lang="en-GB" dirty="0" err="1">
                <a:solidFill>
                  <a:srgbClr val="000000"/>
                </a:solidFill>
                <a:latin typeface="Arial"/>
                <a:ea typeface="Arial"/>
                <a:cs typeface="Arial"/>
                <a:sym typeface="Arial"/>
              </a:rPr>
              <a:t>Samtools</a:t>
            </a:r>
            <a:r>
              <a:rPr lang="en-GB" dirty="0">
                <a:solidFill>
                  <a:srgbClr val="000000"/>
                </a:solidFill>
                <a:latin typeface="Arial"/>
                <a:ea typeface="Arial"/>
                <a:cs typeface="Arial"/>
                <a:sym typeface="Arial"/>
              </a:rPr>
              <a:t>: </a:t>
            </a:r>
            <a:r>
              <a:rPr lang="en-GB" dirty="0" err="1">
                <a:solidFill>
                  <a:srgbClr val="000000"/>
                </a:solidFill>
                <a:latin typeface="Arial"/>
                <a:ea typeface="Arial"/>
                <a:cs typeface="Arial"/>
                <a:sym typeface="Arial"/>
              </a:rPr>
              <a:t>samtools</a:t>
            </a:r>
            <a:r>
              <a:rPr lang="en-GB" dirty="0">
                <a:solidFill>
                  <a:srgbClr val="000000"/>
                </a:solidFill>
                <a:latin typeface="Arial"/>
                <a:ea typeface="Arial"/>
                <a:cs typeface="Arial"/>
                <a:sym typeface="Arial"/>
              </a:rPr>
              <a:t> </a:t>
            </a:r>
            <a:r>
              <a:rPr lang="en-GB" dirty="0" err="1">
                <a:solidFill>
                  <a:srgbClr val="000000"/>
                </a:solidFill>
                <a:latin typeface="Arial"/>
                <a:ea typeface="Arial"/>
                <a:cs typeface="Arial"/>
                <a:sym typeface="Arial"/>
              </a:rPr>
              <a:t>rmdup</a:t>
            </a:r>
            <a:endParaRPr dirty="0">
              <a:solidFill>
                <a:srgbClr val="000000"/>
              </a:solidFill>
              <a:latin typeface="Arial"/>
              <a:ea typeface="Arial"/>
              <a:cs typeface="Arial"/>
              <a:sym typeface="Arial"/>
            </a:endParaRPr>
          </a:p>
          <a:p>
            <a:pPr marL="914400" lvl="1" indent="-342900">
              <a:lnSpc>
                <a:spcPct val="110000"/>
              </a:lnSpc>
              <a:spcBef>
                <a:spcPts val="400"/>
              </a:spcBef>
              <a:buClr>
                <a:schemeClr val="dk1"/>
              </a:buClr>
              <a:buSzPts val="1800"/>
              <a:buFont typeface="Noto Sans Symbols"/>
              <a:buChar char="➢"/>
            </a:pPr>
            <a:r>
              <a:rPr lang="en-GB" dirty="0">
                <a:solidFill>
                  <a:srgbClr val="000000"/>
                </a:solidFill>
                <a:latin typeface="Arial"/>
                <a:ea typeface="Arial"/>
                <a:cs typeface="Arial"/>
                <a:sym typeface="Arial"/>
              </a:rPr>
              <a:t>Picard/GATK: </a:t>
            </a:r>
            <a:r>
              <a:rPr lang="en-GB" dirty="0" err="1">
                <a:solidFill>
                  <a:srgbClr val="000000"/>
                </a:solidFill>
                <a:latin typeface="Arial"/>
                <a:ea typeface="Arial"/>
                <a:cs typeface="Arial"/>
                <a:sym typeface="Arial"/>
              </a:rPr>
              <a:t>MarkDuplicates</a:t>
            </a:r>
            <a:endParaRPr sz="1400" dirty="0">
              <a:solidFill>
                <a:srgbClr val="000000"/>
              </a:solidFill>
              <a:latin typeface="Arial"/>
              <a:ea typeface="Arial"/>
              <a:cs typeface="Arial"/>
              <a:sym typeface="Arial"/>
            </a:endParaRPr>
          </a:p>
          <a:p>
            <a:pPr>
              <a:lnSpc>
                <a:spcPct val="110000"/>
              </a:lnSpc>
              <a:spcBef>
                <a:spcPts val="400"/>
              </a:spcBef>
              <a:buClr>
                <a:schemeClr val="dk1"/>
              </a:buClr>
              <a:buSzPts val="450"/>
            </a:pPr>
            <a:r>
              <a:rPr lang="en-GB" dirty="0">
                <a:solidFill>
                  <a:srgbClr val="000000"/>
                </a:solidFill>
                <a:latin typeface="Arial"/>
                <a:ea typeface="Arial"/>
                <a:cs typeface="Arial"/>
                <a:sym typeface="Arial"/>
              </a:rPr>
              <a:t>Generally low number of duplicates in good libraries (&lt;5%). </a:t>
            </a:r>
            <a:r>
              <a:rPr lang="en-GB" i="1" dirty="0">
                <a:solidFill>
                  <a:srgbClr val="000000"/>
                </a:solidFill>
                <a:latin typeface="Arial"/>
                <a:ea typeface="Arial"/>
                <a:cs typeface="Arial"/>
                <a:sym typeface="Arial"/>
              </a:rPr>
              <a:t>But I see ~15%</a:t>
            </a:r>
            <a:endParaRPr dirty="0">
              <a:solidFill>
                <a:srgbClr val="000000"/>
              </a:solidFill>
              <a:latin typeface="Arial"/>
              <a:ea typeface="Arial"/>
              <a:cs typeface="Arial"/>
              <a:sym typeface="Arial"/>
            </a:endParaRPr>
          </a:p>
          <a:p>
            <a:pPr>
              <a:lnSpc>
                <a:spcPct val="110000"/>
              </a:lnSpc>
              <a:buClr>
                <a:srgbClr val="004869"/>
              </a:buClr>
              <a:buSzPts val="450"/>
            </a:pPr>
            <a:endParaRPr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3959421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pic>
        <p:nvPicPr>
          <p:cNvPr id="580" name="Shape 580"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581" name="Shape 581"/>
          <p:cNvSpPr txBox="1"/>
          <p:nvPr/>
        </p:nvSpPr>
        <p:spPr>
          <a:xfrm>
            <a:off x="1524000" y="0"/>
            <a:ext cx="9144000" cy="943334"/>
          </a:xfrm>
          <a:prstGeom prst="rect">
            <a:avLst/>
          </a:prstGeom>
          <a:solidFill>
            <a:srgbClr val="99CAD2"/>
          </a:solidFill>
          <a:ln>
            <a:noFill/>
          </a:ln>
        </p:spPr>
        <p:txBody>
          <a:bodyPr spcFirstLastPara="1" wrap="square" lIns="91425" tIns="91425" rIns="91425" bIns="91425" anchor="ctr" anchorCtr="0">
            <a:noAutofit/>
          </a:bodyPr>
          <a:lstStyle/>
          <a:p>
            <a:pPr algn="ctr">
              <a:buClr>
                <a:schemeClr val="dk1"/>
              </a:buClr>
              <a:buSzPts val="600"/>
            </a:pPr>
            <a:r>
              <a:rPr lang="en-GB" sz="2400" b="1">
                <a:solidFill>
                  <a:srgbClr val="000000"/>
                </a:solidFill>
                <a:latin typeface="Arial"/>
                <a:ea typeface="Arial"/>
                <a:cs typeface="Arial"/>
                <a:sym typeface="Arial"/>
              </a:rPr>
              <a:t>Data production workflow</a:t>
            </a:r>
            <a:endParaRPr sz="2400" b="1">
              <a:solidFill>
                <a:srgbClr val="000000"/>
              </a:solidFill>
              <a:latin typeface="Arial"/>
              <a:ea typeface="Arial"/>
              <a:cs typeface="Arial"/>
              <a:sym typeface="Arial"/>
            </a:endParaRPr>
          </a:p>
        </p:txBody>
      </p:sp>
      <p:sp>
        <p:nvSpPr>
          <p:cNvPr id="582" name="Shape 582"/>
          <p:cNvSpPr/>
          <p:nvPr/>
        </p:nvSpPr>
        <p:spPr>
          <a:xfrm>
            <a:off x="1998320" y="1041713"/>
            <a:ext cx="8129400" cy="22301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dirty="0"/>
          </a:p>
        </p:txBody>
      </p:sp>
      <p:sp>
        <p:nvSpPr>
          <p:cNvPr id="583" name="Shape 583"/>
          <p:cNvSpPr/>
          <p:nvPr/>
        </p:nvSpPr>
        <p:spPr>
          <a:xfrm>
            <a:off x="3249608" y="2416002"/>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84" name="Shape 584"/>
          <p:cNvSpPr/>
          <p:nvPr/>
        </p:nvSpPr>
        <p:spPr>
          <a:xfrm>
            <a:off x="6660518" y="2581673"/>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5" name="Shape 585"/>
          <p:cNvCxnSpPr/>
          <p:nvPr/>
        </p:nvCxnSpPr>
        <p:spPr>
          <a:xfrm rot="-5400000">
            <a:off x="6276226" y="3089014"/>
            <a:ext cx="8915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6" name="Shape 586"/>
          <p:cNvCxnSpPr/>
          <p:nvPr/>
        </p:nvCxnSpPr>
        <p:spPr>
          <a:xfrm rot="5400000" flipH="1">
            <a:off x="6648722" y="3172648"/>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87" name="Shape 587"/>
          <p:cNvSpPr/>
          <p:nvPr/>
        </p:nvSpPr>
        <p:spPr>
          <a:xfrm>
            <a:off x="4120456" y="2573699"/>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588" name="Shape 588"/>
          <p:cNvCxnSpPr/>
          <p:nvPr/>
        </p:nvCxnSpPr>
        <p:spPr>
          <a:xfrm rot="-5400000">
            <a:off x="3749964" y="3067228"/>
            <a:ext cx="863998" cy="4013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89" name="Shape 589"/>
          <p:cNvCxnSpPr/>
          <p:nvPr/>
        </p:nvCxnSpPr>
        <p:spPr>
          <a:xfrm rot="5400000" flipH="1">
            <a:off x="4108659" y="3137062"/>
            <a:ext cx="864598" cy="2621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0" name="Shape 590"/>
          <p:cNvCxnSpPr/>
          <p:nvPr/>
        </p:nvCxnSpPr>
        <p:spPr>
          <a:xfrm rot="-5400000">
            <a:off x="5000335" y="3155691"/>
            <a:ext cx="857699" cy="2616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591" name="Shape 591"/>
          <p:cNvSpPr/>
          <p:nvPr/>
        </p:nvSpPr>
        <p:spPr>
          <a:xfrm>
            <a:off x="5280027" y="2589111"/>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592" name="Shape 592"/>
          <p:cNvSpPr txBox="1"/>
          <p:nvPr/>
        </p:nvSpPr>
        <p:spPr>
          <a:xfrm>
            <a:off x="2221172" y="2640759"/>
            <a:ext cx="706498" cy="461699"/>
          </a:xfrm>
          <a:prstGeom prst="rect">
            <a:avLst/>
          </a:prstGeom>
          <a:solidFill>
            <a:srgbClr val="FF0000"/>
          </a:solidFill>
          <a:ln>
            <a:noFill/>
          </a:ln>
        </p:spPr>
        <p:txBody>
          <a:bodyPr spcFirstLastPara="1" wrap="square" lIns="91425" tIns="45700" rIns="91425" bIns="45700" anchor="t" anchorCtr="0">
            <a:noAutofit/>
          </a:bodyPr>
          <a:lstStyle/>
          <a:p>
            <a:pPr algn="ctr">
              <a:buClr>
                <a:srgbClr val="004869"/>
              </a:buClr>
              <a:buSzPts val="300"/>
            </a:pPr>
            <a:r>
              <a:rPr lang="en-GB" sz="1200" b="1" dirty="0">
                <a:solidFill>
                  <a:srgbClr val="004869"/>
                </a:solidFill>
                <a:latin typeface="Arial"/>
                <a:ea typeface="Arial"/>
                <a:cs typeface="Arial"/>
                <a:sym typeface="Arial"/>
              </a:rPr>
              <a:t>Library</a:t>
            </a:r>
            <a:endParaRPr dirty="0"/>
          </a:p>
          <a:p>
            <a:pPr algn="ctr">
              <a:buClr>
                <a:srgbClr val="004869"/>
              </a:buClr>
              <a:buSzPts val="300"/>
            </a:pPr>
            <a:r>
              <a:rPr lang="en-GB" sz="1200" b="1" dirty="0">
                <a:solidFill>
                  <a:srgbClr val="004869"/>
                </a:solidFill>
                <a:latin typeface="Arial"/>
                <a:ea typeface="Arial"/>
                <a:cs typeface="Arial"/>
                <a:sym typeface="Arial"/>
              </a:rPr>
              <a:t>merge</a:t>
            </a:r>
            <a:endParaRPr dirty="0"/>
          </a:p>
        </p:txBody>
      </p:sp>
      <p:sp>
        <p:nvSpPr>
          <p:cNvPr id="593" name="Shape 593"/>
          <p:cNvSpPr txBox="1"/>
          <p:nvPr/>
        </p:nvSpPr>
        <p:spPr>
          <a:xfrm>
            <a:off x="8095114" y="2686926"/>
            <a:ext cx="890100"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Library</a:t>
            </a:r>
            <a:endParaRPr/>
          </a:p>
        </p:txBody>
      </p:sp>
      <p:sp>
        <p:nvSpPr>
          <p:cNvPr id="594" name="Shape 594"/>
          <p:cNvSpPr/>
          <p:nvPr/>
        </p:nvSpPr>
        <p:spPr>
          <a:xfrm>
            <a:off x="3249608" y="1243054"/>
            <a:ext cx="4721398" cy="855898"/>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sp>
        <p:nvSpPr>
          <p:cNvPr id="595" name="Shape 595"/>
          <p:cNvSpPr/>
          <p:nvPr/>
        </p:nvSpPr>
        <p:spPr>
          <a:xfrm>
            <a:off x="4603050" y="1491026"/>
            <a:ext cx="6771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NA34842</a:t>
            </a:r>
            <a:endParaRPr/>
          </a:p>
        </p:txBody>
      </p:sp>
      <p:sp>
        <p:nvSpPr>
          <p:cNvPr id="596" name="Shape 596"/>
          <p:cNvSpPr/>
          <p:nvPr/>
        </p:nvSpPr>
        <p:spPr>
          <a:xfrm>
            <a:off x="6065225" y="1491026"/>
            <a:ext cx="595200"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lgn="ctr">
              <a:buClr>
                <a:srgbClr val="004869"/>
              </a:buClr>
              <a:buSzPts val="150"/>
            </a:pPr>
            <a:r>
              <a:rPr lang="en-GB" sz="600">
                <a:solidFill>
                  <a:srgbClr val="004869"/>
                </a:solidFill>
                <a:latin typeface="Arial"/>
                <a:ea typeface="Arial"/>
                <a:cs typeface="Arial"/>
                <a:sym typeface="Arial"/>
              </a:rPr>
              <a:t>NA87465</a:t>
            </a:r>
            <a:endParaRPr/>
          </a:p>
        </p:txBody>
      </p:sp>
      <p:cxnSp>
        <p:nvCxnSpPr>
          <p:cNvPr id="597" name="Shape 597"/>
          <p:cNvCxnSpPr/>
          <p:nvPr/>
        </p:nvCxnSpPr>
        <p:spPr>
          <a:xfrm rot="5400000" flipH="1">
            <a:off x="4827568" y="1874362"/>
            <a:ext cx="835800" cy="593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8" name="Shape 598"/>
          <p:cNvCxnSpPr/>
          <p:nvPr/>
        </p:nvCxnSpPr>
        <p:spPr>
          <a:xfrm rot="-5400000">
            <a:off x="4248349" y="1887599"/>
            <a:ext cx="820499" cy="551699"/>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599" name="Shape 599"/>
          <p:cNvCxnSpPr/>
          <p:nvPr/>
        </p:nvCxnSpPr>
        <p:spPr>
          <a:xfrm rot="5400000" flipH="1">
            <a:off x="6211060" y="1869922"/>
            <a:ext cx="828300" cy="5952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00" name="Shape 600"/>
          <p:cNvSpPr txBox="1"/>
          <p:nvPr/>
        </p:nvSpPr>
        <p:spPr>
          <a:xfrm>
            <a:off x="8084957" y="1334195"/>
            <a:ext cx="18908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Sample/Platform</a:t>
            </a:r>
            <a:endParaRPr/>
          </a:p>
        </p:txBody>
      </p:sp>
      <p:sp>
        <p:nvSpPr>
          <p:cNvPr id="601" name="Shape 601"/>
          <p:cNvSpPr txBox="1"/>
          <p:nvPr/>
        </p:nvSpPr>
        <p:spPr>
          <a:xfrm>
            <a:off x="2360723" y="1491021"/>
            <a:ext cx="7320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Sample</a:t>
            </a:r>
            <a:endParaRPr/>
          </a:p>
          <a:p>
            <a:pPr algn="ctr">
              <a:buClr>
                <a:srgbClr val="004869"/>
              </a:buClr>
              <a:buSzPts val="300"/>
            </a:pPr>
            <a:r>
              <a:rPr lang="en-GB" sz="1200" b="1">
                <a:solidFill>
                  <a:srgbClr val="004869"/>
                </a:solidFill>
                <a:latin typeface="Arial"/>
                <a:ea typeface="Arial"/>
                <a:cs typeface="Arial"/>
                <a:sym typeface="Arial"/>
              </a:rPr>
              <a:t>merge</a:t>
            </a:r>
            <a:endParaRPr/>
          </a:p>
        </p:txBody>
      </p:sp>
      <p:grpSp>
        <p:nvGrpSpPr>
          <p:cNvPr id="603" name="Shape 603"/>
          <p:cNvGrpSpPr/>
          <p:nvPr/>
        </p:nvGrpSpPr>
        <p:grpSpPr>
          <a:xfrm>
            <a:off x="1985060" y="3506656"/>
            <a:ext cx="8129400" cy="2726535"/>
            <a:chOff x="461060" y="3506655"/>
            <a:chExt cx="8129400" cy="2726535"/>
          </a:xfrm>
        </p:grpSpPr>
        <p:grpSp>
          <p:nvGrpSpPr>
            <p:cNvPr id="604" name="Shape 604"/>
            <p:cNvGrpSpPr/>
            <p:nvPr/>
          </p:nvGrpSpPr>
          <p:grpSpPr>
            <a:xfrm>
              <a:off x="461060" y="3506655"/>
              <a:ext cx="8129400" cy="2726535"/>
              <a:chOff x="461060" y="3506655"/>
              <a:chExt cx="8129400" cy="2726535"/>
            </a:xfrm>
          </p:grpSpPr>
          <p:sp>
            <p:nvSpPr>
              <p:cNvPr id="605" name="Shape 605"/>
              <p:cNvSpPr/>
              <p:nvPr/>
            </p:nvSpPr>
            <p:spPr>
              <a:xfrm>
                <a:off x="461060" y="3506655"/>
                <a:ext cx="8129400" cy="2658299"/>
              </a:xfrm>
              <a:prstGeom prst="rect">
                <a:avLst/>
              </a:prstGeom>
              <a:solidFill>
                <a:srgbClr val="EFF3E6"/>
              </a:solidFill>
              <a:ln w="9525" cap="flat" cmpd="sng">
                <a:solidFill>
                  <a:srgbClr val="F2F5EC"/>
                </a:solidFill>
                <a:prstDash val="solid"/>
                <a:round/>
                <a:headEnd type="none" w="sm" len="sm"/>
                <a:tailEnd type="none" w="sm" len="sm"/>
              </a:ln>
            </p:spPr>
            <p:txBody>
              <a:bodyPr spcFirstLastPara="1" wrap="square" lIns="91425" tIns="45700" rIns="91425" bIns="45700" anchor="ctr" anchorCtr="0">
                <a:noAutofit/>
              </a:bodyPr>
              <a:lstStyle/>
              <a:p>
                <a:pPr algn="r">
                  <a:buClr>
                    <a:srgbClr val="004869"/>
                  </a:buClr>
                  <a:buSzPts val="550"/>
                </a:pPr>
                <a:endParaRPr sz="2600" dirty="0">
                  <a:solidFill>
                    <a:srgbClr val="FF0000"/>
                  </a:solidFill>
                </a:endParaRPr>
              </a:p>
            </p:txBody>
          </p:sp>
          <p:sp>
            <p:nvSpPr>
              <p:cNvPr id="606" name="Shape 606"/>
              <p:cNvSpPr/>
              <p:nvPr/>
            </p:nvSpPr>
            <p:spPr>
              <a:xfrm>
                <a:off x="1725608" y="3575685"/>
                <a:ext cx="4721398" cy="1615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400"/>
                </a:pPr>
                <a:endParaRPr sz="2400">
                  <a:solidFill>
                    <a:srgbClr val="004869"/>
                  </a:solidFill>
                  <a:latin typeface="Arial"/>
                  <a:ea typeface="Arial"/>
                  <a:cs typeface="Arial"/>
                  <a:sym typeface="Arial"/>
                </a:endParaRPr>
              </a:p>
            </p:txBody>
          </p:sp>
          <p:pic>
            <p:nvPicPr>
              <p:cNvPr id="607" name="Shape 607"/>
              <p:cNvPicPr preferRelativeResize="0"/>
              <p:nvPr/>
            </p:nvPicPr>
            <p:blipFill rotWithShape="1">
              <a:blip r:embed="rId4">
                <a:alphaModFix/>
              </a:blip>
              <a:srcRect/>
              <a:stretch/>
            </p:blipFill>
            <p:spPr>
              <a:xfrm>
                <a:off x="2868281" y="5273792"/>
                <a:ext cx="1091807" cy="959398"/>
              </a:xfrm>
              <a:prstGeom prst="rect">
                <a:avLst/>
              </a:prstGeom>
              <a:noFill/>
              <a:ln>
                <a:noFill/>
              </a:ln>
            </p:spPr>
          </p:pic>
          <p:sp>
            <p:nvSpPr>
              <p:cNvPr id="608" name="Shape 608"/>
              <p:cNvSpPr/>
              <p:nvPr/>
            </p:nvSpPr>
            <p:spPr>
              <a:xfrm>
                <a:off x="2222583"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09" name="Shape 609"/>
              <p:cNvSpPr/>
              <p:nvPr/>
            </p:nvSpPr>
            <p:spPr>
              <a:xfrm>
                <a:off x="2899566" y="485961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0" name="Shape 610"/>
              <p:cNvSpPr/>
              <p:nvPr/>
            </p:nvSpPr>
            <p:spPr>
              <a:xfrm>
                <a:off x="3511546" y="488086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1" name="Shape 611"/>
              <p:cNvSpPr txBox="1"/>
              <p:nvPr/>
            </p:nvSpPr>
            <p:spPr>
              <a:xfrm>
                <a:off x="4088157" y="47462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12" name="Shape 612"/>
              <p:cNvSpPr/>
              <p:nvPr/>
            </p:nvSpPr>
            <p:spPr>
              <a:xfrm>
                <a:off x="4734489"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sp>
            <p:nvSpPr>
              <p:cNvPr id="613" name="Shape 613"/>
              <p:cNvSpPr/>
              <p:nvPr/>
            </p:nvSpPr>
            <p:spPr>
              <a:xfrm>
                <a:off x="5369514" y="487449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Fastq</a:t>
                </a:r>
                <a:endParaRPr/>
              </a:p>
            </p:txBody>
          </p:sp>
          <p:cxnSp>
            <p:nvCxnSpPr>
              <p:cNvPr id="614" name="Shape 614"/>
              <p:cNvCxnSpPr/>
              <p:nvPr/>
            </p:nvCxnSpPr>
            <p:spPr>
              <a:xfrm rot="5400000" flipH="1">
                <a:off x="2319274" y="469401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15" name="Shape 615"/>
              <p:cNvSpPr/>
              <p:nvPr/>
            </p:nvSpPr>
            <p:spPr>
              <a:xfrm>
                <a:off x="2208776" y="4279780"/>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6" name="Shape 616"/>
              <p:cNvSpPr/>
              <p:nvPr/>
            </p:nvSpPr>
            <p:spPr>
              <a:xfrm>
                <a:off x="2899566" y="430102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7" name="Shape 617"/>
              <p:cNvSpPr/>
              <p:nvPr/>
            </p:nvSpPr>
            <p:spPr>
              <a:xfrm>
                <a:off x="3511546" y="43084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18" name="Shape 618"/>
              <p:cNvSpPr/>
              <p:nvPr/>
            </p:nvSpPr>
            <p:spPr>
              <a:xfrm>
                <a:off x="4734489" y="431483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19" name="Shape 619"/>
              <p:cNvCxnSpPr/>
              <p:nvPr/>
            </p:nvCxnSpPr>
            <p:spPr>
              <a:xfrm rot="5400000" flipH="1">
                <a:off x="2996266" y="468074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0" name="Shape 620"/>
              <p:cNvCxnSpPr/>
              <p:nvPr/>
            </p:nvCxnSpPr>
            <p:spPr>
              <a:xfrm rot="5400000" flipH="1">
                <a:off x="3604230" y="47088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21" name="Shape 621"/>
              <p:cNvCxnSpPr/>
              <p:nvPr/>
            </p:nvCxnSpPr>
            <p:spPr>
              <a:xfrm rot="5400000" flipH="1">
                <a:off x="4818510" y="4739392"/>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2" name="Shape 622"/>
              <p:cNvSpPr/>
              <p:nvPr/>
            </p:nvSpPr>
            <p:spPr>
              <a:xfrm>
                <a:off x="5425282" y="4315366"/>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23" name="Shape 623"/>
              <p:cNvCxnSpPr/>
              <p:nvPr/>
            </p:nvCxnSpPr>
            <p:spPr>
              <a:xfrm rot="5400000" flipH="1">
                <a:off x="5509305" y="4739926"/>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4" name="Shape 624"/>
              <p:cNvSpPr txBox="1"/>
              <p:nvPr/>
            </p:nvSpPr>
            <p:spPr>
              <a:xfrm>
                <a:off x="501931" y="4442055"/>
                <a:ext cx="1283399" cy="461699"/>
              </a:xfrm>
              <a:prstGeom prst="rect">
                <a:avLst/>
              </a:prstGeom>
              <a:noFill/>
              <a:ln>
                <a:noFill/>
              </a:ln>
            </p:spPr>
            <p:txBody>
              <a:bodyPr spcFirstLastPara="1" wrap="square" lIns="91425" tIns="45700" rIns="91425" bIns="45700" anchor="t" anchorCtr="0">
                <a:noAutofit/>
              </a:bodyPr>
              <a:lstStyle/>
              <a:p>
                <a:pPr>
                  <a:buClr>
                    <a:srgbClr val="004869"/>
                  </a:buClr>
                  <a:buSzPts val="300"/>
                </a:pPr>
                <a:r>
                  <a:rPr lang="en-GB" sz="1200" b="1">
                    <a:solidFill>
                      <a:srgbClr val="004869"/>
                    </a:solidFill>
                    <a:latin typeface="Arial"/>
                    <a:ea typeface="Arial"/>
                    <a:cs typeface="Arial"/>
                    <a:sym typeface="Arial"/>
                  </a:rPr>
                  <a:t>Alignment </a:t>
                </a:r>
                <a:endParaRPr/>
              </a:p>
              <a:p>
                <a:pPr>
                  <a:buClr>
                    <a:srgbClr val="004869"/>
                  </a:buClr>
                  <a:buSzPts val="300"/>
                </a:pPr>
                <a:r>
                  <a:rPr lang="en-GB" sz="1200">
                    <a:solidFill>
                      <a:srgbClr val="004869"/>
                    </a:solidFill>
                    <a:latin typeface="Arial"/>
                    <a:ea typeface="Arial"/>
                    <a:cs typeface="Arial"/>
                    <a:sym typeface="Arial"/>
                  </a:rPr>
                  <a:t>(bwa, smalt, bowtie etc)</a:t>
                </a:r>
                <a:endParaRPr/>
              </a:p>
            </p:txBody>
          </p:sp>
          <p:cxnSp>
            <p:nvCxnSpPr>
              <p:cNvPr id="625" name="Shape 625"/>
              <p:cNvCxnSpPr/>
              <p:nvPr/>
            </p:nvCxnSpPr>
            <p:spPr>
              <a:xfrm rot="5400000" flipH="1">
                <a:off x="2319821" y="411469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26" name="Shape 626"/>
              <p:cNvSpPr/>
              <p:nvPr/>
            </p:nvSpPr>
            <p:spPr>
              <a:xfrm>
                <a:off x="2209323" y="3700462"/>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7" name="Shape 627"/>
              <p:cNvSpPr/>
              <p:nvPr/>
            </p:nvSpPr>
            <p:spPr>
              <a:xfrm>
                <a:off x="2900113" y="3721707"/>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8" name="Shape 628"/>
              <p:cNvSpPr/>
              <p:nvPr/>
            </p:nvSpPr>
            <p:spPr>
              <a:xfrm>
                <a:off x="3512092" y="37291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sp>
            <p:nvSpPr>
              <p:cNvPr id="629" name="Shape 629"/>
              <p:cNvSpPr/>
              <p:nvPr/>
            </p:nvSpPr>
            <p:spPr>
              <a:xfrm>
                <a:off x="4735032" y="3735514"/>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0" name="Shape 630"/>
              <p:cNvCxnSpPr/>
              <p:nvPr/>
            </p:nvCxnSpPr>
            <p:spPr>
              <a:xfrm rot="5400000" flipH="1">
                <a:off x="2996809" y="4101428"/>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1" name="Shape 631"/>
              <p:cNvCxnSpPr/>
              <p:nvPr/>
            </p:nvCxnSpPr>
            <p:spPr>
              <a:xfrm rot="5400000" flipH="1">
                <a:off x="3604776" y="41295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cxnSp>
            <p:nvCxnSpPr>
              <p:cNvPr id="632" name="Shape 632"/>
              <p:cNvCxnSpPr/>
              <p:nvPr/>
            </p:nvCxnSpPr>
            <p:spPr>
              <a:xfrm rot="5400000" flipH="1">
                <a:off x="4819055" y="4160073"/>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3" name="Shape 633"/>
              <p:cNvSpPr/>
              <p:nvPr/>
            </p:nvSpPr>
            <p:spPr>
              <a:xfrm>
                <a:off x="5425828" y="3736048"/>
                <a:ext cx="524699" cy="262199"/>
              </a:xfrm>
              <a:prstGeom prst="roundRect">
                <a:avLst>
                  <a:gd name="adj" fmla="val 16667"/>
                </a:avLst>
              </a:prstGeom>
              <a:noFill/>
              <a:ln w="9525" cap="flat" cmpd="sng">
                <a:solidFill>
                  <a:srgbClr val="004869"/>
                </a:solidFill>
                <a:prstDash val="solid"/>
                <a:round/>
                <a:headEnd type="none" w="sm" len="sm"/>
                <a:tailEnd type="none" w="sm" len="sm"/>
              </a:ln>
            </p:spPr>
            <p:txBody>
              <a:bodyPr spcFirstLastPara="1" wrap="square" lIns="91425" tIns="45700" rIns="91425" bIns="45700" anchor="t" anchorCtr="0">
                <a:noAutofit/>
              </a:bodyPr>
              <a:lstStyle/>
              <a:p>
                <a:pPr>
                  <a:buClr>
                    <a:srgbClr val="004869"/>
                  </a:buClr>
                  <a:buSzPts val="250"/>
                </a:pPr>
                <a:r>
                  <a:rPr lang="en-GB" sz="1000">
                    <a:solidFill>
                      <a:srgbClr val="004869"/>
                    </a:solidFill>
                    <a:latin typeface="Arial"/>
                    <a:ea typeface="Arial"/>
                    <a:cs typeface="Arial"/>
                    <a:sym typeface="Arial"/>
                  </a:rPr>
                  <a:t>BAM</a:t>
                </a:r>
                <a:endParaRPr/>
              </a:p>
            </p:txBody>
          </p:sp>
          <p:cxnSp>
            <p:nvCxnSpPr>
              <p:cNvPr id="634" name="Shape 634"/>
              <p:cNvCxnSpPr/>
              <p:nvPr/>
            </p:nvCxnSpPr>
            <p:spPr>
              <a:xfrm rot="5400000" flipH="1">
                <a:off x="5509851" y="4160607"/>
                <a:ext cx="317400" cy="13800"/>
              </a:xfrm>
              <a:prstGeom prst="straightConnector1">
                <a:avLst/>
              </a:prstGeom>
              <a:solidFill>
                <a:srgbClr val="C3001D"/>
              </a:solidFill>
              <a:ln w="9525" cap="flat" cmpd="sng">
                <a:solidFill>
                  <a:srgbClr val="004869"/>
                </a:solidFill>
                <a:prstDash val="solid"/>
                <a:round/>
                <a:headEnd type="none" w="sm" len="sm"/>
                <a:tailEnd type="stealth" w="med" len="med"/>
              </a:ln>
            </p:spPr>
          </p:cxnSp>
          <p:sp>
            <p:nvSpPr>
              <p:cNvPr id="635" name="Shape 635"/>
              <p:cNvSpPr txBox="1"/>
              <p:nvPr/>
            </p:nvSpPr>
            <p:spPr>
              <a:xfrm>
                <a:off x="474866" y="3876544"/>
                <a:ext cx="1151100" cy="461699"/>
              </a:xfrm>
              <a:prstGeom prst="rect">
                <a:avLst/>
              </a:prstGeom>
              <a:noFill/>
              <a:ln>
                <a:noFill/>
              </a:ln>
            </p:spPr>
            <p:txBody>
              <a:bodyPr spcFirstLastPara="1" wrap="square" lIns="91425" tIns="45700" rIns="91425" bIns="45700" anchor="t" anchorCtr="0">
                <a:noAutofit/>
              </a:bodyPr>
              <a:lstStyle/>
              <a:p>
                <a:pPr algn="ctr">
                  <a:buClr>
                    <a:srgbClr val="004869"/>
                  </a:buClr>
                  <a:buSzPts val="300"/>
                </a:pPr>
                <a:r>
                  <a:rPr lang="en-GB" sz="1200" b="1">
                    <a:solidFill>
                      <a:srgbClr val="004869"/>
                    </a:solidFill>
                    <a:latin typeface="Arial"/>
                    <a:ea typeface="Arial"/>
                    <a:cs typeface="Arial"/>
                    <a:sym typeface="Arial"/>
                  </a:rPr>
                  <a:t>BAM</a:t>
                </a:r>
                <a:endParaRPr/>
              </a:p>
              <a:p>
                <a:pPr algn="ctr">
                  <a:buClr>
                    <a:srgbClr val="004869"/>
                  </a:buClr>
                  <a:buSzPts val="300"/>
                </a:pPr>
                <a:r>
                  <a:rPr lang="en-GB" sz="1200" b="1">
                    <a:solidFill>
                      <a:srgbClr val="004869"/>
                    </a:solidFill>
                    <a:latin typeface="Arial"/>
                    <a:ea typeface="Arial"/>
                    <a:cs typeface="Arial"/>
                    <a:sym typeface="Arial"/>
                  </a:rPr>
                  <a:t>Improvement</a:t>
                </a:r>
                <a:endParaRPr/>
              </a:p>
            </p:txBody>
          </p:sp>
          <p:pic>
            <p:nvPicPr>
              <p:cNvPr id="636" name="Shape 636"/>
              <p:cNvPicPr preferRelativeResize="0"/>
              <p:nvPr/>
            </p:nvPicPr>
            <p:blipFill rotWithShape="1">
              <a:blip r:embed="rId5">
                <a:alphaModFix/>
              </a:blip>
              <a:srcRect/>
              <a:stretch/>
            </p:blipFill>
            <p:spPr>
              <a:xfrm>
                <a:off x="1696180" y="5267426"/>
                <a:ext cx="888898" cy="910531"/>
              </a:xfrm>
              <a:prstGeom prst="rect">
                <a:avLst/>
              </a:prstGeom>
              <a:noFill/>
              <a:ln>
                <a:noFill/>
              </a:ln>
            </p:spPr>
          </p:pic>
          <p:pic>
            <p:nvPicPr>
              <p:cNvPr id="637" name="Shape 637"/>
              <p:cNvPicPr preferRelativeResize="0"/>
              <p:nvPr/>
            </p:nvPicPr>
            <p:blipFill rotWithShape="1">
              <a:blip r:embed="rId6">
                <a:alphaModFix/>
              </a:blip>
              <a:srcRect/>
              <a:stretch/>
            </p:blipFill>
            <p:spPr>
              <a:xfrm>
                <a:off x="4318794" y="5259985"/>
                <a:ext cx="914400" cy="914400"/>
              </a:xfrm>
              <a:prstGeom prst="rect">
                <a:avLst/>
              </a:prstGeom>
              <a:noFill/>
              <a:ln>
                <a:noFill/>
              </a:ln>
            </p:spPr>
          </p:pic>
          <p:pic>
            <p:nvPicPr>
              <p:cNvPr id="638" name="Shape 638"/>
              <p:cNvPicPr preferRelativeResize="0"/>
              <p:nvPr/>
            </p:nvPicPr>
            <p:blipFill rotWithShape="1">
              <a:blip r:embed="rId7">
                <a:alphaModFix/>
              </a:blip>
              <a:srcRect/>
              <a:stretch/>
            </p:blipFill>
            <p:spPr>
              <a:xfrm>
                <a:off x="5529257" y="5265178"/>
                <a:ext cx="881220" cy="877819"/>
              </a:xfrm>
              <a:prstGeom prst="rect">
                <a:avLst/>
              </a:prstGeom>
              <a:noFill/>
              <a:ln>
                <a:noFill/>
              </a:ln>
            </p:spPr>
          </p:pic>
          <p:pic>
            <p:nvPicPr>
              <p:cNvPr id="639" name="Shape 639"/>
              <p:cNvPicPr preferRelativeResize="0"/>
              <p:nvPr/>
            </p:nvPicPr>
            <p:blipFill rotWithShape="1">
              <a:blip r:embed="rId8">
                <a:alphaModFix/>
              </a:blip>
              <a:srcRect/>
              <a:stretch/>
            </p:blipFill>
            <p:spPr>
              <a:xfrm>
                <a:off x="5411375" y="5442051"/>
                <a:ext cx="1146611" cy="515459"/>
              </a:xfrm>
              <a:prstGeom prst="rect">
                <a:avLst/>
              </a:prstGeom>
              <a:noFill/>
              <a:ln>
                <a:noFill/>
              </a:ln>
            </p:spPr>
          </p:pic>
        </p:grpSp>
        <p:sp>
          <p:nvSpPr>
            <p:cNvPr id="640" name="Shape 640"/>
            <p:cNvSpPr txBox="1"/>
            <p:nvPr/>
          </p:nvSpPr>
          <p:spPr>
            <a:xfrm>
              <a:off x="4088157" y="4180716"/>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sp>
          <p:nvSpPr>
            <p:cNvPr id="641" name="Shape 641"/>
            <p:cNvSpPr txBox="1"/>
            <p:nvPr/>
          </p:nvSpPr>
          <p:spPr>
            <a:xfrm>
              <a:off x="4088157" y="3699928"/>
              <a:ext cx="6461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a:t>
              </a:r>
              <a:endParaRPr/>
            </a:p>
          </p:txBody>
        </p:sp>
      </p:grpSp>
      <p:grpSp>
        <p:nvGrpSpPr>
          <p:cNvPr id="642" name="Shape 642"/>
          <p:cNvGrpSpPr/>
          <p:nvPr/>
        </p:nvGrpSpPr>
        <p:grpSpPr>
          <a:xfrm>
            <a:off x="1606828" y="3037262"/>
            <a:ext cx="8369028" cy="369299"/>
            <a:chOff x="82828" y="3009649"/>
            <a:chExt cx="8369028" cy="369299"/>
          </a:xfrm>
        </p:grpSpPr>
        <p:cxnSp>
          <p:nvCxnSpPr>
            <p:cNvPr id="643" name="Shape 643"/>
            <p:cNvCxnSpPr>
              <a:cxnSpLocks/>
              <a:stCxn id="644" idx="2"/>
            </p:cNvCxnSpPr>
            <p:nvPr/>
          </p:nvCxnSpPr>
          <p:spPr>
            <a:xfrm flipV="1">
              <a:off x="534328" y="3358304"/>
              <a:ext cx="7917528" cy="20644"/>
            </a:xfrm>
            <a:prstGeom prst="straightConnector1">
              <a:avLst/>
            </a:prstGeom>
            <a:solidFill>
              <a:srgbClr val="C3001D"/>
            </a:solidFill>
            <a:ln w="32375" cap="flat" cmpd="sng">
              <a:solidFill>
                <a:srgbClr val="004869"/>
              </a:solidFill>
              <a:prstDash val="dash"/>
              <a:round/>
              <a:headEnd type="none" w="sm" len="sm"/>
              <a:tailEnd type="none" w="sm" len="sm"/>
            </a:ln>
          </p:spPr>
        </p:cxnSp>
        <p:sp>
          <p:nvSpPr>
            <p:cNvPr id="644" name="Shape 644"/>
            <p:cNvSpPr txBox="1"/>
            <p:nvPr/>
          </p:nvSpPr>
          <p:spPr>
            <a:xfrm>
              <a:off x="82828" y="3009649"/>
              <a:ext cx="902999" cy="369299"/>
            </a:xfrm>
            <a:prstGeom prst="rect">
              <a:avLst/>
            </a:prstGeom>
            <a:noFill/>
            <a:ln>
              <a:noFill/>
            </a:ln>
          </p:spPr>
          <p:txBody>
            <a:bodyPr spcFirstLastPara="1" wrap="square" lIns="91425" tIns="45700" rIns="91425" bIns="45700" anchor="t" anchorCtr="0">
              <a:noAutofit/>
            </a:bodyPr>
            <a:lstStyle/>
            <a:p>
              <a:pPr>
                <a:buClr>
                  <a:srgbClr val="004869"/>
                </a:buClr>
                <a:buSzPts val="450"/>
              </a:pPr>
              <a:r>
                <a:rPr lang="en-GB">
                  <a:solidFill>
                    <a:srgbClr val="004869"/>
                  </a:solidFill>
                  <a:latin typeface="Arial"/>
                  <a:ea typeface="Arial"/>
                  <a:cs typeface="Arial"/>
                  <a:sym typeface="Arial"/>
                </a:rPr>
                <a:t>Freeze</a:t>
              </a:r>
              <a:endParaRPr/>
            </a:p>
          </p:txBody>
        </p:sp>
      </p:grpSp>
      <p:sp>
        <p:nvSpPr>
          <p:cNvPr id="2" name="TextBox 1">
            <a:extLst>
              <a:ext uri="{FF2B5EF4-FFF2-40B4-BE49-F238E27FC236}">
                <a16:creationId xmlns:a16="http://schemas.microsoft.com/office/drawing/2014/main" id="{549256C7-CB1F-154B-B577-E4B2C2E8FE7B}"/>
              </a:ext>
            </a:extLst>
          </p:cNvPr>
          <p:cNvSpPr txBox="1"/>
          <p:nvPr/>
        </p:nvSpPr>
        <p:spPr>
          <a:xfrm>
            <a:off x="-777" y="1382751"/>
            <a:ext cx="1634193" cy="4247317"/>
          </a:xfrm>
          <a:prstGeom prst="rect">
            <a:avLst/>
          </a:prstGeom>
          <a:solidFill>
            <a:schemeClr val="accent2">
              <a:lumMod val="20000"/>
              <a:lumOff val="80000"/>
            </a:schemeClr>
          </a:solidFill>
        </p:spPr>
        <p:txBody>
          <a:bodyPr wrap="square" rtlCol="0">
            <a:spAutoFit/>
          </a:bodyPr>
          <a:lstStyle/>
          <a:p>
            <a:r>
              <a:rPr lang="en-US" dirty="0"/>
              <a:t>One sample </a:t>
            </a:r>
          </a:p>
          <a:p>
            <a:endParaRPr lang="en-US" dirty="0"/>
          </a:p>
          <a:p>
            <a:r>
              <a:rPr lang="en-US" dirty="0"/>
              <a:t>…spread over…</a:t>
            </a:r>
          </a:p>
          <a:p>
            <a:endParaRPr lang="en-US" dirty="0"/>
          </a:p>
          <a:p>
            <a:r>
              <a:rPr lang="en-US" dirty="0"/>
              <a:t>Multiple libraries</a:t>
            </a:r>
          </a:p>
          <a:p>
            <a:endParaRPr lang="en-US" dirty="0"/>
          </a:p>
          <a:p>
            <a:endParaRPr lang="en-US" dirty="0"/>
          </a:p>
          <a:p>
            <a:endParaRPr lang="en-US" dirty="0"/>
          </a:p>
          <a:p>
            <a:r>
              <a:rPr lang="en-US" dirty="0"/>
              <a:t>One library</a:t>
            </a:r>
          </a:p>
          <a:p>
            <a:endParaRPr lang="en-US" dirty="0"/>
          </a:p>
          <a:p>
            <a:r>
              <a:rPr lang="en-US" dirty="0"/>
              <a:t>…spread over…</a:t>
            </a:r>
          </a:p>
          <a:p>
            <a:endParaRPr lang="en-US" dirty="0"/>
          </a:p>
          <a:p>
            <a:r>
              <a:rPr lang="en-US" dirty="0"/>
              <a:t>Multiple runs (lanes)</a:t>
            </a:r>
          </a:p>
        </p:txBody>
      </p:sp>
      <p:sp>
        <p:nvSpPr>
          <p:cNvPr id="6" name="TextBox 5">
            <a:extLst>
              <a:ext uri="{FF2B5EF4-FFF2-40B4-BE49-F238E27FC236}">
                <a16:creationId xmlns:a16="http://schemas.microsoft.com/office/drawing/2014/main" id="{3DEBAC3E-40B0-4745-B677-045EBDCB0B31}"/>
              </a:ext>
            </a:extLst>
          </p:cNvPr>
          <p:cNvSpPr txBox="1"/>
          <p:nvPr/>
        </p:nvSpPr>
        <p:spPr>
          <a:xfrm>
            <a:off x="7940838" y="4298259"/>
            <a:ext cx="4184864" cy="769441"/>
          </a:xfrm>
          <a:prstGeom prst="rect">
            <a:avLst/>
          </a:prstGeom>
          <a:solidFill>
            <a:schemeClr val="bg1"/>
          </a:solidFill>
          <a:ln>
            <a:solidFill>
              <a:srgbClr val="FF0000"/>
            </a:solidFill>
          </a:ln>
        </p:spPr>
        <p:txBody>
          <a:bodyPr wrap="none" rtlCol="0">
            <a:spAutoFit/>
          </a:bodyPr>
          <a:lstStyle/>
          <a:p>
            <a:r>
              <a:rPr lang="en-US" sz="2200" dirty="0"/>
              <a:t>This step is the alignment of FASTQ</a:t>
            </a:r>
          </a:p>
          <a:p>
            <a:r>
              <a:rPr lang="en-US" sz="2200" dirty="0"/>
              <a:t>- We’ve discussed this at length</a:t>
            </a:r>
          </a:p>
        </p:txBody>
      </p:sp>
      <p:sp>
        <p:nvSpPr>
          <p:cNvPr id="7" name="Left Arrow 6">
            <a:extLst>
              <a:ext uri="{FF2B5EF4-FFF2-40B4-BE49-F238E27FC236}">
                <a16:creationId xmlns:a16="http://schemas.microsoft.com/office/drawing/2014/main" id="{19674BBE-4FD1-7848-BEB9-8FBEBB285FF9}"/>
              </a:ext>
            </a:extLst>
          </p:cNvPr>
          <p:cNvSpPr/>
          <p:nvPr/>
        </p:nvSpPr>
        <p:spPr>
          <a:xfrm>
            <a:off x="7528539" y="4343148"/>
            <a:ext cx="385269" cy="2900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AB264A1E-8035-B14B-BF96-FA75554C4BC0}"/>
              </a:ext>
            </a:extLst>
          </p:cNvPr>
          <p:cNvSpPr txBox="1"/>
          <p:nvPr/>
        </p:nvSpPr>
        <p:spPr>
          <a:xfrm>
            <a:off x="8125533" y="3519360"/>
            <a:ext cx="3460363" cy="430887"/>
          </a:xfrm>
          <a:prstGeom prst="rect">
            <a:avLst/>
          </a:prstGeom>
          <a:solidFill>
            <a:schemeClr val="bg1"/>
          </a:solidFill>
          <a:ln>
            <a:solidFill>
              <a:srgbClr val="FF0000"/>
            </a:solidFill>
          </a:ln>
        </p:spPr>
        <p:txBody>
          <a:bodyPr wrap="square" rtlCol="0">
            <a:spAutoFit/>
          </a:bodyPr>
          <a:lstStyle/>
          <a:p>
            <a:r>
              <a:rPr lang="en-US" sz="2200" dirty="0"/>
              <a:t>GATK </a:t>
            </a:r>
            <a:r>
              <a:rPr lang="en-US" sz="2200" i="1" dirty="0"/>
              <a:t>BAM IMPROVEMENT</a:t>
            </a:r>
          </a:p>
        </p:txBody>
      </p:sp>
      <p:sp>
        <p:nvSpPr>
          <p:cNvPr id="75" name="Left Arrow 74">
            <a:extLst>
              <a:ext uri="{FF2B5EF4-FFF2-40B4-BE49-F238E27FC236}">
                <a16:creationId xmlns:a16="http://schemas.microsoft.com/office/drawing/2014/main" id="{78079F72-E212-0848-8F62-101C35B22C61}"/>
              </a:ext>
            </a:extLst>
          </p:cNvPr>
          <p:cNvSpPr/>
          <p:nvPr/>
        </p:nvSpPr>
        <p:spPr>
          <a:xfrm rot="19886773">
            <a:off x="7494769" y="3521167"/>
            <a:ext cx="554361" cy="33347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F1CD4BB2-17EA-BD47-97FA-80885DAC2BD5}"/>
              </a:ext>
            </a:extLst>
          </p:cNvPr>
          <p:cNvSpPr txBox="1"/>
          <p:nvPr/>
        </p:nvSpPr>
        <p:spPr>
          <a:xfrm>
            <a:off x="10164677" y="3962662"/>
            <a:ext cx="1639808" cy="369332"/>
          </a:xfrm>
          <a:prstGeom prst="rect">
            <a:avLst/>
          </a:prstGeom>
          <a:solidFill>
            <a:schemeClr val="bg1"/>
          </a:solidFill>
          <a:ln>
            <a:solidFill>
              <a:srgbClr val="FF0000"/>
            </a:solidFill>
          </a:ln>
        </p:spPr>
        <p:txBody>
          <a:bodyPr wrap="none" rtlCol="0">
            <a:spAutoFit/>
          </a:bodyPr>
          <a:lstStyle/>
          <a:p>
            <a:r>
              <a:rPr lang="en-US" dirty="0"/>
              <a:t>POST-ALIGN QC</a:t>
            </a:r>
          </a:p>
        </p:txBody>
      </p:sp>
      <p:cxnSp>
        <p:nvCxnSpPr>
          <p:cNvPr id="77" name="Shape 643">
            <a:extLst>
              <a:ext uri="{FF2B5EF4-FFF2-40B4-BE49-F238E27FC236}">
                <a16:creationId xmlns:a16="http://schemas.microsoft.com/office/drawing/2014/main" id="{0039C075-A295-CD44-BF90-F48EEA10926B}"/>
              </a:ext>
            </a:extLst>
          </p:cNvPr>
          <p:cNvCxnSpPr>
            <a:cxnSpLocks/>
          </p:cNvCxnSpPr>
          <p:nvPr/>
        </p:nvCxnSpPr>
        <p:spPr>
          <a:xfrm flipV="1">
            <a:off x="2210728" y="4164845"/>
            <a:ext cx="7917528" cy="20644"/>
          </a:xfrm>
          <a:prstGeom prst="straightConnector1">
            <a:avLst/>
          </a:prstGeom>
          <a:solidFill>
            <a:srgbClr val="C3001D"/>
          </a:solidFill>
          <a:ln w="32375" cap="flat" cmpd="sng">
            <a:solidFill>
              <a:srgbClr val="004869"/>
            </a:solidFill>
            <a:prstDash val="dash"/>
            <a:round/>
            <a:headEnd type="none" w="sm" len="sm"/>
            <a:tailEnd type="none" w="sm" len="sm"/>
          </a:ln>
        </p:spPr>
      </p:cxnSp>
      <p:sp>
        <p:nvSpPr>
          <p:cNvPr id="78" name="TextBox 77">
            <a:extLst>
              <a:ext uri="{FF2B5EF4-FFF2-40B4-BE49-F238E27FC236}">
                <a16:creationId xmlns:a16="http://schemas.microsoft.com/office/drawing/2014/main" id="{3D232BF1-4AC5-3F47-9EAA-B28EBA9FE165}"/>
              </a:ext>
            </a:extLst>
          </p:cNvPr>
          <p:cNvSpPr txBox="1"/>
          <p:nvPr/>
        </p:nvSpPr>
        <p:spPr>
          <a:xfrm>
            <a:off x="8454514" y="1995180"/>
            <a:ext cx="3460363" cy="769441"/>
          </a:xfrm>
          <a:prstGeom prst="rect">
            <a:avLst/>
          </a:prstGeom>
          <a:solidFill>
            <a:srgbClr val="FF0000"/>
          </a:solidFill>
          <a:ln>
            <a:solidFill>
              <a:srgbClr val="FF0000"/>
            </a:solidFill>
          </a:ln>
        </p:spPr>
        <p:txBody>
          <a:bodyPr wrap="square" rtlCol="0">
            <a:spAutoFit/>
          </a:bodyPr>
          <a:lstStyle/>
          <a:p>
            <a:r>
              <a:rPr lang="en-US" sz="2200" dirty="0"/>
              <a:t>We squeeze in a library-level </a:t>
            </a:r>
            <a:r>
              <a:rPr lang="en-US" sz="2200" dirty="0" err="1"/>
              <a:t>dedup</a:t>
            </a:r>
            <a:r>
              <a:rPr lang="en-US" sz="2200" dirty="0"/>
              <a:t> right here.</a:t>
            </a:r>
            <a:endParaRPr lang="en-US" sz="2200" i="1" dirty="0"/>
          </a:p>
        </p:txBody>
      </p:sp>
      <p:sp>
        <p:nvSpPr>
          <p:cNvPr id="4" name="Left Arrow 3">
            <a:extLst>
              <a:ext uri="{FF2B5EF4-FFF2-40B4-BE49-F238E27FC236}">
                <a16:creationId xmlns:a16="http://schemas.microsoft.com/office/drawing/2014/main" id="{D70571DC-6C1F-3B46-8A75-843B0AF6E141}"/>
              </a:ext>
            </a:extLst>
          </p:cNvPr>
          <p:cNvSpPr/>
          <p:nvPr/>
        </p:nvSpPr>
        <p:spPr>
          <a:xfrm>
            <a:off x="7418213" y="2098952"/>
            <a:ext cx="963787" cy="31705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36922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9"/>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dirty="0">
                <a:solidFill>
                  <a:srgbClr val="000000"/>
                </a:solidFill>
                <a:latin typeface="Arial"/>
                <a:ea typeface="Arial"/>
                <a:cs typeface="Arial"/>
                <a:sym typeface="Arial"/>
              </a:rPr>
              <a:t>Overview</a:t>
            </a:r>
            <a:endParaRPr sz="4800" b="1" dirty="0">
              <a:solidFill>
                <a:schemeClr val="dk1"/>
              </a:solidFill>
              <a:latin typeface="Arial"/>
              <a:ea typeface="Arial"/>
              <a:cs typeface="Arial"/>
              <a:sym typeface="Arial"/>
            </a:endParaRPr>
          </a:p>
        </p:txBody>
      </p:sp>
      <p:pic>
        <p:nvPicPr>
          <p:cNvPr id="196" name="Google Shape;196;p1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00" name="Google Shape;200;p19"/>
          <p:cNvSpPr txBox="1"/>
          <p:nvPr/>
        </p:nvSpPr>
        <p:spPr>
          <a:xfrm>
            <a:off x="1524000" y="1290960"/>
            <a:ext cx="8064896" cy="4479920"/>
          </a:xfrm>
          <a:prstGeom prst="rect">
            <a:avLst/>
          </a:prstGeom>
          <a:noFill/>
          <a:ln>
            <a:noFill/>
          </a:ln>
        </p:spPr>
        <p:txBody>
          <a:bodyPr spcFirstLastPara="1" wrap="square" lIns="91425" tIns="45700" rIns="91425" bIns="45700" anchor="t" anchorCtr="0">
            <a:noAutofit/>
          </a:bodyPr>
          <a:lstStyle/>
          <a:p>
            <a:pPr>
              <a:lnSpc>
                <a:spcPct val="120000"/>
              </a:lnSpc>
              <a:buClr>
                <a:srgbClr val="000000"/>
              </a:buClr>
              <a:buSzPts val="1800"/>
            </a:pPr>
            <a:r>
              <a:rPr lang="en-GB" b="1" dirty="0">
                <a:latin typeface="Calibri"/>
                <a:ea typeface="Calibri"/>
                <a:cs typeface="Calibri"/>
                <a:sym typeface="Calibri"/>
              </a:rPr>
              <a:t>Intro</a:t>
            </a:r>
          </a:p>
          <a:p>
            <a:pPr>
              <a:lnSpc>
                <a:spcPct val="120000"/>
              </a:lnSpc>
              <a:buClr>
                <a:srgbClr val="000000"/>
              </a:buClr>
              <a:buSzPts val="1800"/>
            </a:pPr>
            <a:endParaRPr lang="en-GB" b="1" dirty="0">
              <a:solidFill>
                <a:srgbClr val="000000"/>
              </a:solidFill>
              <a:latin typeface="Calibri"/>
              <a:ea typeface="Calibri"/>
              <a:cs typeface="Calibri"/>
              <a:sym typeface="Calibri"/>
            </a:endParaRPr>
          </a:p>
          <a:p>
            <a:pPr>
              <a:lnSpc>
                <a:spcPct val="120000"/>
              </a:lnSpc>
              <a:buClr>
                <a:srgbClr val="000000"/>
              </a:buClr>
              <a:buSzPts val="1800"/>
            </a:pPr>
            <a:r>
              <a:rPr lang="en-GB" b="1" dirty="0">
                <a:solidFill>
                  <a:srgbClr val="FF0000"/>
                </a:solidFill>
                <a:latin typeface="Calibri"/>
                <a:ea typeface="Calibri"/>
                <a:cs typeface="Calibri"/>
                <a:sym typeface="Calibri"/>
              </a:rPr>
              <a:t>Methods / Aligners</a:t>
            </a:r>
          </a:p>
          <a:p>
            <a:pPr>
              <a:lnSpc>
                <a:spcPct val="120000"/>
              </a:lnSpc>
              <a:buClr>
                <a:srgbClr val="000000"/>
              </a:buClr>
              <a:buSzPts val="1800"/>
            </a:pPr>
            <a:endParaRPr lang="en-GB" b="1" dirty="0">
              <a:solidFill>
                <a:srgbClr val="000000"/>
              </a:solidFill>
              <a:latin typeface="Calibri"/>
              <a:ea typeface="Calibri"/>
              <a:cs typeface="Calibri"/>
              <a:sym typeface="Calibri"/>
            </a:endParaRPr>
          </a:p>
          <a:p>
            <a:pPr>
              <a:lnSpc>
                <a:spcPct val="120000"/>
              </a:lnSpc>
              <a:buClr>
                <a:srgbClr val="000000"/>
              </a:buClr>
              <a:buSzPts val="1800"/>
            </a:pPr>
            <a:r>
              <a:rPr lang="en-GB" b="1" dirty="0">
                <a:solidFill>
                  <a:srgbClr val="000000"/>
                </a:solidFill>
                <a:latin typeface="Calibri"/>
                <a:ea typeface="Calibri"/>
                <a:cs typeface="Calibri"/>
                <a:sym typeface="Calibri"/>
              </a:rPr>
              <a:t>Alignment Outputs</a:t>
            </a:r>
          </a:p>
          <a:p>
            <a:pPr>
              <a:lnSpc>
                <a:spcPct val="120000"/>
              </a:lnSpc>
              <a:buClr>
                <a:srgbClr val="000000"/>
              </a:buClr>
              <a:buSzPts val="1800"/>
            </a:pPr>
            <a:endParaRPr lang="en-GB" b="1" dirty="0">
              <a:solidFill>
                <a:srgbClr val="000000"/>
              </a:solidFill>
              <a:latin typeface="Calibri"/>
              <a:ea typeface="Calibri"/>
              <a:cs typeface="Calibri"/>
              <a:sym typeface="Calibri"/>
            </a:endParaRPr>
          </a:p>
          <a:p>
            <a:pPr>
              <a:lnSpc>
                <a:spcPct val="120000"/>
              </a:lnSpc>
              <a:buClr>
                <a:srgbClr val="000000"/>
              </a:buClr>
              <a:buSzPts val="1800"/>
            </a:pPr>
            <a:r>
              <a:rPr lang="en-GB" b="1" dirty="0">
                <a:solidFill>
                  <a:srgbClr val="000000"/>
                </a:solidFill>
                <a:latin typeface="Calibri"/>
                <a:ea typeface="Calibri"/>
                <a:cs typeface="Calibri"/>
                <a:sym typeface="Calibri"/>
              </a:rPr>
              <a:t>Alignment Viewers</a:t>
            </a:r>
          </a:p>
          <a:p>
            <a:pPr>
              <a:lnSpc>
                <a:spcPct val="120000"/>
              </a:lnSpc>
              <a:buClr>
                <a:srgbClr val="000000"/>
              </a:buClr>
              <a:buSzPts val="1800"/>
            </a:pPr>
            <a:endParaRPr lang="en-GB" b="1" dirty="0">
              <a:solidFill>
                <a:srgbClr val="000000"/>
              </a:solidFill>
              <a:ea typeface="Calibri"/>
              <a:cs typeface="Calibri"/>
              <a:sym typeface="Calibri"/>
            </a:endParaRPr>
          </a:p>
          <a:p>
            <a:pPr>
              <a:lnSpc>
                <a:spcPct val="120000"/>
              </a:lnSpc>
              <a:buClr>
                <a:srgbClr val="000000"/>
              </a:buClr>
              <a:buSzPts val="1800"/>
            </a:pPr>
            <a:r>
              <a:rPr lang="en-GB" b="1" dirty="0">
                <a:ea typeface="Calibri"/>
                <a:cs typeface="Calibri"/>
                <a:sym typeface="Calibri"/>
              </a:rPr>
              <a:t>NGS Workflows, QC and BAM Improvement</a:t>
            </a:r>
          </a:p>
        </p:txBody>
      </p:sp>
    </p:spTree>
    <p:extLst>
      <p:ext uri="{BB962C8B-B14F-4D97-AF65-F5344CB8AC3E}">
        <p14:creationId xmlns:p14="http://schemas.microsoft.com/office/powerpoint/2010/main" val="33990493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9"/>
          <p:cNvSpPr txBox="1">
            <a:spLocks noGrp="1"/>
          </p:cNvSpPr>
          <p:nvPr>
            <p:ph type="ctrTitle"/>
          </p:nvPr>
        </p:nvSpPr>
        <p:spPr>
          <a:xfrm>
            <a:off x="1524000" y="0"/>
            <a:ext cx="9144000" cy="943334"/>
          </a:xfrm>
          <a:prstGeom prst="rect">
            <a:avLst/>
          </a:prstGeom>
          <a:solidFill>
            <a:srgbClr val="99CAD2"/>
          </a:solidFill>
          <a:ln>
            <a:noFill/>
          </a:ln>
        </p:spPr>
        <p:txBody>
          <a:bodyPr spcFirstLastPara="1" vert="horz" wrap="square" lIns="91425" tIns="91425" rIns="91425" bIns="91425" rtlCol="0" anchor="ctr" anchorCtr="0">
            <a:noAutofit/>
          </a:bodyPr>
          <a:lstStyle/>
          <a:p>
            <a:pPr>
              <a:lnSpc>
                <a:spcPct val="100000"/>
              </a:lnSpc>
              <a:spcBef>
                <a:spcPts val="0"/>
              </a:spcBef>
              <a:buClr>
                <a:schemeClr val="dk1"/>
              </a:buClr>
              <a:buSzPts val="600"/>
            </a:pPr>
            <a:r>
              <a:rPr lang="en-GB" sz="2400" b="1" dirty="0">
                <a:solidFill>
                  <a:srgbClr val="000000"/>
                </a:solidFill>
                <a:latin typeface="Arial"/>
                <a:ea typeface="Arial"/>
                <a:cs typeface="Arial"/>
                <a:sym typeface="Arial"/>
              </a:rPr>
              <a:t>Overview</a:t>
            </a:r>
            <a:endParaRPr sz="4800" b="1" dirty="0">
              <a:solidFill>
                <a:schemeClr val="dk1"/>
              </a:solidFill>
              <a:latin typeface="Arial"/>
              <a:ea typeface="Arial"/>
              <a:cs typeface="Arial"/>
              <a:sym typeface="Arial"/>
            </a:endParaRPr>
          </a:p>
        </p:txBody>
      </p:sp>
      <p:pic>
        <p:nvPicPr>
          <p:cNvPr id="196" name="Google Shape;196;p19" descr="sanger.png"/>
          <p:cNvPicPr preferRelativeResize="0"/>
          <p:nvPr/>
        </p:nvPicPr>
        <p:blipFill rotWithShape="1">
          <a:blip r:embed="rId3">
            <a:alphaModFix/>
          </a:blip>
          <a:srcRect/>
          <a:stretch/>
        </p:blipFill>
        <p:spPr>
          <a:xfrm>
            <a:off x="5372876" y="6295125"/>
            <a:ext cx="1438921" cy="418490"/>
          </a:xfrm>
          <a:prstGeom prst="rect">
            <a:avLst/>
          </a:prstGeom>
          <a:noFill/>
          <a:ln>
            <a:noFill/>
          </a:ln>
        </p:spPr>
      </p:pic>
      <p:sp>
        <p:nvSpPr>
          <p:cNvPr id="200" name="Google Shape;200;p19"/>
          <p:cNvSpPr txBox="1"/>
          <p:nvPr/>
        </p:nvSpPr>
        <p:spPr>
          <a:xfrm>
            <a:off x="1524000" y="1290960"/>
            <a:ext cx="8064896" cy="4479920"/>
          </a:xfrm>
          <a:prstGeom prst="rect">
            <a:avLst/>
          </a:prstGeom>
          <a:noFill/>
          <a:ln>
            <a:noFill/>
          </a:ln>
        </p:spPr>
        <p:txBody>
          <a:bodyPr spcFirstLastPara="1" wrap="square" lIns="91425" tIns="45700" rIns="91425" bIns="45700" anchor="t" anchorCtr="0">
            <a:noAutofit/>
          </a:bodyPr>
          <a:lstStyle/>
          <a:p>
            <a:pPr>
              <a:lnSpc>
                <a:spcPct val="120000"/>
              </a:lnSpc>
              <a:buClr>
                <a:srgbClr val="000000"/>
              </a:buClr>
              <a:buSzPts val="1800"/>
            </a:pPr>
            <a:r>
              <a:rPr lang="en-GB" b="1" dirty="0">
                <a:latin typeface="Calibri"/>
                <a:ea typeface="Calibri"/>
                <a:cs typeface="Calibri"/>
                <a:sym typeface="Calibri"/>
              </a:rPr>
              <a:t>Intro</a:t>
            </a:r>
          </a:p>
          <a:p>
            <a:pPr>
              <a:lnSpc>
                <a:spcPct val="120000"/>
              </a:lnSpc>
              <a:buClr>
                <a:srgbClr val="000000"/>
              </a:buClr>
              <a:buSzPts val="1800"/>
            </a:pPr>
            <a:endParaRPr lang="en-GB" b="1" dirty="0">
              <a:solidFill>
                <a:srgbClr val="000000"/>
              </a:solidFill>
              <a:latin typeface="Calibri"/>
              <a:ea typeface="Calibri"/>
              <a:cs typeface="Calibri"/>
              <a:sym typeface="Calibri"/>
            </a:endParaRPr>
          </a:p>
          <a:p>
            <a:pPr>
              <a:lnSpc>
                <a:spcPct val="120000"/>
              </a:lnSpc>
              <a:buClr>
                <a:srgbClr val="000000"/>
              </a:buClr>
              <a:buSzPts val="1800"/>
            </a:pPr>
            <a:r>
              <a:rPr lang="en-GB" b="1" dirty="0">
                <a:latin typeface="Calibri"/>
                <a:ea typeface="Calibri"/>
                <a:cs typeface="Calibri"/>
                <a:sym typeface="Calibri"/>
              </a:rPr>
              <a:t>Methods / Aligners</a:t>
            </a:r>
          </a:p>
          <a:p>
            <a:pPr>
              <a:lnSpc>
                <a:spcPct val="120000"/>
              </a:lnSpc>
              <a:buClr>
                <a:srgbClr val="000000"/>
              </a:buClr>
              <a:buSzPts val="1800"/>
            </a:pPr>
            <a:endParaRPr lang="en-GB" b="1" dirty="0">
              <a:solidFill>
                <a:srgbClr val="000000"/>
              </a:solidFill>
              <a:latin typeface="Calibri"/>
              <a:ea typeface="Calibri"/>
              <a:cs typeface="Calibri"/>
              <a:sym typeface="Calibri"/>
            </a:endParaRPr>
          </a:p>
          <a:p>
            <a:pPr>
              <a:lnSpc>
                <a:spcPct val="120000"/>
              </a:lnSpc>
              <a:buClr>
                <a:srgbClr val="000000"/>
              </a:buClr>
              <a:buSzPts val="1800"/>
            </a:pPr>
            <a:r>
              <a:rPr lang="en-GB" b="1" dirty="0">
                <a:latin typeface="Calibri"/>
                <a:ea typeface="Calibri"/>
                <a:cs typeface="Calibri"/>
                <a:sym typeface="Calibri"/>
              </a:rPr>
              <a:t>Alignment Outputs</a:t>
            </a:r>
          </a:p>
          <a:p>
            <a:pPr>
              <a:lnSpc>
                <a:spcPct val="120000"/>
              </a:lnSpc>
              <a:buClr>
                <a:srgbClr val="000000"/>
              </a:buClr>
              <a:buSzPts val="1800"/>
            </a:pPr>
            <a:endParaRPr lang="en-GB" b="1" dirty="0">
              <a:solidFill>
                <a:srgbClr val="000000"/>
              </a:solidFill>
              <a:latin typeface="Calibri"/>
              <a:ea typeface="Calibri"/>
              <a:cs typeface="Calibri"/>
              <a:sym typeface="Calibri"/>
            </a:endParaRPr>
          </a:p>
          <a:p>
            <a:pPr>
              <a:lnSpc>
                <a:spcPct val="120000"/>
              </a:lnSpc>
              <a:buClr>
                <a:srgbClr val="000000"/>
              </a:buClr>
              <a:buSzPts val="1800"/>
            </a:pPr>
            <a:r>
              <a:rPr lang="en-GB" b="1" dirty="0">
                <a:latin typeface="Calibri"/>
                <a:ea typeface="Calibri"/>
                <a:cs typeface="Calibri"/>
                <a:sym typeface="Calibri"/>
              </a:rPr>
              <a:t>Alignment Viewers</a:t>
            </a:r>
          </a:p>
          <a:p>
            <a:pPr>
              <a:lnSpc>
                <a:spcPct val="120000"/>
              </a:lnSpc>
              <a:buClr>
                <a:srgbClr val="000000"/>
              </a:buClr>
              <a:buSzPts val="1800"/>
            </a:pPr>
            <a:endParaRPr lang="en-GB" b="1" dirty="0">
              <a:solidFill>
                <a:srgbClr val="000000"/>
              </a:solidFill>
              <a:ea typeface="Calibri"/>
              <a:cs typeface="Calibri"/>
              <a:sym typeface="Calibri"/>
            </a:endParaRPr>
          </a:p>
          <a:p>
            <a:pPr>
              <a:lnSpc>
                <a:spcPct val="120000"/>
              </a:lnSpc>
              <a:buClr>
                <a:srgbClr val="000000"/>
              </a:buClr>
              <a:buSzPts val="1800"/>
            </a:pPr>
            <a:r>
              <a:rPr lang="en-GB" b="1" dirty="0">
                <a:ea typeface="Calibri"/>
                <a:cs typeface="Calibri"/>
                <a:sym typeface="Calibri"/>
              </a:rPr>
              <a:t>Alignment summary statistics and QC – BRIEF REVISION</a:t>
            </a:r>
          </a:p>
          <a:p>
            <a:pPr>
              <a:lnSpc>
                <a:spcPct val="120000"/>
              </a:lnSpc>
              <a:buClr>
                <a:srgbClr val="000000"/>
              </a:buClr>
              <a:buSzPts val="1800"/>
            </a:pPr>
            <a:endParaRPr lang="en-GB" b="1" dirty="0">
              <a:solidFill>
                <a:srgbClr val="000000"/>
              </a:solidFill>
              <a:latin typeface="Calibri"/>
              <a:ea typeface="Calibri"/>
              <a:cs typeface="Calibri"/>
              <a:sym typeface="Calibri"/>
            </a:endParaRPr>
          </a:p>
          <a:p>
            <a:pPr>
              <a:lnSpc>
                <a:spcPct val="120000"/>
              </a:lnSpc>
              <a:buClr>
                <a:srgbClr val="000000"/>
              </a:buClr>
              <a:buSzPts val="1800"/>
            </a:pPr>
            <a:r>
              <a:rPr lang="en-GB" b="1" dirty="0">
                <a:latin typeface="Calibri"/>
                <a:ea typeface="Calibri"/>
                <a:cs typeface="Calibri"/>
                <a:sym typeface="Calibri"/>
              </a:rPr>
              <a:t>After alignment: BAM file improvement before variant calling</a:t>
            </a:r>
          </a:p>
        </p:txBody>
      </p:sp>
      <p:sp>
        <p:nvSpPr>
          <p:cNvPr id="2" name="Oval 1">
            <a:extLst>
              <a:ext uri="{FF2B5EF4-FFF2-40B4-BE49-F238E27FC236}">
                <a16:creationId xmlns:a16="http://schemas.microsoft.com/office/drawing/2014/main" id="{3229A339-A96D-5541-AA4B-AB275556EF9C}"/>
              </a:ext>
            </a:extLst>
          </p:cNvPr>
          <p:cNvSpPr/>
          <p:nvPr/>
        </p:nvSpPr>
        <p:spPr>
          <a:xfrm>
            <a:off x="649995" y="2390660"/>
            <a:ext cx="4065224" cy="15203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D17BA889-FE84-EA4C-B65F-614E2C22697C}"/>
              </a:ext>
            </a:extLst>
          </p:cNvPr>
          <p:cNvCxnSpPr>
            <a:cxnSpLocks/>
          </p:cNvCxnSpPr>
          <p:nvPr/>
        </p:nvCxnSpPr>
        <p:spPr>
          <a:xfrm flipH="1">
            <a:off x="4638101" y="1597446"/>
            <a:ext cx="3260993" cy="12999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CDD00EB-14C0-EA4C-9EA8-A05D23EF8713}"/>
              </a:ext>
            </a:extLst>
          </p:cNvPr>
          <p:cNvSpPr txBox="1"/>
          <p:nvPr/>
        </p:nvSpPr>
        <p:spPr>
          <a:xfrm>
            <a:off x="8028703" y="1135781"/>
            <a:ext cx="2529127" cy="923330"/>
          </a:xfrm>
          <a:prstGeom prst="rect">
            <a:avLst/>
          </a:prstGeom>
          <a:noFill/>
          <a:ln>
            <a:solidFill>
              <a:srgbClr val="FF0000"/>
            </a:solidFill>
          </a:ln>
        </p:spPr>
        <p:txBody>
          <a:bodyPr wrap="square" rtlCol="0">
            <a:spAutoFit/>
          </a:bodyPr>
          <a:lstStyle/>
          <a:p>
            <a:r>
              <a:rPr lang="en-US" dirty="0"/>
              <a:t>If you are an consumer then you should have a grasp of this</a:t>
            </a:r>
          </a:p>
        </p:txBody>
      </p:sp>
      <p:sp>
        <p:nvSpPr>
          <p:cNvPr id="10" name="Right Brace 9">
            <a:extLst>
              <a:ext uri="{FF2B5EF4-FFF2-40B4-BE49-F238E27FC236}">
                <a16:creationId xmlns:a16="http://schemas.microsoft.com/office/drawing/2014/main" id="{55C1080C-BADA-5740-89A3-89351C756DDC}"/>
              </a:ext>
            </a:extLst>
          </p:cNvPr>
          <p:cNvSpPr/>
          <p:nvPr/>
        </p:nvSpPr>
        <p:spPr>
          <a:xfrm>
            <a:off x="7260116" y="3530920"/>
            <a:ext cx="870332" cy="191141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5CE1AD18-207D-F74D-9522-6E397D7E45E8}"/>
              </a:ext>
            </a:extLst>
          </p:cNvPr>
          <p:cNvSpPr txBox="1"/>
          <p:nvPr/>
        </p:nvSpPr>
        <p:spPr>
          <a:xfrm>
            <a:off x="8225170" y="4131328"/>
            <a:ext cx="2529127" cy="1477328"/>
          </a:xfrm>
          <a:prstGeom prst="rect">
            <a:avLst/>
          </a:prstGeom>
          <a:noFill/>
          <a:ln>
            <a:solidFill>
              <a:srgbClr val="FF0000"/>
            </a:solidFill>
          </a:ln>
        </p:spPr>
        <p:txBody>
          <a:bodyPr wrap="square" rtlCol="0">
            <a:spAutoFit/>
          </a:bodyPr>
          <a:lstStyle/>
          <a:p>
            <a:r>
              <a:rPr lang="en-US" dirty="0"/>
              <a:t>An informatics group should have control of this, but you should be aware that it’s being done.</a:t>
            </a:r>
          </a:p>
        </p:txBody>
      </p:sp>
    </p:spTree>
    <p:extLst>
      <p:ext uri="{BB962C8B-B14F-4D97-AF65-F5344CB8AC3E}">
        <p14:creationId xmlns:p14="http://schemas.microsoft.com/office/powerpoint/2010/main" val="22446456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15397</TotalTime>
  <Words>10658</Words>
  <Application>Microsoft Macintosh PowerPoint</Application>
  <PresentationFormat>Widescreen</PresentationFormat>
  <Paragraphs>1910</Paragraphs>
  <Slides>90</Slides>
  <Notes>88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90</vt:i4>
      </vt:variant>
    </vt:vector>
  </HeadingPairs>
  <TitlesOfParts>
    <vt:vector size="98" baseType="lpstr">
      <vt:lpstr>Arial</vt:lpstr>
      <vt:lpstr>Calibri</vt:lpstr>
      <vt:lpstr>Calibri Light</vt:lpstr>
      <vt:lpstr>Courier</vt:lpstr>
      <vt:lpstr>Courier New</vt:lpstr>
      <vt:lpstr>Noto Sans Symbols</vt:lpstr>
      <vt:lpstr>Wingdings</vt:lpstr>
      <vt:lpstr>Office Theme</vt:lpstr>
      <vt:lpstr>PowerPoint Presentation</vt:lpstr>
      <vt:lpstr>NGS read alignment</vt:lpstr>
      <vt:lpstr>Overview</vt:lpstr>
      <vt:lpstr>The reference is key in all that follows</vt:lpstr>
      <vt:lpstr>PowerPoint Presentation</vt:lpstr>
      <vt:lpstr>PowerPoint Presentation</vt:lpstr>
      <vt:lpstr>PowerPoint Presentation</vt:lpstr>
      <vt:lpstr>PowerPoint Presentation</vt:lpstr>
      <vt:lpstr>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NGS read alignment</vt:lpstr>
      <vt:lpstr>Hash table alignment</vt:lpstr>
      <vt:lpstr>Hash table alignment</vt:lpstr>
      <vt:lpstr>Hash table alignment</vt:lpstr>
      <vt:lpstr>Hash table alignment</vt:lpstr>
      <vt:lpstr>Hash table alignment</vt:lpstr>
      <vt:lpstr>Hash table alignment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vt:lpstr>
      <vt:lpstr>LET’S HAVE A BREAK</vt:lpstr>
      <vt:lpstr>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vt:lpstr>
      <vt:lpstr>LET’S HAVE A BREAK</vt:lpstr>
      <vt:lpstr>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Vivek Iyer</dc:creator>
  <cp:lastModifiedBy>Microsoft Office User</cp:lastModifiedBy>
  <cp:revision>1154</cp:revision>
  <cp:lastPrinted>2019-12-02T10:31:45Z</cp:lastPrinted>
  <dcterms:created xsi:type="dcterms:W3CDTF">2018-09-20T20:47:42Z</dcterms:created>
  <dcterms:modified xsi:type="dcterms:W3CDTF">2019-12-02T21:59:22Z</dcterms:modified>
</cp:coreProperties>
</file>